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9"/>
  </p:notesMasterIdLst>
  <p:sldIdLst>
    <p:sldId id="327" r:id="rId2"/>
    <p:sldId id="747" r:id="rId3"/>
    <p:sldId id="767" r:id="rId4"/>
    <p:sldId id="760" r:id="rId5"/>
    <p:sldId id="763" r:id="rId6"/>
    <p:sldId id="764" r:id="rId7"/>
    <p:sldId id="765" r:id="rId8"/>
    <p:sldId id="766" r:id="rId9"/>
    <p:sldId id="748" r:id="rId10"/>
    <p:sldId id="768" r:id="rId11"/>
    <p:sldId id="769" r:id="rId12"/>
    <p:sldId id="770" r:id="rId13"/>
    <p:sldId id="771" r:id="rId14"/>
    <p:sldId id="772" r:id="rId15"/>
    <p:sldId id="774" r:id="rId16"/>
    <p:sldId id="776" r:id="rId17"/>
    <p:sldId id="777" r:id="rId18"/>
    <p:sldId id="778" r:id="rId19"/>
    <p:sldId id="775" r:id="rId20"/>
    <p:sldId id="779" r:id="rId21"/>
    <p:sldId id="784" r:id="rId22"/>
    <p:sldId id="780" r:id="rId23"/>
    <p:sldId id="785" r:id="rId24"/>
    <p:sldId id="788" r:id="rId25"/>
    <p:sldId id="790" r:id="rId26"/>
    <p:sldId id="791" r:id="rId27"/>
    <p:sldId id="792" r:id="rId28"/>
    <p:sldId id="826" r:id="rId29"/>
    <p:sldId id="830" r:id="rId30"/>
    <p:sldId id="793" r:id="rId31"/>
    <p:sldId id="794" r:id="rId32"/>
    <p:sldId id="831" r:id="rId33"/>
    <p:sldId id="799" r:id="rId34"/>
    <p:sldId id="798" r:id="rId35"/>
    <p:sldId id="800" r:id="rId36"/>
    <p:sldId id="801" r:id="rId37"/>
    <p:sldId id="802" r:id="rId38"/>
    <p:sldId id="803" r:id="rId39"/>
    <p:sldId id="805" r:id="rId40"/>
    <p:sldId id="806" r:id="rId41"/>
    <p:sldId id="807" r:id="rId42"/>
    <p:sldId id="808" r:id="rId43"/>
    <p:sldId id="809" r:id="rId44"/>
    <p:sldId id="810" r:id="rId45"/>
    <p:sldId id="811" r:id="rId46"/>
    <p:sldId id="812" r:id="rId47"/>
    <p:sldId id="813" r:id="rId48"/>
    <p:sldId id="823" r:id="rId49"/>
    <p:sldId id="824" r:id="rId50"/>
    <p:sldId id="825" r:id="rId51"/>
    <p:sldId id="814" r:id="rId52"/>
    <p:sldId id="832" r:id="rId53"/>
    <p:sldId id="815" r:id="rId54"/>
    <p:sldId id="816" r:id="rId55"/>
    <p:sldId id="818" r:id="rId56"/>
    <p:sldId id="819" r:id="rId57"/>
    <p:sldId id="804" r:id="rId5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A85F3"/>
    <a:srgbClr val="8DF313"/>
    <a:srgbClr val="C4FF11"/>
    <a:srgbClr val="6FD4FF"/>
    <a:srgbClr val="3366FF"/>
    <a:srgbClr val="DDD203"/>
    <a:srgbClr val="00F301"/>
    <a:srgbClr val="00C2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379" autoAdjust="0"/>
    <p:restoredTop sz="50000" autoAdjust="0"/>
  </p:normalViewPr>
  <p:slideViewPr>
    <p:cSldViewPr snapToGrid="0" snapToObjects="1">
      <p:cViewPr varScale="1">
        <p:scale>
          <a:sx n="160" d="100"/>
          <a:sy n="160" d="100"/>
        </p:scale>
        <p:origin x="992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7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F98C0E-6832-074D-BBD9-5F4E4085A201}" type="datetimeFigureOut">
              <a:rPr lang="en-US" smtClean="0"/>
              <a:t>10/2/25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3524DA-5233-E047-818D-2F715EAA01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580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fld id="{BE87BDDD-E9F5-F841-B994-E689400EBBC2}" type="slidenum">
              <a:rPr lang="en-US" sz="1200"/>
              <a:pPr eaLnBrk="1" hangingPunct="1"/>
              <a:t>2</a:t>
            </a:fld>
            <a:endParaRPr lang="en-US" sz="1200"/>
          </a:p>
        </p:txBody>
      </p:sp>
      <p:sp>
        <p:nvSpPr>
          <p:cNvPr id="138243" name="Rectangle 1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3824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sz="1600">
              <a:latin typeface="Lucida Grande" charset="0"/>
              <a:cs typeface="Lucida Grande" charset="0"/>
              <a:sym typeface="Lucida Grande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fld id="{BE87BDDD-E9F5-F841-B994-E689400EBBC2}" type="slidenum">
              <a:rPr lang="en-US" sz="1200"/>
              <a:pPr eaLnBrk="1" hangingPunct="1"/>
              <a:t>3</a:t>
            </a:fld>
            <a:endParaRPr lang="en-US" sz="1200"/>
          </a:p>
        </p:txBody>
      </p:sp>
      <p:sp>
        <p:nvSpPr>
          <p:cNvPr id="138243" name="Rectangle 1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3824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sz="1600">
              <a:latin typeface="Lucida Grande" charset="0"/>
              <a:cs typeface="Lucida Grande" charset="0"/>
              <a:sym typeface="Lucida Grande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26F7656C-764A-E140-BB8C-CDA84F49ECA8}" type="slidenum">
              <a:rPr lang="en-US" sz="1200"/>
              <a:pPr/>
              <a:t>9</a:t>
            </a:fld>
            <a:endParaRPr lang="en-US" sz="1200"/>
          </a:p>
        </p:txBody>
      </p:sp>
      <p:sp>
        <p:nvSpPr>
          <p:cNvPr id="34819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lnSpc>
                <a:spcPct val="90000"/>
              </a:lnSpc>
              <a:spcBef>
                <a:spcPct val="0"/>
              </a:spcBef>
            </a:pPr>
            <a:endParaRPr lang="en-US" sz="2800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26F7656C-764A-E140-BB8C-CDA84F49ECA8}" type="slidenum">
              <a:rPr lang="en-US" sz="1200"/>
              <a:pPr/>
              <a:t>10</a:t>
            </a:fld>
            <a:endParaRPr lang="en-US" sz="1200"/>
          </a:p>
        </p:txBody>
      </p:sp>
      <p:sp>
        <p:nvSpPr>
          <p:cNvPr id="34819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lnSpc>
                <a:spcPct val="90000"/>
              </a:lnSpc>
              <a:spcBef>
                <a:spcPct val="0"/>
              </a:spcBef>
            </a:pPr>
            <a:endParaRPr lang="en-US" sz="2800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26F7656C-764A-E140-BB8C-CDA84F49ECA8}" type="slidenum">
              <a:rPr lang="en-US" sz="1200"/>
              <a:pPr/>
              <a:t>11</a:t>
            </a:fld>
            <a:endParaRPr lang="en-US" sz="1200"/>
          </a:p>
        </p:txBody>
      </p:sp>
      <p:sp>
        <p:nvSpPr>
          <p:cNvPr id="34819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lnSpc>
                <a:spcPct val="90000"/>
              </a:lnSpc>
              <a:spcBef>
                <a:spcPct val="0"/>
              </a:spcBef>
            </a:pPr>
            <a:endParaRPr lang="en-US" sz="2800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49D59A1A-ECE8-C247-8EB7-0C1DC6A2F49B}" type="slidenum">
              <a:rPr lang="en-US" sz="1200"/>
              <a:pPr/>
              <a:t>12</a:t>
            </a:fld>
            <a:endParaRPr lang="en-US" sz="1200"/>
          </a:p>
        </p:txBody>
      </p:sp>
      <p:sp>
        <p:nvSpPr>
          <p:cNvPr id="24579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marL="228600" indent="-228600" eaLnBrk="1" hangingPunct="1">
              <a:spcBef>
                <a:spcPct val="0"/>
              </a:spcBef>
            </a:pPr>
            <a:r>
              <a:rPr lang="en-US" sz="2800">
                <a:latin typeface="Times" charset="0"/>
                <a:ea typeface="ＭＳ Ｐゴシック" charset="0"/>
                <a:cs typeface="ＭＳ Ｐゴシック" charset="0"/>
              </a:rPr>
              <a:t>Microscopic examination reveals that a magnet is made up of tiny (up to 1mm wide or long) regions called </a:t>
            </a:r>
            <a:r>
              <a:rPr lang="en-US" sz="2800" i="1">
                <a:latin typeface="Times" charset="0"/>
                <a:ea typeface="ＭＳ Ｐゴシック" charset="0"/>
                <a:cs typeface="ＭＳ Ｐゴシック" charset="0"/>
              </a:rPr>
              <a:t>domains</a:t>
            </a:r>
            <a:r>
              <a:rPr lang="en-US" sz="2800">
                <a:latin typeface="Times" charset="0"/>
                <a:ea typeface="ＭＳ Ｐゴシック" charset="0"/>
                <a:cs typeface="ＭＳ Ｐゴシック" charset="0"/>
              </a:rPr>
              <a:t>. The domain behaves as its own tiny magnet, with a specific size and a specific north-south pole orientation.</a:t>
            </a:r>
          </a:p>
          <a:p>
            <a:pPr marL="228600" indent="-228600" eaLnBrk="1" hangingPunct="1">
              <a:spcBef>
                <a:spcPct val="0"/>
              </a:spcBef>
            </a:pPr>
            <a:endParaRPr lang="en-US" sz="2800">
              <a:latin typeface="Times" charset="0"/>
              <a:ea typeface="ＭＳ Ｐゴシック" charset="0"/>
              <a:cs typeface="ＭＳ Ｐゴシック" charset="0"/>
            </a:endParaRPr>
          </a:p>
          <a:p>
            <a:pPr marL="228600" indent="-228600">
              <a:spcBef>
                <a:spcPct val="50000"/>
              </a:spcBef>
            </a:pPr>
            <a:r>
              <a:rPr lang="en-US" sz="2700">
                <a:latin typeface="Times" charset="0"/>
                <a:ea typeface="ＭＳ Ｐゴシック" charset="0"/>
                <a:cs typeface="ＭＳ Ｐゴシック" charset="0"/>
              </a:rPr>
              <a:t>In an unmagnetized piece of iron, the domains don</a:t>
            </a:r>
            <a:r>
              <a:rPr lang="ja-JP" altLang="en-US" sz="2700">
                <a:latin typeface="Times" charset="0"/>
                <a:ea typeface="ＭＳ Ｐゴシック" charset="0"/>
                <a:cs typeface="ＭＳ Ｐゴシック" charset="0"/>
              </a:rPr>
              <a:t>’</a:t>
            </a:r>
            <a:r>
              <a:rPr lang="en-US" sz="2700">
                <a:latin typeface="Times" charset="0"/>
                <a:ea typeface="ＭＳ Ｐゴシック" charset="0"/>
                <a:cs typeface="ＭＳ Ｐゴシック" charset="0"/>
              </a:rPr>
              <a:t>t have any preferential alignment. In a magnetized piece of iron, the domains are aligned, giving the piece of iron a preferential magnetic orientation.</a:t>
            </a:r>
            <a:endParaRPr lang="en-US" sz="2800">
              <a:latin typeface="Times" charset="0"/>
              <a:ea typeface="ＭＳ Ｐゴシック" charset="0"/>
              <a:cs typeface="ＭＳ Ｐゴシック" charset="0"/>
            </a:endParaRPr>
          </a:p>
          <a:p>
            <a:pPr marL="228600" indent="-228600" eaLnBrk="1" hangingPunct="1">
              <a:spcBef>
                <a:spcPct val="0"/>
              </a:spcBef>
            </a:pPr>
            <a:endParaRPr lang="en-US" sz="2800">
              <a:latin typeface="Times" charset="0"/>
              <a:ea typeface="ＭＳ Ｐゴシック" charset="0"/>
              <a:cs typeface="ＭＳ Ｐゴシック" charset="0"/>
            </a:endParaRPr>
          </a:p>
          <a:p>
            <a:pPr marL="228600" indent="-228600">
              <a:spcBef>
                <a:spcPct val="50000"/>
              </a:spcBef>
            </a:pPr>
            <a:r>
              <a:rPr lang="en-US" sz="2800">
                <a:latin typeface="Times" charset="0"/>
                <a:ea typeface="ＭＳ Ｐゴシック" charset="0"/>
                <a:cs typeface="ＭＳ Ｐゴシック" charset="0"/>
              </a:rPr>
              <a:t>To make a magnet, take a piece of ferromagnetic material, and subject it to a strong magnetic field, which will cause the domains to shift (somewhat temporarily) into alignment with that field.</a:t>
            </a:r>
          </a:p>
          <a:p>
            <a:pPr marL="228600" indent="-228600">
              <a:spcBef>
                <a:spcPct val="50000"/>
              </a:spcBef>
            </a:pPr>
            <a:r>
              <a:rPr lang="en-US" sz="2800">
                <a:latin typeface="Times" charset="0"/>
                <a:ea typeface="ＭＳ Ｐゴシック" charset="0"/>
                <a:cs typeface="ＭＳ Ｐゴシック" charset="0"/>
              </a:rPr>
              <a:t>A magnet can be demagnetized by striking it repeatedly, which jars the magnetic domains out of alignment. (Dropping magnets is bad for them.)</a:t>
            </a:r>
          </a:p>
          <a:p>
            <a:pPr marL="228600" indent="-228600" eaLnBrk="1" hangingPunct="1">
              <a:spcBef>
                <a:spcPct val="0"/>
              </a:spcBef>
            </a:pPr>
            <a:endParaRPr lang="en-US" sz="2800">
              <a:latin typeface="Times" charset="0"/>
              <a:ea typeface="ＭＳ Ｐゴシック" charset="0"/>
              <a:cs typeface="ＭＳ Ｐゴシック" charset="0"/>
            </a:endParaRPr>
          </a:p>
          <a:p>
            <a:pPr marL="228600" indent="-228600" eaLnBrk="1" hangingPunct="1">
              <a:spcBef>
                <a:spcPct val="0"/>
              </a:spcBef>
            </a:pPr>
            <a:endParaRPr lang="en-US" sz="2800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26F7656C-764A-E140-BB8C-CDA84F49ECA8}" type="slidenum">
              <a:rPr lang="en-US" sz="1200"/>
              <a:pPr/>
              <a:t>13</a:t>
            </a:fld>
            <a:endParaRPr lang="en-US" sz="1200"/>
          </a:p>
        </p:txBody>
      </p:sp>
      <p:sp>
        <p:nvSpPr>
          <p:cNvPr id="34819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lnSpc>
                <a:spcPct val="90000"/>
              </a:lnSpc>
              <a:spcBef>
                <a:spcPct val="0"/>
              </a:spcBef>
            </a:pPr>
            <a:endParaRPr lang="en-US" sz="2800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351EE32F-1D92-6644-AD8A-5BBECD5A867F}" type="slidenum">
              <a:rPr lang="en-US" sz="1200"/>
              <a:pPr/>
              <a:t>14</a:t>
            </a:fld>
            <a:endParaRPr lang="en-US" sz="1200"/>
          </a:p>
        </p:txBody>
      </p:sp>
      <p:sp>
        <p:nvSpPr>
          <p:cNvPr id="28675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marL="228600" indent="-228600" eaLnBrk="1" hangingPunct="1"/>
            <a:endParaRPr lang="en-US" sz="2000">
              <a:latin typeface="Palatino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6F06C91F-6FDA-4F41-AD40-367ADABE0F8A}" type="slidenum">
              <a:rPr lang="en-US" sz="1200"/>
              <a:pPr/>
              <a:t>15</a:t>
            </a:fld>
            <a:endParaRPr lang="en-US" sz="1200"/>
          </a:p>
        </p:txBody>
      </p:sp>
      <p:sp>
        <p:nvSpPr>
          <p:cNvPr id="32771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marL="228600" indent="-228600" eaLnBrk="1" hangingPunct="1">
              <a:spcBef>
                <a:spcPct val="0"/>
              </a:spcBef>
            </a:pPr>
            <a:endParaRPr lang="en-US" sz="2800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43440C7A-878F-1441-B170-673D21558F9B}" type="slidenum">
              <a:rPr lang="en-US" sz="1200"/>
              <a:pPr/>
              <a:t>16</a:t>
            </a:fld>
            <a:endParaRPr lang="en-US" sz="1200"/>
          </a:p>
        </p:txBody>
      </p:sp>
      <p:sp>
        <p:nvSpPr>
          <p:cNvPr id="34819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marL="228600" indent="-228600" eaLnBrk="1" hangingPunct="1"/>
            <a:endParaRPr lang="en-US" sz="2000">
              <a:latin typeface="Palatino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43440C7A-878F-1441-B170-673D21558F9B}" type="slidenum">
              <a:rPr lang="en-US" sz="1200"/>
              <a:pPr/>
              <a:t>17</a:t>
            </a:fld>
            <a:endParaRPr lang="en-US" sz="1200"/>
          </a:p>
        </p:txBody>
      </p:sp>
      <p:sp>
        <p:nvSpPr>
          <p:cNvPr id="34819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marL="228600" indent="-228600" eaLnBrk="1" hangingPunct="1"/>
            <a:endParaRPr lang="en-US" sz="2000">
              <a:latin typeface="Palatino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43440C7A-878F-1441-B170-673D21558F9B}" type="slidenum">
              <a:rPr lang="en-US" sz="1200"/>
              <a:pPr/>
              <a:t>18</a:t>
            </a:fld>
            <a:endParaRPr lang="en-US" sz="1200"/>
          </a:p>
        </p:txBody>
      </p:sp>
      <p:sp>
        <p:nvSpPr>
          <p:cNvPr id="34819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marL="228600" indent="-228600" eaLnBrk="1" hangingPunct="1"/>
            <a:endParaRPr lang="en-US" sz="2000">
              <a:latin typeface="Palatino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6F06C91F-6FDA-4F41-AD40-367ADABE0F8A}" type="slidenum">
              <a:rPr lang="en-US" sz="1200"/>
              <a:pPr/>
              <a:t>19</a:t>
            </a:fld>
            <a:endParaRPr lang="en-US" sz="1200"/>
          </a:p>
        </p:txBody>
      </p:sp>
      <p:sp>
        <p:nvSpPr>
          <p:cNvPr id="32771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marL="228600" indent="-228600" eaLnBrk="1" hangingPunct="1">
              <a:spcBef>
                <a:spcPct val="0"/>
              </a:spcBef>
            </a:pPr>
            <a:endParaRPr lang="en-US" sz="2800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43440C7A-878F-1441-B170-673D21558F9B}" type="slidenum">
              <a:rPr lang="en-US" sz="1200"/>
              <a:pPr/>
              <a:t>20</a:t>
            </a:fld>
            <a:endParaRPr lang="en-US" sz="1200"/>
          </a:p>
        </p:txBody>
      </p:sp>
      <p:sp>
        <p:nvSpPr>
          <p:cNvPr id="34819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marL="228600" indent="-228600" eaLnBrk="1" hangingPunct="1"/>
            <a:endParaRPr lang="en-US" sz="2000">
              <a:latin typeface="Palatino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43440C7A-878F-1441-B170-673D21558F9B}" type="slidenum">
              <a:rPr lang="en-US" sz="1200"/>
              <a:pPr/>
              <a:t>21</a:t>
            </a:fld>
            <a:endParaRPr lang="en-US" sz="1200"/>
          </a:p>
        </p:txBody>
      </p:sp>
      <p:sp>
        <p:nvSpPr>
          <p:cNvPr id="34819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marL="228600" indent="-228600" eaLnBrk="1" hangingPunct="1"/>
            <a:endParaRPr lang="en-US" sz="2000">
              <a:latin typeface="Palatino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7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ＭＳ Ｐゴシック" charset="0"/>
                <a:sym typeface="Gill Sans" charset="0"/>
              </a:defRPr>
            </a:lvl1pPr>
            <a:lvl2pPr marL="742950" indent="-28575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2pPr>
            <a:lvl3pPr marL="11430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3pPr>
            <a:lvl4pPr marL="16002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4pPr>
            <a:lvl5pPr marL="20574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9pPr>
          </a:lstStyle>
          <a:p>
            <a:pPr eaLnBrk="1" hangingPunct="1"/>
            <a:fld id="{C148ECE6-32FD-204B-996A-C860B61267EF}" type="slidenum">
              <a:rPr lang="en-US" sz="1200"/>
              <a:pPr eaLnBrk="1" hangingPunct="1"/>
              <a:t>22</a:t>
            </a:fld>
            <a:endParaRPr lang="en-US" sz="1200"/>
          </a:p>
        </p:txBody>
      </p:sp>
      <p:sp>
        <p:nvSpPr>
          <p:cNvPr id="14338" name="Rectangle 1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433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sz="1600">
              <a:latin typeface="Lucida Grande" charset="0"/>
              <a:ea typeface="ＭＳ Ｐゴシック" charset="0"/>
              <a:cs typeface="Lucida Grande" charset="0"/>
              <a:sym typeface="Lucida Grande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7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ＭＳ Ｐゴシック" charset="0"/>
                <a:sym typeface="Gill Sans" charset="0"/>
              </a:defRPr>
            </a:lvl1pPr>
            <a:lvl2pPr marL="742950" indent="-28575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2pPr>
            <a:lvl3pPr marL="11430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3pPr>
            <a:lvl4pPr marL="16002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4pPr>
            <a:lvl5pPr marL="20574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9pPr>
          </a:lstStyle>
          <a:p>
            <a:pPr eaLnBrk="1" hangingPunct="1"/>
            <a:fld id="{C148ECE6-32FD-204B-996A-C860B61267EF}" type="slidenum">
              <a:rPr lang="en-US" sz="1200"/>
              <a:pPr eaLnBrk="1" hangingPunct="1"/>
              <a:t>23</a:t>
            </a:fld>
            <a:endParaRPr lang="en-US" sz="1200"/>
          </a:p>
        </p:txBody>
      </p:sp>
      <p:sp>
        <p:nvSpPr>
          <p:cNvPr id="14338" name="Rectangle 1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433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sz="1600">
              <a:latin typeface="Lucida Grande" charset="0"/>
              <a:ea typeface="ＭＳ Ｐゴシック" charset="0"/>
              <a:cs typeface="Lucida Grande" charset="0"/>
              <a:sym typeface="Lucida Grande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6F06C91F-6FDA-4F41-AD40-367ADABE0F8A}" type="slidenum">
              <a:rPr lang="en-US" sz="1200"/>
              <a:pPr/>
              <a:t>24</a:t>
            </a:fld>
            <a:endParaRPr lang="en-US" sz="1200"/>
          </a:p>
        </p:txBody>
      </p:sp>
      <p:sp>
        <p:nvSpPr>
          <p:cNvPr id="32771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marL="228600" indent="-228600" eaLnBrk="1" hangingPunct="1">
              <a:spcBef>
                <a:spcPct val="0"/>
              </a:spcBef>
            </a:pPr>
            <a:endParaRPr lang="en-US" sz="2800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6F06C91F-6FDA-4F41-AD40-367ADABE0F8A}" type="slidenum">
              <a:rPr lang="en-US" sz="1200"/>
              <a:pPr/>
              <a:t>25</a:t>
            </a:fld>
            <a:endParaRPr lang="en-US" sz="1200"/>
          </a:p>
        </p:txBody>
      </p:sp>
      <p:sp>
        <p:nvSpPr>
          <p:cNvPr id="32771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marL="228600" indent="-228600" eaLnBrk="1" hangingPunct="1">
              <a:spcBef>
                <a:spcPct val="0"/>
              </a:spcBef>
            </a:pPr>
            <a:endParaRPr lang="en-US" sz="2800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366BC90E-263A-544C-A46B-ED5598168895}" type="slidenum">
              <a:rPr lang="en-US" sz="1200"/>
              <a:pPr/>
              <a:t>26</a:t>
            </a:fld>
            <a:endParaRPr lang="en-US" sz="1200"/>
          </a:p>
        </p:txBody>
      </p:sp>
      <p:sp>
        <p:nvSpPr>
          <p:cNvPr id="47107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marL="228600" indent="-228600" eaLnBrk="1" hangingPunct="1"/>
            <a:endParaRPr lang="en-US" sz="2000">
              <a:latin typeface="Palatino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F415A107-E363-894D-A3FC-8401F5E1A5ED}" type="slidenum">
              <a:rPr lang="en-US" sz="1200"/>
              <a:pPr/>
              <a:t>27</a:t>
            </a:fld>
            <a:endParaRPr lang="en-US" sz="1200"/>
          </a:p>
        </p:txBody>
      </p:sp>
      <p:sp>
        <p:nvSpPr>
          <p:cNvPr id="49155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marL="228600" indent="-228600" eaLnBrk="1" hangingPunct="1"/>
            <a:endParaRPr lang="en-US" sz="2000">
              <a:latin typeface="Palatino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fld id="{2B8D5BB1-EA8B-0446-B759-848D506D7EE4}" type="slidenum">
              <a:rPr lang="en-US" sz="1200"/>
              <a:pPr eaLnBrk="1" hangingPunct="1"/>
              <a:t>28</a:t>
            </a:fld>
            <a:endParaRPr lang="en-US" sz="1200"/>
          </a:p>
        </p:txBody>
      </p:sp>
      <p:sp>
        <p:nvSpPr>
          <p:cNvPr id="138243" name="Rectangle 1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3824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sz="1600">
              <a:latin typeface="Lucida Grande" charset="0"/>
              <a:cs typeface="Lucida Grande" charset="0"/>
              <a:sym typeface="Lucida Grande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fld id="{2B8D5BB1-EA8B-0446-B759-848D506D7EE4}" type="slidenum">
              <a:rPr lang="en-US" sz="1200"/>
              <a:pPr eaLnBrk="1" hangingPunct="1"/>
              <a:t>29</a:t>
            </a:fld>
            <a:endParaRPr lang="en-US" sz="1200"/>
          </a:p>
        </p:txBody>
      </p:sp>
      <p:sp>
        <p:nvSpPr>
          <p:cNvPr id="138243" name="Rectangle 1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3824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sz="1600">
              <a:latin typeface="Lucida Grande" charset="0"/>
              <a:cs typeface="Lucida Grande" charset="0"/>
              <a:sym typeface="Lucida Grande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6F06C91F-6FDA-4F41-AD40-367ADABE0F8A}" type="slidenum">
              <a:rPr lang="en-US" sz="1200"/>
              <a:pPr/>
              <a:t>30</a:t>
            </a:fld>
            <a:endParaRPr lang="en-US" sz="1200"/>
          </a:p>
        </p:txBody>
      </p:sp>
      <p:sp>
        <p:nvSpPr>
          <p:cNvPr id="32771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marL="228600" indent="-228600" eaLnBrk="1" hangingPunct="1">
              <a:spcBef>
                <a:spcPct val="0"/>
              </a:spcBef>
            </a:pPr>
            <a:endParaRPr lang="en-US" sz="2800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6F06C91F-6FDA-4F41-AD40-367ADABE0F8A}" type="slidenum">
              <a:rPr lang="en-US" sz="1200"/>
              <a:pPr/>
              <a:t>31</a:t>
            </a:fld>
            <a:endParaRPr lang="en-US" sz="1200"/>
          </a:p>
        </p:txBody>
      </p:sp>
      <p:sp>
        <p:nvSpPr>
          <p:cNvPr id="32771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marL="228600" indent="-228600" eaLnBrk="1" hangingPunct="1">
              <a:spcBef>
                <a:spcPct val="0"/>
              </a:spcBef>
            </a:pPr>
            <a:endParaRPr lang="en-US" sz="2800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6F06C91F-6FDA-4F41-AD40-367ADABE0F8A}" type="slidenum">
              <a:rPr lang="en-US" sz="1200"/>
              <a:pPr/>
              <a:t>32</a:t>
            </a:fld>
            <a:endParaRPr lang="en-US" sz="1200"/>
          </a:p>
        </p:txBody>
      </p:sp>
      <p:sp>
        <p:nvSpPr>
          <p:cNvPr id="32771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marL="228600" indent="-228600" eaLnBrk="1" hangingPunct="1">
              <a:spcBef>
                <a:spcPct val="0"/>
              </a:spcBef>
            </a:pPr>
            <a:endParaRPr lang="en-US" sz="2800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6F06C91F-6FDA-4F41-AD40-367ADABE0F8A}" type="slidenum">
              <a:rPr lang="en-US" sz="1200"/>
              <a:pPr/>
              <a:t>33</a:t>
            </a:fld>
            <a:endParaRPr lang="en-US" sz="1200"/>
          </a:p>
        </p:txBody>
      </p:sp>
      <p:sp>
        <p:nvSpPr>
          <p:cNvPr id="32771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marL="228600" indent="-228600" eaLnBrk="1" hangingPunct="1">
              <a:spcBef>
                <a:spcPct val="0"/>
              </a:spcBef>
            </a:pPr>
            <a:endParaRPr lang="en-US" sz="2800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F657C524-ECA1-734D-B4C1-94FF8848163C}" type="slidenum">
              <a:rPr lang="en-US" sz="1200"/>
              <a:pPr/>
              <a:t>35</a:t>
            </a:fld>
            <a:endParaRPr lang="en-US" sz="1200"/>
          </a:p>
        </p:txBody>
      </p:sp>
      <p:sp>
        <p:nvSpPr>
          <p:cNvPr id="59395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marL="228600" indent="-228600" eaLnBrk="1" hangingPunct="1"/>
            <a:r>
              <a:rPr lang="en-US">
                <a:ea typeface="ＭＳ Ｐゴシック" charset="0"/>
                <a:cs typeface="ＭＳ Ｐゴシック" charset="0"/>
              </a:rPr>
              <a:t>a. µ=IA = 6.885e-5 Am</a:t>
            </a:r>
            <a:r>
              <a:rPr lang="en-US" baseline="30000">
                <a:ea typeface="ＭＳ Ｐゴシック" charset="0"/>
                <a:cs typeface="ＭＳ Ｐゴシック" charset="0"/>
              </a:rPr>
              <a:t>2</a:t>
            </a:r>
            <a:r>
              <a:rPr lang="en-US">
                <a:ea typeface="ＭＳ Ｐゴシック" charset="0"/>
                <a:cs typeface="ＭＳ Ｐゴシック" charset="0"/>
              </a:rPr>
              <a:t> x 25 = 1.72e-3 Am</a:t>
            </a:r>
            <a:r>
              <a:rPr lang="en-US" baseline="30000">
                <a:ea typeface="ＭＳ Ｐゴシック" charset="0"/>
                <a:cs typeface="ＭＳ Ｐゴシック" charset="0"/>
              </a:rPr>
              <a:t>2</a:t>
            </a:r>
            <a:endParaRPr lang="en-US">
              <a:ea typeface="ＭＳ Ｐゴシック" charset="0"/>
              <a:cs typeface="ＭＳ Ｐゴシック" charset="0"/>
            </a:endParaRPr>
          </a:p>
          <a:p>
            <a:pPr marL="228600" indent="-228600" eaLnBrk="1" hangingPunct="1"/>
            <a:r>
              <a:rPr lang="en-US">
                <a:ea typeface="ＭＳ Ｐゴシック" charset="0"/>
                <a:cs typeface="ＭＳ Ｐゴシック" charset="0"/>
              </a:rPr>
              <a:t>b. Torque = µxB = 6.02e-4 Nm  (Notice that A•m</a:t>
            </a:r>
            <a:r>
              <a:rPr lang="en-US" baseline="30000">
                <a:ea typeface="ＭＳ Ｐゴシック" charset="0"/>
                <a:cs typeface="ＭＳ Ｐゴシック" charset="0"/>
              </a:rPr>
              <a:t>2</a:t>
            </a:r>
            <a:r>
              <a:rPr lang="en-US">
                <a:ea typeface="ＭＳ Ｐゴシック" charset="0"/>
                <a:cs typeface="ＭＳ Ｐゴシック" charset="0"/>
              </a:rPr>
              <a:t>•T = (C/S)•m</a:t>
            </a:r>
            <a:r>
              <a:rPr lang="en-US" baseline="30000">
                <a:ea typeface="ＭＳ Ｐゴシック" charset="0"/>
                <a:cs typeface="ＭＳ Ｐゴシック" charset="0"/>
              </a:rPr>
              <a:t>2</a:t>
            </a:r>
            <a:r>
              <a:rPr lang="en-US">
                <a:ea typeface="ＭＳ Ｐゴシック" charset="0"/>
                <a:cs typeface="ＭＳ Ｐゴシック" charset="0"/>
              </a:rPr>
              <a:t>•(N/C•m/s) = N•m)</a:t>
            </a:r>
          </a:p>
          <a:p>
            <a:pPr marL="228600" indent="-228600" eaLnBrk="1" hangingPunct="1"/>
            <a:r>
              <a:rPr lang="en-US">
                <a:ea typeface="ＭＳ Ｐゴシック" charset="0"/>
                <a:cs typeface="ＭＳ Ｐゴシック" charset="0"/>
              </a:rPr>
              <a:t>c. AT 0° there is no Torque. At 60°, 5.21e-4 Nm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F657C524-ECA1-734D-B4C1-94FF8848163C}" type="slidenum">
              <a:rPr lang="en-US" sz="1200"/>
              <a:pPr/>
              <a:t>36</a:t>
            </a:fld>
            <a:endParaRPr lang="en-US" sz="1200"/>
          </a:p>
        </p:txBody>
      </p:sp>
      <p:sp>
        <p:nvSpPr>
          <p:cNvPr id="59395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marL="228600" indent="-228600" eaLnBrk="1" hangingPunct="1"/>
            <a:r>
              <a:rPr lang="en-US">
                <a:ea typeface="ＭＳ Ｐゴシック" charset="0"/>
                <a:cs typeface="ＭＳ Ｐゴシック" charset="0"/>
              </a:rPr>
              <a:t>a. µ=IA = 6.885e-5 Am</a:t>
            </a:r>
            <a:r>
              <a:rPr lang="en-US" baseline="30000">
                <a:ea typeface="ＭＳ Ｐゴシック" charset="0"/>
                <a:cs typeface="ＭＳ Ｐゴシック" charset="0"/>
              </a:rPr>
              <a:t>2</a:t>
            </a:r>
            <a:r>
              <a:rPr lang="en-US">
                <a:ea typeface="ＭＳ Ｐゴシック" charset="0"/>
                <a:cs typeface="ＭＳ Ｐゴシック" charset="0"/>
              </a:rPr>
              <a:t> x 25 = 1.72e-3 Am</a:t>
            </a:r>
            <a:r>
              <a:rPr lang="en-US" baseline="30000">
                <a:ea typeface="ＭＳ Ｐゴシック" charset="0"/>
                <a:cs typeface="ＭＳ Ｐゴシック" charset="0"/>
              </a:rPr>
              <a:t>2</a:t>
            </a:r>
            <a:endParaRPr lang="en-US">
              <a:ea typeface="ＭＳ Ｐゴシック" charset="0"/>
              <a:cs typeface="ＭＳ Ｐゴシック" charset="0"/>
            </a:endParaRPr>
          </a:p>
          <a:p>
            <a:pPr marL="228600" indent="-228600" eaLnBrk="1" hangingPunct="1"/>
            <a:r>
              <a:rPr lang="en-US">
                <a:ea typeface="ＭＳ Ｐゴシック" charset="0"/>
                <a:cs typeface="ＭＳ Ｐゴシック" charset="0"/>
              </a:rPr>
              <a:t>b. Torque = µxB = 6.02e-4 Nm  (Notice that A•m</a:t>
            </a:r>
            <a:r>
              <a:rPr lang="en-US" baseline="30000">
                <a:ea typeface="ＭＳ Ｐゴシック" charset="0"/>
                <a:cs typeface="ＭＳ Ｐゴシック" charset="0"/>
              </a:rPr>
              <a:t>2</a:t>
            </a:r>
            <a:r>
              <a:rPr lang="en-US">
                <a:ea typeface="ＭＳ Ｐゴシック" charset="0"/>
                <a:cs typeface="ＭＳ Ｐゴシック" charset="0"/>
              </a:rPr>
              <a:t>•T = (C/S)•m</a:t>
            </a:r>
            <a:r>
              <a:rPr lang="en-US" baseline="30000">
                <a:ea typeface="ＭＳ Ｐゴシック" charset="0"/>
                <a:cs typeface="ＭＳ Ｐゴシック" charset="0"/>
              </a:rPr>
              <a:t>2</a:t>
            </a:r>
            <a:r>
              <a:rPr lang="en-US">
                <a:ea typeface="ＭＳ Ｐゴシック" charset="0"/>
                <a:cs typeface="ＭＳ Ｐゴシック" charset="0"/>
              </a:rPr>
              <a:t>•(N/C•m/s) = N•m)</a:t>
            </a:r>
          </a:p>
          <a:p>
            <a:pPr marL="228600" indent="-228600" eaLnBrk="1" hangingPunct="1"/>
            <a:r>
              <a:rPr lang="en-US">
                <a:ea typeface="ＭＳ Ｐゴシック" charset="0"/>
                <a:cs typeface="ＭＳ Ｐゴシック" charset="0"/>
              </a:rPr>
              <a:t>c. AT 0° there is no Torque. At 60°, 5.21e-4 Nm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DBEF5FCF-F997-2745-8ED2-8F5B9CD2E070}" type="slidenum">
              <a:rPr lang="en-US" sz="1200"/>
              <a:pPr/>
              <a:t>37</a:t>
            </a:fld>
            <a:endParaRPr lang="en-US" sz="1200"/>
          </a:p>
        </p:txBody>
      </p:sp>
      <p:sp>
        <p:nvSpPr>
          <p:cNvPr id="61443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marL="228600" indent="-228600" eaLnBrk="1" hangingPunct="1">
              <a:spcBef>
                <a:spcPct val="0"/>
              </a:spcBef>
            </a:pPr>
            <a:endParaRPr lang="en-US" sz="2800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98D8BD5E-1120-694A-B498-9912A61FBDF4}" type="slidenum">
              <a:rPr lang="en-US" sz="1200"/>
              <a:pPr/>
              <a:t>38</a:t>
            </a:fld>
            <a:endParaRPr lang="en-US" sz="1200"/>
          </a:p>
        </p:txBody>
      </p:sp>
      <p:sp>
        <p:nvSpPr>
          <p:cNvPr id="63491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marL="228600" indent="-228600" eaLnBrk="1" hangingPunct="1">
              <a:spcBef>
                <a:spcPct val="0"/>
              </a:spcBef>
            </a:pPr>
            <a:endParaRPr lang="en-US" sz="2800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98D8BD5E-1120-694A-B498-9912A61FBDF4}" type="slidenum">
              <a:rPr lang="en-US" sz="1200"/>
              <a:pPr/>
              <a:t>39</a:t>
            </a:fld>
            <a:endParaRPr lang="en-US" sz="1200"/>
          </a:p>
        </p:txBody>
      </p:sp>
      <p:sp>
        <p:nvSpPr>
          <p:cNvPr id="63491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marL="228600" indent="-228600" eaLnBrk="1" hangingPunct="1">
              <a:spcBef>
                <a:spcPct val="0"/>
              </a:spcBef>
            </a:pPr>
            <a:endParaRPr lang="en-US" sz="2800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3FF37724-E3ED-1946-803E-59BE4DABF219}" type="slidenum">
              <a:rPr lang="en-US" sz="1200"/>
              <a:pPr/>
              <a:t>57</a:t>
            </a:fld>
            <a:endParaRPr lang="en-US" sz="1200"/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EC245-C696-BC48-A093-09C31B30B067}" type="datetimeFigureOut">
              <a:rPr lang="en-US" smtClean="0"/>
              <a:t>10/2/25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D4D64-6D6A-A949-85F4-7FD739F6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3752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EC245-C696-BC48-A093-09C31B30B067}" type="datetimeFigureOut">
              <a:rPr lang="en-US" smtClean="0"/>
              <a:t>10/2/25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D4D64-6D6A-A949-85F4-7FD739F6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17632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EC245-C696-BC48-A093-09C31B30B067}" type="datetimeFigureOut">
              <a:rPr lang="en-US" smtClean="0"/>
              <a:t>10/2/25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D4D64-6D6A-A949-85F4-7FD739F6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29299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EC245-C696-BC48-A093-09C31B30B067}" type="datetimeFigureOut">
              <a:rPr lang="en-US" smtClean="0"/>
              <a:t>10/2/25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D4D64-6D6A-A949-85F4-7FD739F6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9107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EC245-C696-BC48-A093-09C31B30B067}" type="datetimeFigureOut">
              <a:rPr lang="en-US" smtClean="0"/>
              <a:t>10/2/25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D4D64-6D6A-A949-85F4-7FD739F6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325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EC245-C696-BC48-A093-09C31B30B067}" type="datetimeFigureOut">
              <a:rPr lang="en-US" smtClean="0"/>
              <a:t>10/2/25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D4D64-6D6A-A949-85F4-7FD739F6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364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EC245-C696-BC48-A093-09C31B30B067}" type="datetimeFigureOut">
              <a:rPr lang="en-US" smtClean="0"/>
              <a:t>10/2/25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D4D64-6D6A-A949-85F4-7FD739F6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48010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EC245-C696-BC48-A093-09C31B30B067}" type="datetimeFigureOut">
              <a:rPr lang="en-US" smtClean="0"/>
              <a:t>10/2/25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D4D64-6D6A-A949-85F4-7FD739F6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0050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EC245-C696-BC48-A093-09C31B30B067}" type="datetimeFigureOut">
              <a:rPr lang="en-US" smtClean="0"/>
              <a:t>10/2/25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D4D64-6D6A-A949-85F4-7FD739F6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82365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EC245-C696-BC48-A093-09C31B30B067}" type="datetimeFigureOut">
              <a:rPr lang="en-US" smtClean="0"/>
              <a:t>10/2/25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D4D64-6D6A-A949-85F4-7FD739F6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1300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EC245-C696-BC48-A093-09C31B30B067}" type="datetimeFigureOut">
              <a:rPr lang="en-US" smtClean="0"/>
              <a:t>10/2/25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D4D64-6D6A-A949-85F4-7FD739F6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08408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7EC245-C696-BC48-A093-09C31B30B067}" type="datetimeFigureOut">
              <a:rPr lang="en-US" smtClean="0"/>
              <a:t>10/2/25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2D4D64-6D6A-A949-85F4-7FD739F6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242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emf"/><Relationship Id="rId3" Type="http://schemas.openxmlformats.org/officeDocument/2006/relationships/oleObject" Target="../embeddings/oleObject2.bin"/><Relationship Id="rId7" Type="http://schemas.openxmlformats.org/officeDocument/2006/relationships/oleObject" Target="../embeddings/oleObject4.bin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.bin"/><Relationship Id="rId3" Type="http://schemas.openxmlformats.org/officeDocument/2006/relationships/image" Target="../media/image6.emf"/><Relationship Id="rId7" Type="http://schemas.openxmlformats.org/officeDocument/2006/relationships/image" Target="../media/image8.emf"/><Relationship Id="rId12" Type="http://schemas.openxmlformats.org/officeDocument/2006/relationships/image" Target="../media/image10.emf"/><Relationship Id="rId2" Type="http://schemas.openxmlformats.org/officeDocument/2006/relationships/oleObject" Target="../embeddings/oleObject5.bin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7.bin"/><Relationship Id="rId11" Type="http://schemas.openxmlformats.org/officeDocument/2006/relationships/oleObject" Target="../embeddings/oleObject10.bin"/><Relationship Id="rId5" Type="http://schemas.openxmlformats.org/officeDocument/2006/relationships/image" Target="../media/image7.emf"/><Relationship Id="rId10" Type="http://schemas.openxmlformats.org/officeDocument/2006/relationships/oleObject" Target="../embeddings/oleObject9.bin"/><Relationship Id="rId4" Type="http://schemas.openxmlformats.org/officeDocument/2006/relationships/oleObject" Target="../embeddings/oleObject6.bin"/><Relationship Id="rId9" Type="http://schemas.openxmlformats.org/officeDocument/2006/relationships/image" Target="../media/image9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4.bin"/><Relationship Id="rId13" Type="http://schemas.openxmlformats.org/officeDocument/2006/relationships/image" Target="../media/image16.emf"/><Relationship Id="rId3" Type="http://schemas.openxmlformats.org/officeDocument/2006/relationships/image" Target="../media/image11.emf"/><Relationship Id="rId7" Type="http://schemas.openxmlformats.org/officeDocument/2006/relationships/image" Target="../media/image13.emf"/><Relationship Id="rId12" Type="http://schemas.openxmlformats.org/officeDocument/2006/relationships/oleObject" Target="../embeddings/oleObject16.bin"/><Relationship Id="rId17" Type="http://schemas.openxmlformats.org/officeDocument/2006/relationships/image" Target="../media/image18.emf"/><Relationship Id="rId2" Type="http://schemas.openxmlformats.org/officeDocument/2006/relationships/oleObject" Target="../embeddings/oleObject11.bin"/><Relationship Id="rId16" Type="http://schemas.openxmlformats.org/officeDocument/2006/relationships/oleObject" Target="../embeddings/oleObject18.bin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13.bin"/><Relationship Id="rId11" Type="http://schemas.openxmlformats.org/officeDocument/2006/relationships/image" Target="../media/image15.emf"/><Relationship Id="rId5" Type="http://schemas.openxmlformats.org/officeDocument/2006/relationships/image" Target="../media/image12.emf"/><Relationship Id="rId15" Type="http://schemas.openxmlformats.org/officeDocument/2006/relationships/image" Target="../media/image17.emf"/><Relationship Id="rId10" Type="http://schemas.openxmlformats.org/officeDocument/2006/relationships/oleObject" Target="../embeddings/oleObject15.bin"/><Relationship Id="rId4" Type="http://schemas.openxmlformats.org/officeDocument/2006/relationships/oleObject" Target="../embeddings/oleObject12.bin"/><Relationship Id="rId9" Type="http://schemas.openxmlformats.org/officeDocument/2006/relationships/image" Target="../media/image14.emf"/><Relationship Id="rId14" Type="http://schemas.openxmlformats.org/officeDocument/2006/relationships/oleObject" Target="../embeddings/oleObject17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oleObject" Target="../embeddings/oleObject19.bin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oleObject" Target="../embeddings/oleObject20.bin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emf"/><Relationship Id="rId4" Type="http://schemas.openxmlformats.org/officeDocument/2006/relationships/oleObject" Target="../embeddings/oleObject21.bin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22.e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5.bin"/><Relationship Id="rId13" Type="http://schemas.openxmlformats.org/officeDocument/2006/relationships/image" Target="../media/image31.emf"/><Relationship Id="rId3" Type="http://schemas.openxmlformats.org/officeDocument/2006/relationships/image" Target="../media/image26.jpeg"/><Relationship Id="rId7" Type="http://schemas.openxmlformats.org/officeDocument/2006/relationships/image" Target="../media/image28.emf"/><Relationship Id="rId12" Type="http://schemas.openxmlformats.org/officeDocument/2006/relationships/oleObject" Target="../embeddings/oleObject27.bin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24.bin"/><Relationship Id="rId11" Type="http://schemas.openxmlformats.org/officeDocument/2006/relationships/image" Target="../media/image30.emf"/><Relationship Id="rId5" Type="http://schemas.openxmlformats.org/officeDocument/2006/relationships/image" Target="../media/image27.emf"/><Relationship Id="rId10" Type="http://schemas.openxmlformats.org/officeDocument/2006/relationships/oleObject" Target="../embeddings/oleObject26.bin"/><Relationship Id="rId4" Type="http://schemas.openxmlformats.org/officeDocument/2006/relationships/oleObject" Target="../embeddings/oleObject23.bin"/><Relationship Id="rId9" Type="http://schemas.openxmlformats.org/officeDocument/2006/relationships/image" Target="../media/image29.e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emf"/><Relationship Id="rId13" Type="http://schemas.openxmlformats.org/officeDocument/2006/relationships/oleObject" Target="../embeddings/oleObject29.bin"/><Relationship Id="rId3" Type="http://schemas.openxmlformats.org/officeDocument/2006/relationships/image" Target="../media/image32.emf"/><Relationship Id="rId7" Type="http://schemas.openxmlformats.org/officeDocument/2006/relationships/image" Target="../media/image36.emf"/><Relationship Id="rId12" Type="http://schemas.openxmlformats.org/officeDocument/2006/relationships/image" Target="../media/image40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emf"/><Relationship Id="rId11" Type="http://schemas.openxmlformats.org/officeDocument/2006/relationships/oleObject" Target="../embeddings/oleObject28.bin"/><Relationship Id="rId5" Type="http://schemas.openxmlformats.org/officeDocument/2006/relationships/image" Target="../media/image34.emf"/><Relationship Id="rId10" Type="http://schemas.openxmlformats.org/officeDocument/2006/relationships/image" Target="../media/image39.emf"/><Relationship Id="rId4" Type="http://schemas.openxmlformats.org/officeDocument/2006/relationships/image" Target="../media/image33.emf"/><Relationship Id="rId9" Type="http://schemas.openxmlformats.org/officeDocument/2006/relationships/image" Target="../media/image38.emf"/><Relationship Id="rId14" Type="http://schemas.openxmlformats.org/officeDocument/2006/relationships/oleObject" Target="../embeddings/oleObject30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1.bin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e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emf"/><Relationship Id="rId3" Type="http://schemas.openxmlformats.org/officeDocument/2006/relationships/oleObject" Target="../embeddings/oleObject32.bin"/><Relationship Id="rId7" Type="http://schemas.openxmlformats.org/officeDocument/2006/relationships/oleObject" Target="../embeddings/oleObject34.bin"/><Relationship Id="rId12" Type="http://schemas.openxmlformats.org/officeDocument/2006/relationships/image" Target="../media/image46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emf"/><Relationship Id="rId11" Type="http://schemas.openxmlformats.org/officeDocument/2006/relationships/oleObject" Target="../embeddings/oleObject36.bin"/><Relationship Id="rId5" Type="http://schemas.openxmlformats.org/officeDocument/2006/relationships/oleObject" Target="../embeddings/oleObject33.bin"/><Relationship Id="rId10" Type="http://schemas.openxmlformats.org/officeDocument/2006/relationships/image" Target="../media/image45.emf"/><Relationship Id="rId4" Type="http://schemas.openxmlformats.org/officeDocument/2006/relationships/image" Target="../media/image42.emf"/><Relationship Id="rId9" Type="http://schemas.openxmlformats.org/officeDocument/2006/relationships/oleObject" Target="../embeddings/oleObject35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emf"/><Relationship Id="rId4" Type="http://schemas.openxmlformats.org/officeDocument/2006/relationships/oleObject" Target="../embeddings/oleObject37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emf"/><Relationship Id="rId4" Type="http://schemas.openxmlformats.org/officeDocument/2006/relationships/oleObject" Target="../embeddings/oleObject38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9.bin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e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emf"/><Relationship Id="rId3" Type="http://schemas.openxmlformats.org/officeDocument/2006/relationships/oleObject" Target="../embeddings/oleObject40.bin"/><Relationship Id="rId7" Type="http://schemas.openxmlformats.org/officeDocument/2006/relationships/oleObject" Target="../embeddings/oleObject42.bin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emf"/><Relationship Id="rId5" Type="http://schemas.openxmlformats.org/officeDocument/2006/relationships/oleObject" Target="../embeddings/oleObject41.bin"/><Relationship Id="rId10" Type="http://schemas.openxmlformats.org/officeDocument/2006/relationships/image" Target="../media/image54.emf"/><Relationship Id="rId4" Type="http://schemas.openxmlformats.org/officeDocument/2006/relationships/image" Target="../media/image51.emf"/><Relationship Id="rId9" Type="http://schemas.openxmlformats.org/officeDocument/2006/relationships/oleObject" Target="../embeddings/oleObject43.bin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emf"/><Relationship Id="rId3" Type="http://schemas.openxmlformats.org/officeDocument/2006/relationships/oleObject" Target="../embeddings/oleObject44.bin"/><Relationship Id="rId7" Type="http://schemas.openxmlformats.org/officeDocument/2006/relationships/oleObject" Target="../embeddings/oleObject46.bin"/><Relationship Id="rId12" Type="http://schemas.openxmlformats.org/officeDocument/2006/relationships/image" Target="../media/image55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emf"/><Relationship Id="rId11" Type="http://schemas.openxmlformats.org/officeDocument/2006/relationships/oleObject" Target="../embeddings/oleObject48.bin"/><Relationship Id="rId5" Type="http://schemas.openxmlformats.org/officeDocument/2006/relationships/oleObject" Target="../embeddings/oleObject45.bin"/><Relationship Id="rId10" Type="http://schemas.openxmlformats.org/officeDocument/2006/relationships/image" Target="../media/image54.emf"/><Relationship Id="rId4" Type="http://schemas.openxmlformats.org/officeDocument/2006/relationships/image" Target="../media/image51.emf"/><Relationship Id="rId9" Type="http://schemas.openxmlformats.org/officeDocument/2006/relationships/oleObject" Target="../embeddings/oleObject47.bin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emf"/><Relationship Id="rId3" Type="http://schemas.openxmlformats.org/officeDocument/2006/relationships/oleObject" Target="../embeddings/oleObject49.bin"/><Relationship Id="rId7" Type="http://schemas.openxmlformats.org/officeDocument/2006/relationships/oleObject" Target="../embeddings/oleObject51.bin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emf"/><Relationship Id="rId5" Type="http://schemas.openxmlformats.org/officeDocument/2006/relationships/oleObject" Target="../embeddings/oleObject50.bin"/><Relationship Id="rId10" Type="http://schemas.openxmlformats.org/officeDocument/2006/relationships/image" Target="../media/image57.emf"/><Relationship Id="rId4" Type="http://schemas.openxmlformats.org/officeDocument/2006/relationships/image" Target="../media/image56.emf"/><Relationship Id="rId9" Type="http://schemas.openxmlformats.org/officeDocument/2006/relationships/oleObject" Target="../embeddings/oleObject52.bin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emf"/><Relationship Id="rId3" Type="http://schemas.openxmlformats.org/officeDocument/2006/relationships/oleObject" Target="../embeddings/oleObject53.bin"/><Relationship Id="rId7" Type="http://schemas.openxmlformats.org/officeDocument/2006/relationships/oleObject" Target="../embeddings/oleObject55.bin"/><Relationship Id="rId12" Type="http://schemas.openxmlformats.org/officeDocument/2006/relationships/image" Target="../media/image59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emf"/><Relationship Id="rId11" Type="http://schemas.openxmlformats.org/officeDocument/2006/relationships/oleObject" Target="../embeddings/oleObject57.bin"/><Relationship Id="rId5" Type="http://schemas.openxmlformats.org/officeDocument/2006/relationships/oleObject" Target="../embeddings/oleObject54.bin"/><Relationship Id="rId10" Type="http://schemas.openxmlformats.org/officeDocument/2006/relationships/image" Target="../media/image57.emf"/><Relationship Id="rId4" Type="http://schemas.openxmlformats.org/officeDocument/2006/relationships/image" Target="../media/image58.emf"/><Relationship Id="rId9" Type="http://schemas.openxmlformats.org/officeDocument/2006/relationships/oleObject" Target="../embeddings/oleObject56.bin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emf"/><Relationship Id="rId13" Type="http://schemas.openxmlformats.org/officeDocument/2006/relationships/oleObject" Target="../embeddings/oleObject63.bin"/><Relationship Id="rId3" Type="http://schemas.openxmlformats.org/officeDocument/2006/relationships/oleObject" Target="../embeddings/oleObject58.bin"/><Relationship Id="rId7" Type="http://schemas.openxmlformats.org/officeDocument/2006/relationships/oleObject" Target="../embeddings/oleObject60.bin"/><Relationship Id="rId12" Type="http://schemas.openxmlformats.org/officeDocument/2006/relationships/image" Target="../media/image53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emf"/><Relationship Id="rId11" Type="http://schemas.openxmlformats.org/officeDocument/2006/relationships/oleObject" Target="../embeddings/oleObject62.bin"/><Relationship Id="rId5" Type="http://schemas.openxmlformats.org/officeDocument/2006/relationships/oleObject" Target="../embeddings/oleObject59.bin"/><Relationship Id="rId10" Type="http://schemas.openxmlformats.org/officeDocument/2006/relationships/image" Target="../media/image61.emf"/><Relationship Id="rId4" Type="http://schemas.openxmlformats.org/officeDocument/2006/relationships/image" Target="../media/image54.emf"/><Relationship Id="rId9" Type="http://schemas.openxmlformats.org/officeDocument/2006/relationships/oleObject" Target="../embeddings/oleObject61.bin"/><Relationship Id="rId14" Type="http://schemas.openxmlformats.org/officeDocument/2006/relationships/image" Target="../media/image62.emf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emf"/><Relationship Id="rId13" Type="http://schemas.openxmlformats.org/officeDocument/2006/relationships/oleObject" Target="../embeddings/oleObject69.bin"/><Relationship Id="rId3" Type="http://schemas.openxmlformats.org/officeDocument/2006/relationships/oleObject" Target="../embeddings/oleObject64.bin"/><Relationship Id="rId7" Type="http://schemas.openxmlformats.org/officeDocument/2006/relationships/oleObject" Target="../embeddings/oleObject66.bin"/><Relationship Id="rId12" Type="http://schemas.openxmlformats.org/officeDocument/2006/relationships/image" Target="../media/image66.emf"/><Relationship Id="rId2" Type="http://schemas.openxmlformats.org/officeDocument/2006/relationships/notesSlide" Target="../notesSlides/notesSlide19.xml"/><Relationship Id="rId16" Type="http://schemas.openxmlformats.org/officeDocument/2006/relationships/image" Target="../media/image68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emf"/><Relationship Id="rId11" Type="http://schemas.openxmlformats.org/officeDocument/2006/relationships/oleObject" Target="../embeddings/oleObject68.bin"/><Relationship Id="rId5" Type="http://schemas.openxmlformats.org/officeDocument/2006/relationships/oleObject" Target="../embeddings/oleObject65.bin"/><Relationship Id="rId15" Type="http://schemas.openxmlformats.org/officeDocument/2006/relationships/oleObject" Target="../embeddings/oleObject70.bin"/><Relationship Id="rId10" Type="http://schemas.openxmlformats.org/officeDocument/2006/relationships/image" Target="../media/image65.emf"/><Relationship Id="rId4" Type="http://schemas.openxmlformats.org/officeDocument/2006/relationships/image" Target="../media/image51.emf"/><Relationship Id="rId9" Type="http://schemas.openxmlformats.org/officeDocument/2006/relationships/oleObject" Target="../embeddings/oleObject67.bin"/><Relationship Id="rId14" Type="http://schemas.openxmlformats.org/officeDocument/2006/relationships/image" Target="../media/image67.emf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3.bin"/><Relationship Id="rId3" Type="http://schemas.openxmlformats.org/officeDocument/2006/relationships/image" Target="../media/image69.emf"/><Relationship Id="rId7" Type="http://schemas.openxmlformats.org/officeDocument/2006/relationships/image" Target="../media/image71.e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72.bin"/><Relationship Id="rId5" Type="http://schemas.openxmlformats.org/officeDocument/2006/relationships/image" Target="../media/image70.emf"/><Relationship Id="rId4" Type="http://schemas.openxmlformats.org/officeDocument/2006/relationships/oleObject" Target="../embeddings/oleObject71.bin"/><Relationship Id="rId9" Type="http://schemas.openxmlformats.org/officeDocument/2006/relationships/image" Target="../media/image72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emf"/><Relationship Id="rId7" Type="http://schemas.openxmlformats.org/officeDocument/2006/relationships/image" Target="../media/image75.e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75.bin"/><Relationship Id="rId5" Type="http://schemas.openxmlformats.org/officeDocument/2006/relationships/image" Target="../media/image74.emf"/><Relationship Id="rId4" Type="http://schemas.openxmlformats.org/officeDocument/2006/relationships/oleObject" Target="../embeddings/oleObject74.bin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emf"/><Relationship Id="rId13" Type="http://schemas.openxmlformats.org/officeDocument/2006/relationships/oleObject" Target="../embeddings/oleObject82.bin"/><Relationship Id="rId18" Type="http://schemas.openxmlformats.org/officeDocument/2006/relationships/oleObject" Target="../embeddings/oleObject85.bin"/><Relationship Id="rId3" Type="http://schemas.openxmlformats.org/officeDocument/2006/relationships/oleObject" Target="../embeddings/oleObject76.bin"/><Relationship Id="rId21" Type="http://schemas.openxmlformats.org/officeDocument/2006/relationships/image" Target="../media/image83.emf"/><Relationship Id="rId7" Type="http://schemas.openxmlformats.org/officeDocument/2006/relationships/oleObject" Target="../embeddings/oleObject78.bin"/><Relationship Id="rId12" Type="http://schemas.openxmlformats.org/officeDocument/2006/relationships/oleObject" Target="../embeddings/oleObject81.bin"/><Relationship Id="rId17" Type="http://schemas.openxmlformats.org/officeDocument/2006/relationships/image" Target="../media/image81.emf"/><Relationship Id="rId2" Type="http://schemas.openxmlformats.org/officeDocument/2006/relationships/notesSlide" Target="../notesSlides/notesSlide22.xml"/><Relationship Id="rId16" Type="http://schemas.openxmlformats.org/officeDocument/2006/relationships/oleObject" Target="../embeddings/oleObject84.bin"/><Relationship Id="rId20" Type="http://schemas.openxmlformats.org/officeDocument/2006/relationships/oleObject" Target="../embeddings/oleObject86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7.emf"/><Relationship Id="rId11" Type="http://schemas.openxmlformats.org/officeDocument/2006/relationships/oleObject" Target="../embeddings/oleObject80.bin"/><Relationship Id="rId5" Type="http://schemas.openxmlformats.org/officeDocument/2006/relationships/oleObject" Target="../embeddings/oleObject77.bin"/><Relationship Id="rId15" Type="http://schemas.openxmlformats.org/officeDocument/2006/relationships/image" Target="../media/image80.emf"/><Relationship Id="rId10" Type="http://schemas.openxmlformats.org/officeDocument/2006/relationships/image" Target="../media/image79.emf"/><Relationship Id="rId19" Type="http://schemas.openxmlformats.org/officeDocument/2006/relationships/image" Target="../media/image82.emf"/><Relationship Id="rId4" Type="http://schemas.openxmlformats.org/officeDocument/2006/relationships/image" Target="../media/image76.emf"/><Relationship Id="rId9" Type="http://schemas.openxmlformats.org/officeDocument/2006/relationships/oleObject" Target="../embeddings/oleObject79.bin"/><Relationship Id="rId14" Type="http://schemas.openxmlformats.org/officeDocument/2006/relationships/oleObject" Target="../embeddings/oleObject83.bin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emf"/><Relationship Id="rId13" Type="http://schemas.openxmlformats.org/officeDocument/2006/relationships/oleObject" Target="../embeddings/oleObject92.bin"/><Relationship Id="rId18" Type="http://schemas.openxmlformats.org/officeDocument/2006/relationships/image" Target="../media/image91.emf"/><Relationship Id="rId3" Type="http://schemas.openxmlformats.org/officeDocument/2006/relationships/oleObject" Target="../embeddings/oleObject87.bin"/><Relationship Id="rId7" Type="http://schemas.openxmlformats.org/officeDocument/2006/relationships/oleObject" Target="../embeddings/oleObject89.bin"/><Relationship Id="rId12" Type="http://schemas.openxmlformats.org/officeDocument/2006/relationships/image" Target="../media/image88.emf"/><Relationship Id="rId17" Type="http://schemas.openxmlformats.org/officeDocument/2006/relationships/oleObject" Target="../embeddings/oleObject94.bin"/><Relationship Id="rId2" Type="http://schemas.openxmlformats.org/officeDocument/2006/relationships/notesSlide" Target="../notesSlides/notesSlide23.xml"/><Relationship Id="rId16" Type="http://schemas.openxmlformats.org/officeDocument/2006/relationships/image" Target="../media/image90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5.emf"/><Relationship Id="rId11" Type="http://schemas.openxmlformats.org/officeDocument/2006/relationships/oleObject" Target="../embeddings/oleObject91.bin"/><Relationship Id="rId5" Type="http://schemas.openxmlformats.org/officeDocument/2006/relationships/oleObject" Target="../embeddings/oleObject88.bin"/><Relationship Id="rId15" Type="http://schemas.openxmlformats.org/officeDocument/2006/relationships/oleObject" Target="../embeddings/oleObject93.bin"/><Relationship Id="rId10" Type="http://schemas.openxmlformats.org/officeDocument/2006/relationships/image" Target="../media/image87.emf"/><Relationship Id="rId4" Type="http://schemas.openxmlformats.org/officeDocument/2006/relationships/image" Target="../media/image84.emf"/><Relationship Id="rId9" Type="http://schemas.openxmlformats.org/officeDocument/2006/relationships/oleObject" Target="../embeddings/oleObject90.bin"/><Relationship Id="rId14" Type="http://schemas.openxmlformats.org/officeDocument/2006/relationships/image" Target="../media/image89.emf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emf"/><Relationship Id="rId13" Type="http://schemas.openxmlformats.org/officeDocument/2006/relationships/oleObject" Target="../embeddings/oleObject100.bin"/><Relationship Id="rId3" Type="http://schemas.openxmlformats.org/officeDocument/2006/relationships/oleObject" Target="../embeddings/oleObject95.bin"/><Relationship Id="rId7" Type="http://schemas.openxmlformats.org/officeDocument/2006/relationships/oleObject" Target="../embeddings/oleObject97.bin"/><Relationship Id="rId12" Type="http://schemas.openxmlformats.org/officeDocument/2006/relationships/image" Target="../media/image96.emf"/><Relationship Id="rId17" Type="http://schemas.openxmlformats.org/officeDocument/2006/relationships/oleObject" Target="../embeddings/oleObject102.bin"/><Relationship Id="rId2" Type="http://schemas.openxmlformats.org/officeDocument/2006/relationships/notesSlide" Target="../notesSlides/notesSlide24.xml"/><Relationship Id="rId16" Type="http://schemas.openxmlformats.org/officeDocument/2006/relationships/image" Target="../media/image98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3.emf"/><Relationship Id="rId11" Type="http://schemas.openxmlformats.org/officeDocument/2006/relationships/oleObject" Target="../embeddings/oleObject99.bin"/><Relationship Id="rId5" Type="http://schemas.openxmlformats.org/officeDocument/2006/relationships/oleObject" Target="../embeddings/oleObject96.bin"/><Relationship Id="rId15" Type="http://schemas.openxmlformats.org/officeDocument/2006/relationships/oleObject" Target="../embeddings/oleObject101.bin"/><Relationship Id="rId10" Type="http://schemas.openxmlformats.org/officeDocument/2006/relationships/image" Target="../media/image95.emf"/><Relationship Id="rId4" Type="http://schemas.openxmlformats.org/officeDocument/2006/relationships/image" Target="../media/image92.emf"/><Relationship Id="rId9" Type="http://schemas.openxmlformats.org/officeDocument/2006/relationships/oleObject" Target="../embeddings/oleObject98.bin"/><Relationship Id="rId14" Type="http://schemas.openxmlformats.org/officeDocument/2006/relationships/image" Target="../media/image97.emf"/></Relationships>
</file>

<file path=ppt/slides/_rels/slide31.xml.rels><?xml version="1.0" encoding="UTF-8" standalone="yes"?>
<Relationships xmlns="http://schemas.openxmlformats.org/package/2006/relationships"><Relationship Id="rId13" Type="http://schemas.openxmlformats.org/officeDocument/2006/relationships/oleObject" Target="../embeddings/oleObject108.bin"/><Relationship Id="rId18" Type="http://schemas.openxmlformats.org/officeDocument/2006/relationships/image" Target="../media/image105.emf"/><Relationship Id="rId26" Type="http://schemas.openxmlformats.org/officeDocument/2006/relationships/oleObject" Target="../embeddings/oleObject117.bin"/><Relationship Id="rId3" Type="http://schemas.openxmlformats.org/officeDocument/2006/relationships/oleObject" Target="../embeddings/oleObject103.bin"/><Relationship Id="rId21" Type="http://schemas.openxmlformats.org/officeDocument/2006/relationships/oleObject" Target="../embeddings/oleObject114.bin"/><Relationship Id="rId34" Type="http://schemas.openxmlformats.org/officeDocument/2006/relationships/image" Target="../media/image110.emf"/><Relationship Id="rId7" Type="http://schemas.openxmlformats.org/officeDocument/2006/relationships/oleObject" Target="../embeddings/oleObject105.bin"/><Relationship Id="rId12" Type="http://schemas.openxmlformats.org/officeDocument/2006/relationships/image" Target="../media/image103.emf"/><Relationship Id="rId17" Type="http://schemas.openxmlformats.org/officeDocument/2006/relationships/oleObject" Target="../embeddings/oleObject111.bin"/><Relationship Id="rId25" Type="http://schemas.openxmlformats.org/officeDocument/2006/relationships/oleObject" Target="../embeddings/oleObject116.bin"/><Relationship Id="rId33" Type="http://schemas.openxmlformats.org/officeDocument/2006/relationships/oleObject" Target="../embeddings/oleObject122.bin"/><Relationship Id="rId2" Type="http://schemas.openxmlformats.org/officeDocument/2006/relationships/notesSlide" Target="../notesSlides/notesSlide25.xml"/><Relationship Id="rId16" Type="http://schemas.openxmlformats.org/officeDocument/2006/relationships/oleObject" Target="../embeddings/oleObject110.bin"/><Relationship Id="rId20" Type="http://schemas.openxmlformats.org/officeDocument/2006/relationships/oleObject" Target="../embeddings/oleObject113.bin"/><Relationship Id="rId29" Type="http://schemas.openxmlformats.org/officeDocument/2006/relationships/oleObject" Target="../embeddings/oleObject119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0.emf"/><Relationship Id="rId11" Type="http://schemas.openxmlformats.org/officeDocument/2006/relationships/oleObject" Target="../embeddings/oleObject107.bin"/><Relationship Id="rId24" Type="http://schemas.openxmlformats.org/officeDocument/2006/relationships/image" Target="../media/image107.emf"/><Relationship Id="rId32" Type="http://schemas.openxmlformats.org/officeDocument/2006/relationships/image" Target="../media/image109.emf"/><Relationship Id="rId5" Type="http://schemas.openxmlformats.org/officeDocument/2006/relationships/oleObject" Target="../embeddings/oleObject104.bin"/><Relationship Id="rId15" Type="http://schemas.openxmlformats.org/officeDocument/2006/relationships/oleObject" Target="../embeddings/oleObject109.bin"/><Relationship Id="rId23" Type="http://schemas.openxmlformats.org/officeDocument/2006/relationships/oleObject" Target="../embeddings/oleObject115.bin"/><Relationship Id="rId28" Type="http://schemas.openxmlformats.org/officeDocument/2006/relationships/image" Target="../media/image108.emf"/><Relationship Id="rId10" Type="http://schemas.openxmlformats.org/officeDocument/2006/relationships/image" Target="../media/image102.emf"/><Relationship Id="rId19" Type="http://schemas.openxmlformats.org/officeDocument/2006/relationships/oleObject" Target="../embeddings/oleObject112.bin"/><Relationship Id="rId31" Type="http://schemas.openxmlformats.org/officeDocument/2006/relationships/oleObject" Target="../embeddings/oleObject121.bin"/><Relationship Id="rId4" Type="http://schemas.openxmlformats.org/officeDocument/2006/relationships/image" Target="../media/image99.emf"/><Relationship Id="rId9" Type="http://schemas.openxmlformats.org/officeDocument/2006/relationships/oleObject" Target="../embeddings/oleObject106.bin"/><Relationship Id="rId14" Type="http://schemas.openxmlformats.org/officeDocument/2006/relationships/image" Target="../media/image104.emf"/><Relationship Id="rId22" Type="http://schemas.openxmlformats.org/officeDocument/2006/relationships/image" Target="../media/image106.emf"/><Relationship Id="rId27" Type="http://schemas.openxmlformats.org/officeDocument/2006/relationships/oleObject" Target="../embeddings/oleObject118.bin"/><Relationship Id="rId30" Type="http://schemas.openxmlformats.org/officeDocument/2006/relationships/oleObject" Target="../embeddings/oleObject120.bin"/><Relationship Id="rId8" Type="http://schemas.openxmlformats.org/officeDocument/2006/relationships/image" Target="../media/image101.emf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emf"/><Relationship Id="rId13" Type="http://schemas.openxmlformats.org/officeDocument/2006/relationships/oleObject" Target="../embeddings/oleObject128.bin"/><Relationship Id="rId18" Type="http://schemas.openxmlformats.org/officeDocument/2006/relationships/image" Target="../media/image103.emf"/><Relationship Id="rId26" Type="http://schemas.openxmlformats.org/officeDocument/2006/relationships/image" Target="../media/image117.emf"/><Relationship Id="rId3" Type="http://schemas.openxmlformats.org/officeDocument/2006/relationships/oleObject" Target="../embeddings/oleObject123.bin"/><Relationship Id="rId21" Type="http://schemas.openxmlformats.org/officeDocument/2006/relationships/oleObject" Target="../embeddings/oleObject132.bin"/><Relationship Id="rId7" Type="http://schemas.openxmlformats.org/officeDocument/2006/relationships/oleObject" Target="../embeddings/oleObject125.bin"/><Relationship Id="rId12" Type="http://schemas.openxmlformats.org/officeDocument/2006/relationships/image" Target="../media/image101.emf"/><Relationship Id="rId17" Type="http://schemas.openxmlformats.org/officeDocument/2006/relationships/oleObject" Target="../embeddings/oleObject130.bin"/><Relationship Id="rId25" Type="http://schemas.openxmlformats.org/officeDocument/2006/relationships/oleObject" Target="../embeddings/oleObject134.bin"/><Relationship Id="rId2" Type="http://schemas.openxmlformats.org/officeDocument/2006/relationships/notesSlide" Target="../notesSlides/notesSlide26.xml"/><Relationship Id="rId16" Type="http://schemas.openxmlformats.org/officeDocument/2006/relationships/image" Target="../media/image108.emf"/><Relationship Id="rId20" Type="http://schemas.openxmlformats.org/officeDocument/2006/relationships/image" Target="../media/image114.emf"/><Relationship Id="rId29" Type="http://schemas.openxmlformats.org/officeDocument/2006/relationships/image" Target="../media/image118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2.emf"/><Relationship Id="rId11" Type="http://schemas.openxmlformats.org/officeDocument/2006/relationships/oleObject" Target="../embeddings/oleObject127.bin"/><Relationship Id="rId24" Type="http://schemas.openxmlformats.org/officeDocument/2006/relationships/image" Target="../media/image116.emf"/><Relationship Id="rId5" Type="http://schemas.openxmlformats.org/officeDocument/2006/relationships/oleObject" Target="../embeddings/oleObject124.bin"/><Relationship Id="rId15" Type="http://schemas.openxmlformats.org/officeDocument/2006/relationships/oleObject" Target="../embeddings/oleObject129.bin"/><Relationship Id="rId23" Type="http://schemas.openxmlformats.org/officeDocument/2006/relationships/oleObject" Target="../embeddings/oleObject133.bin"/><Relationship Id="rId28" Type="http://schemas.openxmlformats.org/officeDocument/2006/relationships/oleObject" Target="../embeddings/oleObject136.bin"/><Relationship Id="rId10" Type="http://schemas.openxmlformats.org/officeDocument/2006/relationships/image" Target="../media/image100.emf"/><Relationship Id="rId19" Type="http://schemas.openxmlformats.org/officeDocument/2006/relationships/oleObject" Target="../embeddings/oleObject131.bin"/><Relationship Id="rId4" Type="http://schemas.openxmlformats.org/officeDocument/2006/relationships/image" Target="../media/image111.emf"/><Relationship Id="rId9" Type="http://schemas.openxmlformats.org/officeDocument/2006/relationships/oleObject" Target="../embeddings/oleObject126.bin"/><Relationship Id="rId14" Type="http://schemas.openxmlformats.org/officeDocument/2006/relationships/image" Target="../media/image113.emf"/><Relationship Id="rId22" Type="http://schemas.openxmlformats.org/officeDocument/2006/relationships/image" Target="../media/image115.emf"/><Relationship Id="rId27" Type="http://schemas.openxmlformats.org/officeDocument/2006/relationships/oleObject" Target="../embeddings/oleObject135.bin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1.emf"/><Relationship Id="rId13" Type="http://schemas.openxmlformats.org/officeDocument/2006/relationships/oleObject" Target="../embeddings/oleObject142.bin"/><Relationship Id="rId18" Type="http://schemas.openxmlformats.org/officeDocument/2006/relationships/image" Target="../media/image100.emf"/><Relationship Id="rId3" Type="http://schemas.openxmlformats.org/officeDocument/2006/relationships/oleObject" Target="../embeddings/oleObject137.bin"/><Relationship Id="rId21" Type="http://schemas.openxmlformats.org/officeDocument/2006/relationships/oleObject" Target="../embeddings/oleObject146.bin"/><Relationship Id="rId7" Type="http://schemas.openxmlformats.org/officeDocument/2006/relationships/oleObject" Target="../embeddings/oleObject139.bin"/><Relationship Id="rId12" Type="http://schemas.openxmlformats.org/officeDocument/2006/relationships/image" Target="../media/image123.emf"/><Relationship Id="rId17" Type="http://schemas.openxmlformats.org/officeDocument/2006/relationships/oleObject" Target="../embeddings/oleObject144.bin"/><Relationship Id="rId25" Type="http://schemas.openxmlformats.org/officeDocument/2006/relationships/image" Target="../media/image127.emf"/><Relationship Id="rId2" Type="http://schemas.openxmlformats.org/officeDocument/2006/relationships/notesSlide" Target="../notesSlides/notesSlide27.xml"/><Relationship Id="rId16" Type="http://schemas.openxmlformats.org/officeDocument/2006/relationships/image" Target="../media/image99.emf"/><Relationship Id="rId20" Type="http://schemas.openxmlformats.org/officeDocument/2006/relationships/image" Target="../media/image125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0.emf"/><Relationship Id="rId11" Type="http://schemas.openxmlformats.org/officeDocument/2006/relationships/oleObject" Target="../embeddings/oleObject141.bin"/><Relationship Id="rId24" Type="http://schemas.openxmlformats.org/officeDocument/2006/relationships/oleObject" Target="../embeddings/oleObject148.bin"/><Relationship Id="rId5" Type="http://schemas.openxmlformats.org/officeDocument/2006/relationships/oleObject" Target="../embeddings/oleObject138.bin"/><Relationship Id="rId15" Type="http://schemas.openxmlformats.org/officeDocument/2006/relationships/oleObject" Target="../embeddings/oleObject143.bin"/><Relationship Id="rId23" Type="http://schemas.openxmlformats.org/officeDocument/2006/relationships/image" Target="../media/image126.emf"/><Relationship Id="rId10" Type="http://schemas.openxmlformats.org/officeDocument/2006/relationships/image" Target="../media/image122.emf"/><Relationship Id="rId19" Type="http://schemas.openxmlformats.org/officeDocument/2006/relationships/oleObject" Target="../embeddings/oleObject145.bin"/><Relationship Id="rId4" Type="http://schemas.openxmlformats.org/officeDocument/2006/relationships/image" Target="../media/image119.emf"/><Relationship Id="rId9" Type="http://schemas.openxmlformats.org/officeDocument/2006/relationships/oleObject" Target="../embeddings/oleObject140.bin"/><Relationship Id="rId14" Type="http://schemas.openxmlformats.org/officeDocument/2006/relationships/image" Target="../media/image124.emf"/><Relationship Id="rId22" Type="http://schemas.openxmlformats.org/officeDocument/2006/relationships/oleObject" Target="../embeddings/oleObject147.bin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emf"/><Relationship Id="rId2" Type="http://schemas.openxmlformats.org/officeDocument/2006/relationships/oleObject" Target="../embeddings/oleObject149.bin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1.emf"/><Relationship Id="rId3" Type="http://schemas.openxmlformats.org/officeDocument/2006/relationships/oleObject" Target="../embeddings/oleObject150.bin"/><Relationship Id="rId7" Type="http://schemas.openxmlformats.org/officeDocument/2006/relationships/oleObject" Target="../embeddings/oleObject152.bin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0.emf"/><Relationship Id="rId5" Type="http://schemas.openxmlformats.org/officeDocument/2006/relationships/oleObject" Target="../embeddings/oleObject151.bin"/><Relationship Id="rId4" Type="http://schemas.openxmlformats.org/officeDocument/2006/relationships/image" Target="../media/image129.emf"/><Relationship Id="rId9" Type="http://schemas.openxmlformats.org/officeDocument/2006/relationships/oleObject" Target="../embeddings/oleObject153.bin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3.emf"/><Relationship Id="rId13" Type="http://schemas.openxmlformats.org/officeDocument/2006/relationships/oleObject" Target="../embeddings/oleObject160.bin"/><Relationship Id="rId18" Type="http://schemas.openxmlformats.org/officeDocument/2006/relationships/oleObject" Target="../embeddings/oleObject165.bin"/><Relationship Id="rId26" Type="http://schemas.openxmlformats.org/officeDocument/2006/relationships/oleObject" Target="../embeddings/oleObject170.bin"/><Relationship Id="rId3" Type="http://schemas.openxmlformats.org/officeDocument/2006/relationships/oleObject" Target="../embeddings/oleObject154.bin"/><Relationship Id="rId21" Type="http://schemas.openxmlformats.org/officeDocument/2006/relationships/image" Target="../media/image134.emf"/><Relationship Id="rId7" Type="http://schemas.openxmlformats.org/officeDocument/2006/relationships/oleObject" Target="../embeddings/oleObject156.bin"/><Relationship Id="rId12" Type="http://schemas.openxmlformats.org/officeDocument/2006/relationships/oleObject" Target="../embeddings/oleObject159.bin"/><Relationship Id="rId17" Type="http://schemas.openxmlformats.org/officeDocument/2006/relationships/oleObject" Target="../embeddings/oleObject164.bin"/><Relationship Id="rId25" Type="http://schemas.openxmlformats.org/officeDocument/2006/relationships/image" Target="../media/image136.emf"/><Relationship Id="rId2" Type="http://schemas.openxmlformats.org/officeDocument/2006/relationships/notesSlide" Target="../notesSlides/notesSlide29.xml"/><Relationship Id="rId16" Type="http://schemas.openxmlformats.org/officeDocument/2006/relationships/oleObject" Target="../embeddings/oleObject163.bin"/><Relationship Id="rId20" Type="http://schemas.openxmlformats.org/officeDocument/2006/relationships/oleObject" Target="../embeddings/oleObject167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1.emf"/><Relationship Id="rId11" Type="http://schemas.openxmlformats.org/officeDocument/2006/relationships/oleObject" Target="../embeddings/oleObject158.bin"/><Relationship Id="rId24" Type="http://schemas.openxmlformats.org/officeDocument/2006/relationships/oleObject" Target="../embeddings/oleObject169.bin"/><Relationship Id="rId5" Type="http://schemas.openxmlformats.org/officeDocument/2006/relationships/oleObject" Target="../embeddings/oleObject155.bin"/><Relationship Id="rId15" Type="http://schemas.openxmlformats.org/officeDocument/2006/relationships/oleObject" Target="../embeddings/oleObject162.bin"/><Relationship Id="rId23" Type="http://schemas.openxmlformats.org/officeDocument/2006/relationships/image" Target="../media/image135.emf"/><Relationship Id="rId10" Type="http://schemas.openxmlformats.org/officeDocument/2006/relationships/image" Target="../media/image130.emf"/><Relationship Id="rId19" Type="http://schemas.openxmlformats.org/officeDocument/2006/relationships/oleObject" Target="../embeddings/oleObject166.bin"/><Relationship Id="rId4" Type="http://schemas.openxmlformats.org/officeDocument/2006/relationships/image" Target="../media/image132.emf"/><Relationship Id="rId9" Type="http://schemas.openxmlformats.org/officeDocument/2006/relationships/oleObject" Target="../embeddings/oleObject157.bin"/><Relationship Id="rId14" Type="http://schemas.openxmlformats.org/officeDocument/2006/relationships/oleObject" Target="../embeddings/oleObject161.bin"/><Relationship Id="rId22" Type="http://schemas.openxmlformats.org/officeDocument/2006/relationships/oleObject" Target="../embeddings/oleObject168.bin"/><Relationship Id="rId27" Type="http://schemas.openxmlformats.org/officeDocument/2006/relationships/image" Target="../media/image137.e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emf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emf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1.bin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0.emf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4.emf"/><Relationship Id="rId13" Type="http://schemas.openxmlformats.org/officeDocument/2006/relationships/image" Target="../media/image140.emf"/><Relationship Id="rId3" Type="http://schemas.openxmlformats.org/officeDocument/2006/relationships/oleObject" Target="../embeddings/oleObject172.bin"/><Relationship Id="rId7" Type="http://schemas.openxmlformats.org/officeDocument/2006/relationships/oleObject" Target="../embeddings/oleObject174.bin"/><Relationship Id="rId12" Type="http://schemas.openxmlformats.org/officeDocument/2006/relationships/oleObject" Target="../embeddings/oleObject177.bin"/><Relationship Id="rId17" Type="http://schemas.openxmlformats.org/officeDocument/2006/relationships/image" Target="../media/image147.emf"/><Relationship Id="rId2" Type="http://schemas.openxmlformats.org/officeDocument/2006/relationships/image" Target="../media/image141.jpeg"/><Relationship Id="rId16" Type="http://schemas.openxmlformats.org/officeDocument/2006/relationships/oleObject" Target="../embeddings/oleObject179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3.emf"/><Relationship Id="rId11" Type="http://schemas.openxmlformats.org/officeDocument/2006/relationships/oleObject" Target="../embeddings/oleObject176.bin"/><Relationship Id="rId5" Type="http://schemas.openxmlformats.org/officeDocument/2006/relationships/oleObject" Target="../embeddings/oleObject173.bin"/><Relationship Id="rId15" Type="http://schemas.openxmlformats.org/officeDocument/2006/relationships/image" Target="../media/image146.emf"/><Relationship Id="rId10" Type="http://schemas.openxmlformats.org/officeDocument/2006/relationships/image" Target="../media/image145.emf"/><Relationship Id="rId4" Type="http://schemas.openxmlformats.org/officeDocument/2006/relationships/image" Target="../media/image142.emf"/><Relationship Id="rId9" Type="http://schemas.openxmlformats.org/officeDocument/2006/relationships/oleObject" Target="../embeddings/oleObject175.bin"/><Relationship Id="rId14" Type="http://schemas.openxmlformats.org/officeDocument/2006/relationships/oleObject" Target="../embeddings/oleObject178.bin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5.emf"/><Relationship Id="rId13" Type="http://schemas.openxmlformats.org/officeDocument/2006/relationships/oleObject" Target="../embeddings/oleObject185.bin"/><Relationship Id="rId3" Type="http://schemas.openxmlformats.org/officeDocument/2006/relationships/oleObject" Target="../embeddings/oleObject180.bin"/><Relationship Id="rId7" Type="http://schemas.openxmlformats.org/officeDocument/2006/relationships/oleObject" Target="../embeddings/oleObject182.bin"/><Relationship Id="rId12" Type="http://schemas.openxmlformats.org/officeDocument/2006/relationships/image" Target="../media/image146.emf"/><Relationship Id="rId17" Type="http://schemas.openxmlformats.org/officeDocument/2006/relationships/image" Target="../media/image147.emf"/><Relationship Id="rId2" Type="http://schemas.openxmlformats.org/officeDocument/2006/relationships/image" Target="../media/image141.jpeg"/><Relationship Id="rId16" Type="http://schemas.openxmlformats.org/officeDocument/2006/relationships/oleObject" Target="../embeddings/oleObject187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4.emf"/><Relationship Id="rId11" Type="http://schemas.openxmlformats.org/officeDocument/2006/relationships/oleObject" Target="../embeddings/oleObject184.bin"/><Relationship Id="rId5" Type="http://schemas.openxmlformats.org/officeDocument/2006/relationships/oleObject" Target="../embeddings/oleObject181.bin"/><Relationship Id="rId15" Type="http://schemas.openxmlformats.org/officeDocument/2006/relationships/image" Target="../media/image142.emf"/><Relationship Id="rId10" Type="http://schemas.openxmlformats.org/officeDocument/2006/relationships/image" Target="../media/image140.emf"/><Relationship Id="rId4" Type="http://schemas.openxmlformats.org/officeDocument/2006/relationships/image" Target="../media/image143.emf"/><Relationship Id="rId9" Type="http://schemas.openxmlformats.org/officeDocument/2006/relationships/oleObject" Target="../embeddings/oleObject183.bin"/><Relationship Id="rId14" Type="http://schemas.openxmlformats.org/officeDocument/2006/relationships/oleObject" Target="../embeddings/oleObject186.bin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0.emf"/><Relationship Id="rId13" Type="http://schemas.openxmlformats.org/officeDocument/2006/relationships/image" Target="../media/image144.emf"/><Relationship Id="rId3" Type="http://schemas.openxmlformats.org/officeDocument/2006/relationships/image" Target="../media/image143.emf"/><Relationship Id="rId7" Type="http://schemas.openxmlformats.org/officeDocument/2006/relationships/oleObject" Target="../embeddings/oleObject190.bin"/><Relationship Id="rId12" Type="http://schemas.openxmlformats.org/officeDocument/2006/relationships/oleObject" Target="../embeddings/oleObject193.bin"/><Relationship Id="rId17" Type="http://schemas.openxmlformats.org/officeDocument/2006/relationships/image" Target="../media/image147.emf"/><Relationship Id="rId2" Type="http://schemas.openxmlformats.org/officeDocument/2006/relationships/oleObject" Target="../embeddings/oleObject188.bin"/><Relationship Id="rId16" Type="http://schemas.openxmlformats.org/officeDocument/2006/relationships/oleObject" Target="../embeddings/oleObject195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1.jpeg"/><Relationship Id="rId11" Type="http://schemas.openxmlformats.org/officeDocument/2006/relationships/oleObject" Target="../embeddings/oleObject192.bin"/><Relationship Id="rId5" Type="http://schemas.openxmlformats.org/officeDocument/2006/relationships/image" Target="../media/image145.emf"/><Relationship Id="rId15" Type="http://schemas.openxmlformats.org/officeDocument/2006/relationships/image" Target="../media/image142.emf"/><Relationship Id="rId10" Type="http://schemas.openxmlformats.org/officeDocument/2006/relationships/image" Target="../media/image146.emf"/><Relationship Id="rId4" Type="http://schemas.openxmlformats.org/officeDocument/2006/relationships/oleObject" Target="../embeddings/oleObject189.bin"/><Relationship Id="rId9" Type="http://schemas.openxmlformats.org/officeDocument/2006/relationships/oleObject" Target="../embeddings/oleObject191.bin"/><Relationship Id="rId14" Type="http://schemas.openxmlformats.org/officeDocument/2006/relationships/oleObject" Target="../embeddings/oleObject194.bin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2.emf"/><Relationship Id="rId3" Type="http://schemas.openxmlformats.org/officeDocument/2006/relationships/image" Target="../media/image145.emf"/><Relationship Id="rId7" Type="http://schemas.openxmlformats.org/officeDocument/2006/relationships/oleObject" Target="../embeddings/oleObject198.bin"/><Relationship Id="rId2" Type="http://schemas.openxmlformats.org/officeDocument/2006/relationships/oleObject" Target="../embeddings/oleObject196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4.emf"/><Relationship Id="rId5" Type="http://schemas.openxmlformats.org/officeDocument/2006/relationships/oleObject" Target="../embeddings/oleObject197.bin"/><Relationship Id="rId10" Type="http://schemas.openxmlformats.org/officeDocument/2006/relationships/image" Target="../media/image147.emf"/><Relationship Id="rId4" Type="http://schemas.openxmlformats.org/officeDocument/2006/relationships/image" Target="../media/image141.jpeg"/><Relationship Id="rId9" Type="http://schemas.openxmlformats.org/officeDocument/2006/relationships/oleObject" Target="../embeddings/oleObject199.bin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0.emf"/><Relationship Id="rId13" Type="http://schemas.openxmlformats.org/officeDocument/2006/relationships/image" Target="../media/image144.emf"/><Relationship Id="rId3" Type="http://schemas.openxmlformats.org/officeDocument/2006/relationships/image" Target="../media/image143.emf"/><Relationship Id="rId7" Type="http://schemas.openxmlformats.org/officeDocument/2006/relationships/oleObject" Target="../embeddings/oleObject202.bin"/><Relationship Id="rId12" Type="http://schemas.openxmlformats.org/officeDocument/2006/relationships/oleObject" Target="../embeddings/oleObject205.bin"/><Relationship Id="rId17" Type="http://schemas.openxmlformats.org/officeDocument/2006/relationships/image" Target="../media/image147.emf"/><Relationship Id="rId2" Type="http://schemas.openxmlformats.org/officeDocument/2006/relationships/oleObject" Target="../embeddings/oleObject200.bin"/><Relationship Id="rId16" Type="http://schemas.openxmlformats.org/officeDocument/2006/relationships/oleObject" Target="../embeddings/oleObject207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1.jpeg"/><Relationship Id="rId11" Type="http://schemas.openxmlformats.org/officeDocument/2006/relationships/oleObject" Target="../embeddings/oleObject204.bin"/><Relationship Id="rId5" Type="http://schemas.openxmlformats.org/officeDocument/2006/relationships/image" Target="../media/image145.emf"/><Relationship Id="rId15" Type="http://schemas.openxmlformats.org/officeDocument/2006/relationships/image" Target="../media/image142.emf"/><Relationship Id="rId10" Type="http://schemas.openxmlformats.org/officeDocument/2006/relationships/image" Target="../media/image146.emf"/><Relationship Id="rId4" Type="http://schemas.openxmlformats.org/officeDocument/2006/relationships/oleObject" Target="../embeddings/oleObject201.bin"/><Relationship Id="rId9" Type="http://schemas.openxmlformats.org/officeDocument/2006/relationships/oleObject" Target="../embeddings/oleObject203.bin"/><Relationship Id="rId14" Type="http://schemas.openxmlformats.org/officeDocument/2006/relationships/oleObject" Target="../embeddings/oleObject206.bin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11.bin"/><Relationship Id="rId13" Type="http://schemas.openxmlformats.org/officeDocument/2006/relationships/image" Target="../media/image146.emf"/><Relationship Id="rId3" Type="http://schemas.openxmlformats.org/officeDocument/2006/relationships/image" Target="../media/image143.emf"/><Relationship Id="rId7" Type="http://schemas.openxmlformats.org/officeDocument/2006/relationships/image" Target="../media/image141.jpeg"/><Relationship Id="rId12" Type="http://schemas.openxmlformats.org/officeDocument/2006/relationships/oleObject" Target="../embeddings/oleObject213.bin"/><Relationship Id="rId17" Type="http://schemas.openxmlformats.org/officeDocument/2006/relationships/image" Target="../media/image147.emf"/><Relationship Id="rId2" Type="http://schemas.openxmlformats.org/officeDocument/2006/relationships/oleObject" Target="../embeddings/oleObject208.bin"/><Relationship Id="rId16" Type="http://schemas.openxmlformats.org/officeDocument/2006/relationships/oleObject" Target="../embeddings/oleObject215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5.emf"/><Relationship Id="rId11" Type="http://schemas.openxmlformats.org/officeDocument/2006/relationships/image" Target="../media/image140.emf"/><Relationship Id="rId5" Type="http://schemas.openxmlformats.org/officeDocument/2006/relationships/oleObject" Target="../embeddings/oleObject210.bin"/><Relationship Id="rId15" Type="http://schemas.openxmlformats.org/officeDocument/2006/relationships/image" Target="../media/image142.emf"/><Relationship Id="rId10" Type="http://schemas.openxmlformats.org/officeDocument/2006/relationships/oleObject" Target="../embeddings/oleObject212.bin"/><Relationship Id="rId4" Type="http://schemas.openxmlformats.org/officeDocument/2006/relationships/oleObject" Target="../embeddings/oleObject209.bin"/><Relationship Id="rId9" Type="http://schemas.openxmlformats.org/officeDocument/2006/relationships/image" Target="../media/image144.emf"/><Relationship Id="rId14" Type="http://schemas.openxmlformats.org/officeDocument/2006/relationships/oleObject" Target="../embeddings/oleObject214.bin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jpeg"/><Relationship Id="rId7" Type="http://schemas.openxmlformats.org/officeDocument/2006/relationships/image" Target="../media/image150.emf"/><Relationship Id="rId2" Type="http://schemas.openxmlformats.org/officeDocument/2006/relationships/image" Target="../media/image148.png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217.bin"/><Relationship Id="rId5" Type="http://schemas.openxmlformats.org/officeDocument/2006/relationships/image" Target="../media/image149.emf"/><Relationship Id="rId4" Type="http://schemas.openxmlformats.org/officeDocument/2006/relationships/oleObject" Target="../embeddings/oleObject216.bin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1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8.bin"/><Relationship Id="rId2" Type="http://schemas.openxmlformats.org/officeDocument/2006/relationships/image" Target="../media/image15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2.emf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emf"/><Relationship Id="rId2" Type="http://schemas.openxmlformats.org/officeDocument/2006/relationships/oleObject" Target="../embeddings/oleObject219.bin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emf"/><Relationship Id="rId2" Type="http://schemas.openxmlformats.org/officeDocument/2006/relationships/oleObject" Target="../embeddings/oleObject220.bin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emf"/><Relationship Id="rId2" Type="http://schemas.openxmlformats.org/officeDocument/2006/relationships/oleObject" Target="../embeddings/oleObject221.bin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4.emf"/><Relationship Id="rId4" Type="http://schemas.openxmlformats.org/officeDocument/2006/relationships/oleObject" Target="../embeddings/oleObject222.bin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emf"/><Relationship Id="rId2" Type="http://schemas.openxmlformats.org/officeDocument/2006/relationships/oleObject" Target="../embeddings/oleObject223.bin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4.emf"/><Relationship Id="rId4" Type="http://schemas.openxmlformats.org/officeDocument/2006/relationships/oleObject" Target="../embeddings/oleObject224.bin"/></Relationships>
</file>

<file path=ppt/slides/_rels/slide5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60.emf"/><Relationship Id="rId18" Type="http://schemas.openxmlformats.org/officeDocument/2006/relationships/oleObject" Target="../embeddings/oleObject233.bin"/><Relationship Id="rId26" Type="http://schemas.openxmlformats.org/officeDocument/2006/relationships/oleObject" Target="../embeddings/oleObject237.bin"/><Relationship Id="rId39" Type="http://schemas.openxmlformats.org/officeDocument/2006/relationships/image" Target="../media/image173.emf"/><Relationship Id="rId21" Type="http://schemas.openxmlformats.org/officeDocument/2006/relationships/image" Target="../media/image164.emf"/><Relationship Id="rId34" Type="http://schemas.openxmlformats.org/officeDocument/2006/relationships/oleObject" Target="../embeddings/oleObject241.bin"/><Relationship Id="rId42" Type="http://schemas.openxmlformats.org/officeDocument/2006/relationships/oleObject" Target="../embeddings/oleObject245.bin"/><Relationship Id="rId47" Type="http://schemas.openxmlformats.org/officeDocument/2006/relationships/image" Target="../media/image175.emf"/><Relationship Id="rId7" Type="http://schemas.openxmlformats.org/officeDocument/2006/relationships/image" Target="../media/image157.emf"/><Relationship Id="rId2" Type="http://schemas.openxmlformats.org/officeDocument/2006/relationships/oleObject" Target="../embeddings/oleObject225.bin"/><Relationship Id="rId16" Type="http://schemas.openxmlformats.org/officeDocument/2006/relationships/oleObject" Target="../embeddings/oleObject232.bin"/><Relationship Id="rId29" Type="http://schemas.openxmlformats.org/officeDocument/2006/relationships/image" Target="../media/image168.emf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227.bin"/><Relationship Id="rId11" Type="http://schemas.openxmlformats.org/officeDocument/2006/relationships/image" Target="../media/image159.emf"/><Relationship Id="rId24" Type="http://schemas.openxmlformats.org/officeDocument/2006/relationships/oleObject" Target="../embeddings/oleObject236.bin"/><Relationship Id="rId32" Type="http://schemas.openxmlformats.org/officeDocument/2006/relationships/oleObject" Target="../embeddings/oleObject240.bin"/><Relationship Id="rId37" Type="http://schemas.openxmlformats.org/officeDocument/2006/relationships/image" Target="../media/image172.emf"/><Relationship Id="rId40" Type="http://schemas.openxmlformats.org/officeDocument/2006/relationships/oleObject" Target="../embeddings/oleObject244.bin"/><Relationship Id="rId45" Type="http://schemas.openxmlformats.org/officeDocument/2006/relationships/image" Target="../media/image154.emf"/><Relationship Id="rId5" Type="http://schemas.openxmlformats.org/officeDocument/2006/relationships/image" Target="../media/image156.emf"/><Relationship Id="rId15" Type="http://schemas.openxmlformats.org/officeDocument/2006/relationships/image" Target="../media/image161.emf"/><Relationship Id="rId23" Type="http://schemas.openxmlformats.org/officeDocument/2006/relationships/image" Target="../media/image165.emf"/><Relationship Id="rId28" Type="http://schemas.openxmlformats.org/officeDocument/2006/relationships/oleObject" Target="../embeddings/oleObject238.bin"/><Relationship Id="rId36" Type="http://schemas.openxmlformats.org/officeDocument/2006/relationships/oleObject" Target="../embeddings/oleObject242.bin"/><Relationship Id="rId10" Type="http://schemas.openxmlformats.org/officeDocument/2006/relationships/oleObject" Target="../embeddings/oleObject229.bin"/><Relationship Id="rId19" Type="http://schemas.openxmlformats.org/officeDocument/2006/relationships/image" Target="../media/image163.emf"/><Relationship Id="rId31" Type="http://schemas.openxmlformats.org/officeDocument/2006/relationships/image" Target="../media/image169.emf"/><Relationship Id="rId44" Type="http://schemas.openxmlformats.org/officeDocument/2006/relationships/oleObject" Target="../embeddings/oleObject246.bin"/><Relationship Id="rId4" Type="http://schemas.openxmlformats.org/officeDocument/2006/relationships/oleObject" Target="../embeddings/oleObject226.bin"/><Relationship Id="rId9" Type="http://schemas.openxmlformats.org/officeDocument/2006/relationships/image" Target="../media/image158.emf"/><Relationship Id="rId14" Type="http://schemas.openxmlformats.org/officeDocument/2006/relationships/oleObject" Target="../embeddings/oleObject231.bin"/><Relationship Id="rId22" Type="http://schemas.openxmlformats.org/officeDocument/2006/relationships/oleObject" Target="../embeddings/oleObject235.bin"/><Relationship Id="rId27" Type="http://schemas.openxmlformats.org/officeDocument/2006/relationships/image" Target="../media/image167.emf"/><Relationship Id="rId30" Type="http://schemas.openxmlformats.org/officeDocument/2006/relationships/oleObject" Target="../embeddings/oleObject239.bin"/><Relationship Id="rId35" Type="http://schemas.openxmlformats.org/officeDocument/2006/relationships/image" Target="../media/image171.emf"/><Relationship Id="rId43" Type="http://schemas.openxmlformats.org/officeDocument/2006/relationships/image" Target="../media/image153.emf"/><Relationship Id="rId8" Type="http://schemas.openxmlformats.org/officeDocument/2006/relationships/oleObject" Target="../embeddings/oleObject228.bin"/><Relationship Id="rId3" Type="http://schemas.openxmlformats.org/officeDocument/2006/relationships/image" Target="../media/image155.emf"/><Relationship Id="rId12" Type="http://schemas.openxmlformats.org/officeDocument/2006/relationships/oleObject" Target="../embeddings/oleObject230.bin"/><Relationship Id="rId17" Type="http://schemas.openxmlformats.org/officeDocument/2006/relationships/image" Target="../media/image162.emf"/><Relationship Id="rId25" Type="http://schemas.openxmlformats.org/officeDocument/2006/relationships/image" Target="../media/image166.emf"/><Relationship Id="rId33" Type="http://schemas.openxmlformats.org/officeDocument/2006/relationships/image" Target="../media/image170.emf"/><Relationship Id="rId38" Type="http://schemas.openxmlformats.org/officeDocument/2006/relationships/oleObject" Target="../embeddings/oleObject243.bin"/><Relationship Id="rId46" Type="http://schemas.openxmlformats.org/officeDocument/2006/relationships/oleObject" Target="../embeddings/oleObject247.bin"/><Relationship Id="rId20" Type="http://schemas.openxmlformats.org/officeDocument/2006/relationships/oleObject" Target="../embeddings/oleObject234.bin"/><Relationship Id="rId41" Type="http://schemas.openxmlformats.org/officeDocument/2006/relationships/image" Target="../media/image174.emf"/></Relationships>
</file>

<file path=ppt/slides/_rels/slide5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81.emf"/><Relationship Id="rId18" Type="http://schemas.openxmlformats.org/officeDocument/2006/relationships/oleObject" Target="../embeddings/oleObject256.bin"/><Relationship Id="rId26" Type="http://schemas.openxmlformats.org/officeDocument/2006/relationships/oleObject" Target="../embeddings/oleObject260.bin"/><Relationship Id="rId39" Type="http://schemas.openxmlformats.org/officeDocument/2006/relationships/image" Target="../media/image194.emf"/><Relationship Id="rId21" Type="http://schemas.openxmlformats.org/officeDocument/2006/relationships/image" Target="../media/image185.emf"/><Relationship Id="rId34" Type="http://schemas.openxmlformats.org/officeDocument/2006/relationships/oleObject" Target="../embeddings/oleObject264.bin"/><Relationship Id="rId42" Type="http://schemas.openxmlformats.org/officeDocument/2006/relationships/oleObject" Target="../embeddings/oleObject268.bin"/><Relationship Id="rId47" Type="http://schemas.openxmlformats.org/officeDocument/2006/relationships/image" Target="../media/image175.emf"/><Relationship Id="rId7" Type="http://schemas.openxmlformats.org/officeDocument/2006/relationships/image" Target="../media/image178.emf"/><Relationship Id="rId2" Type="http://schemas.openxmlformats.org/officeDocument/2006/relationships/oleObject" Target="../embeddings/oleObject248.bin"/><Relationship Id="rId16" Type="http://schemas.openxmlformats.org/officeDocument/2006/relationships/oleObject" Target="../embeddings/oleObject255.bin"/><Relationship Id="rId29" Type="http://schemas.openxmlformats.org/officeDocument/2006/relationships/image" Target="../media/image189.emf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250.bin"/><Relationship Id="rId11" Type="http://schemas.openxmlformats.org/officeDocument/2006/relationships/image" Target="../media/image180.emf"/><Relationship Id="rId24" Type="http://schemas.openxmlformats.org/officeDocument/2006/relationships/oleObject" Target="../embeddings/oleObject259.bin"/><Relationship Id="rId32" Type="http://schemas.openxmlformats.org/officeDocument/2006/relationships/oleObject" Target="../embeddings/oleObject263.bin"/><Relationship Id="rId37" Type="http://schemas.openxmlformats.org/officeDocument/2006/relationships/image" Target="../media/image193.emf"/><Relationship Id="rId40" Type="http://schemas.openxmlformats.org/officeDocument/2006/relationships/oleObject" Target="../embeddings/oleObject267.bin"/><Relationship Id="rId45" Type="http://schemas.openxmlformats.org/officeDocument/2006/relationships/image" Target="../media/image154.emf"/><Relationship Id="rId5" Type="http://schemas.openxmlformats.org/officeDocument/2006/relationships/image" Target="../media/image177.emf"/><Relationship Id="rId15" Type="http://schemas.openxmlformats.org/officeDocument/2006/relationships/image" Target="../media/image182.emf"/><Relationship Id="rId23" Type="http://schemas.openxmlformats.org/officeDocument/2006/relationships/image" Target="../media/image186.emf"/><Relationship Id="rId28" Type="http://schemas.openxmlformats.org/officeDocument/2006/relationships/oleObject" Target="../embeddings/oleObject261.bin"/><Relationship Id="rId36" Type="http://schemas.openxmlformats.org/officeDocument/2006/relationships/oleObject" Target="../embeddings/oleObject265.bin"/><Relationship Id="rId10" Type="http://schemas.openxmlformats.org/officeDocument/2006/relationships/oleObject" Target="../embeddings/oleObject252.bin"/><Relationship Id="rId19" Type="http://schemas.openxmlformats.org/officeDocument/2006/relationships/image" Target="../media/image184.emf"/><Relationship Id="rId31" Type="http://schemas.openxmlformats.org/officeDocument/2006/relationships/image" Target="../media/image190.emf"/><Relationship Id="rId44" Type="http://schemas.openxmlformats.org/officeDocument/2006/relationships/oleObject" Target="../embeddings/oleObject269.bin"/><Relationship Id="rId4" Type="http://schemas.openxmlformats.org/officeDocument/2006/relationships/oleObject" Target="../embeddings/oleObject249.bin"/><Relationship Id="rId9" Type="http://schemas.openxmlformats.org/officeDocument/2006/relationships/image" Target="../media/image179.emf"/><Relationship Id="rId14" Type="http://schemas.openxmlformats.org/officeDocument/2006/relationships/oleObject" Target="../embeddings/oleObject254.bin"/><Relationship Id="rId22" Type="http://schemas.openxmlformats.org/officeDocument/2006/relationships/oleObject" Target="../embeddings/oleObject258.bin"/><Relationship Id="rId27" Type="http://schemas.openxmlformats.org/officeDocument/2006/relationships/image" Target="../media/image188.emf"/><Relationship Id="rId30" Type="http://schemas.openxmlformats.org/officeDocument/2006/relationships/oleObject" Target="../embeddings/oleObject262.bin"/><Relationship Id="rId35" Type="http://schemas.openxmlformats.org/officeDocument/2006/relationships/image" Target="../media/image192.emf"/><Relationship Id="rId43" Type="http://schemas.openxmlformats.org/officeDocument/2006/relationships/image" Target="../media/image153.emf"/><Relationship Id="rId8" Type="http://schemas.openxmlformats.org/officeDocument/2006/relationships/oleObject" Target="../embeddings/oleObject251.bin"/><Relationship Id="rId3" Type="http://schemas.openxmlformats.org/officeDocument/2006/relationships/image" Target="../media/image176.emf"/><Relationship Id="rId12" Type="http://schemas.openxmlformats.org/officeDocument/2006/relationships/oleObject" Target="../embeddings/oleObject253.bin"/><Relationship Id="rId17" Type="http://schemas.openxmlformats.org/officeDocument/2006/relationships/image" Target="../media/image183.emf"/><Relationship Id="rId25" Type="http://schemas.openxmlformats.org/officeDocument/2006/relationships/image" Target="../media/image187.emf"/><Relationship Id="rId33" Type="http://schemas.openxmlformats.org/officeDocument/2006/relationships/image" Target="../media/image191.emf"/><Relationship Id="rId38" Type="http://schemas.openxmlformats.org/officeDocument/2006/relationships/oleObject" Target="../embeddings/oleObject266.bin"/><Relationship Id="rId46" Type="http://schemas.openxmlformats.org/officeDocument/2006/relationships/oleObject" Target="../embeddings/oleObject270.bin"/><Relationship Id="rId20" Type="http://schemas.openxmlformats.org/officeDocument/2006/relationships/oleObject" Target="../embeddings/oleObject257.bin"/><Relationship Id="rId41" Type="http://schemas.openxmlformats.org/officeDocument/2006/relationships/image" Target="../media/image195.emf"/></Relationships>
</file>

<file path=ppt/slides/_rels/slide5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01.emf"/><Relationship Id="rId18" Type="http://schemas.openxmlformats.org/officeDocument/2006/relationships/oleObject" Target="../embeddings/oleObject279.bin"/><Relationship Id="rId26" Type="http://schemas.openxmlformats.org/officeDocument/2006/relationships/oleObject" Target="../embeddings/oleObject283.bin"/><Relationship Id="rId39" Type="http://schemas.openxmlformats.org/officeDocument/2006/relationships/image" Target="../media/image214.emf"/><Relationship Id="rId21" Type="http://schemas.openxmlformats.org/officeDocument/2006/relationships/image" Target="../media/image205.emf"/><Relationship Id="rId34" Type="http://schemas.openxmlformats.org/officeDocument/2006/relationships/oleObject" Target="../embeddings/oleObject287.bin"/><Relationship Id="rId42" Type="http://schemas.openxmlformats.org/officeDocument/2006/relationships/oleObject" Target="../embeddings/oleObject291.bin"/><Relationship Id="rId47" Type="http://schemas.openxmlformats.org/officeDocument/2006/relationships/image" Target="../media/image175.emf"/><Relationship Id="rId7" Type="http://schemas.openxmlformats.org/officeDocument/2006/relationships/image" Target="../media/image198.emf"/><Relationship Id="rId2" Type="http://schemas.openxmlformats.org/officeDocument/2006/relationships/oleObject" Target="../embeddings/oleObject271.bin"/><Relationship Id="rId16" Type="http://schemas.openxmlformats.org/officeDocument/2006/relationships/oleObject" Target="../embeddings/oleObject278.bin"/><Relationship Id="rId29" Type="http://schemas.openxmlformats.org/officeDocument/2006/relationships/image" Target="../media/image209.emf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273.bin"/><Relationship Id="rId11" Type="http://schemas.openxmlformats.org/officeDocument/2006/relationships/image" Target="../media/image200.emf"/><Relationship Id="rId24" Type="http://schemas.openxmlformats.org/officeDocument/2006/relationships/oleObject" Target="../embeddings/oleObject282.bin"/><Relationship Id="rId32" Type="http://schemas.openxmlformats.org/officeDocument/2006/relationships/oleObject" Target="../embeddings/oleObject286.bin"/><Relationship Id="rId37" Type="http://schemas.openxmlformats.org/officeDocument/2006/relationships/image" Target="../media/image213.emf"/><Relationship Id="rId40" Type="http://schemas.openxmlformats.org/officeDocument/2006/relationships/oleObject" Target="../embeddings/oleObject290.bin"/><Relationship Id="rId45" Type="http://schemas.openxmlformats.org/officeDocument/2006/relationships/image" Target="../media/image154.emf"/><Relationship Id="rId5" Type="http://schemas.openxmlformats.org/officeDocument/2006/relationships/image" Target="../media/image197.emf"/><Relationship Id="rId15" Type="http://schemas.openxmlformats.org/officeDocument/2006/relationships/image" Target="../media/image202.emf"/><Relationship Id="rId23" Type="http://schemas.openxmlformats.org/officeDocument/2006/relationships/image" Target="../media/image206.emf"/><Relationship Id="rId28" Type="http://schemas.openxmlformats.org/officeDocument/2006/relationships/oleObject" Target="../embeddings/oleObject284.bin"/><Relationship Id="rId36" Type="http://schemas.openxmlformats.org/officeDocument/2006/relationships/oleObject" Target="../embeddings/oleObject288.bin"/><Relationship Id="rId10" Type="http://schemas.openxmlformats.org/officeDocument/2006/relationships/oleObject" Target="../embeddings/oleObject275.bin"/><Relationship Id="rId19" Type="http://schemas.openxmlformats.org/officeDocument/2006/relationships/image" Target="../media/image204.emf"/><Relationship Id="rId31" Type="http://schemas.openxmlformats.org/officeDocument/2006/relationships/image" Target="../media/image210.emf"/><Relationship Id="rId44" Type="http://schemas.openxmlformats.org/officeDocument/2006/relationships/oleObject" Target="../embeddings/oleObject292.bin"/><Relationship Id="rId4" Type="http://schemas.openxmlformats.org/officeDocument/2006/relationships/oleObject" Target="../embeddings/oleObject272.bin"/><Relationship Id="rId9" Type="http://schemas.openxmlformats.org/officeDocument/2006/relationships/image" Target="../media/image199.emf"/><Relationship Id="rId14" Type="http://schemas.openxmlformats.org/officeDocument/2006/relationships/oleObject" Target="../embeddings/oleObject277.bin"/><Relationship Id="rId22" Type="http://schemas.openxmlformats.org/officeDocument/2006/relationships/oleObject" Target="../embeddings/oleObject281.bin"/><Relationship Id="rId27" Type="http://schemas.openxmlformats.org/officeDocument/2006/relationships/image" Target="../media/image208.emf"/><Relationship Id="rId30" Type="http://schemas.openxmlformats.org/officeDocument/2006/relationships/oleObject" Target="../embeddings/oleObject285.bin"/><Relationship Id="rId35" Type="http://schemas.openxmlformats.org/officeDocument/2006/relationships/image" Target="../media/image212.emf"/><Relationship Id="rId43" Type="http://schemas.openxmlformats.org/officeDocument/2006/relationships/image" Target="../media/image153.emf"/><Relationship Id="rId8" Type="http://schemas.openxmlformats.org/officeDocument/2006/relationships/oleObject" Target="../embeddings/oleObject274.bin"/><Relationship Id="rId3" Type="http://schemas.openxmlformats.org/officeDocument/2006/relationships/image" Target="../media/image196.emf"/><Relationship Id="rId12" Type="http://schemas.openxmlformats.org/officeDocument/2006/relationships/oleObject" Target="../embeddings/oleObject276.bin"/><Relationship Id="rId17" Type="http://schemas.openxmlformats.org/officeDocument/2006/relationships/image" Target="../media/image203.emf"/><Relationship Id="rId25" Type="http://schemas.openxmlformats.org/officeDocument/2006/relationships/image" Target="../media/image207.emf"/><Relationship Id="rId33" Type="http://schemas.openxmlformats.org/officeDocument/2006/relationships/image" Target="../media/image211.emf"/><Relationship Id="rId38" Type="http://schemas.openxmlformats.org/officeDocument/2006/relationships/oleObject" Target="../embeddings/oleObject289.bin"/><Relationship Id="rId46" Type="http://schemas.openxmlformats.org/officeDocument/2006/relationships/oleObject" Target="../embeddings/oleObject293.bin"/><Relationship Id="rId20" Type="http://schemas.openxmlformats.org/officeDocument/2006/relationships/oleObject" Target="../embeddings/oleObject280.bin"/><Relationship Id="rId41" Type="http://schemas.openxmlformats.org/officeDocument/2006/relationships/image" Target="../media/image215.emf"/></Relationships>
</file>

<file path=ppt/slides/_rels/slide5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21.emf"/><Relationship Id="rId18" Type="http://schemas.openxmlformats.org/officeDocument/2006/relationships/oleObject" Target="../embeddings/oleObject302.bin"/><Relationship Id="rId26" Type="http://schemas.openxmlformats.org/officeDocument/2006/relationships/oleObject" Target="../embeddings/oleObject306.bin"/><Relationship Id="rId39" Type="http://schemas.openxmlformats.org/officeDocument/2006/relationships/image" Target="../media/image234.emf"/><Relationship Id="rId21" Type="http://schemas.openxmlformats.org/officeDocument/2006/relationships/image" Target="../media/image225.emf"/><Relationship Id="rId34" Type="http://schemas.openxmlformats.org/officeDocument/2006/relationships/oleObject" Target="../embeddings/oleObject310.bin"/><Relationship Id="rId7" Type="http://schemas.openxmlformats.org/officeDocument/2006/relationships/image" Target="../media/image218.emf"/><Relationship Id="rId2" Type="http://schemas.openxmlformats.org/officeDocument/2006/relationships/oleObject" Target="../embeddings/oleObject294.bin"/><Relationship Id="rId16" Type="http://schemas.openxmlformats.org/officeDocument/2006/relationships/oleObject" Target="../embeddings/oleObject301.bin"/><Relationship Id="rId20" Type="http://schemas.openxmlformats.org/officeDocument/2006/relationships/oleObject" Target="../embeddings/oleObject303.bin"/><Relationship Id="rId29" Type="http://schemas.openxmlformats.org/officeDocument/2006/relationships/image" Target="../media/image229.emf"/><Relationship Id="rId41" Type="http://schemas.openxmlformats.org/officeDocument/2006/relationships/image" Target="../media/image235.emf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296.bin"/><Relationship Id="rId11" Type="http://schemas.openxmlformats.org/officeDocument/2006/relationships/image" Target="../media/image220.emf"/><Relationship Id="rId24" Type="http://schemas.openxmlformats.org/officeDocument/2006/relationships/oleObject" Target="../embeddings/oleObject305.bin"/><Relationship Id="rId32" Type="http://schemas.openxmlformats.org/officeDocument/2006/relationships/oleObject" Target="../embeddings/oleObject309.bin"/><Relationship Id="rId37" Type="http://schemas.openxmlformats.org/officeDocument/2006/relationships/image" Target="../media/image233.emf"/><Relationship Id="rId40" Type="http://schemas.openxmlformats.org/officeDocument/2006/relationships/oleObject" Target="../embeddings/oleObject313.bin"/><Relationship Id="rId5" Type="http://schemas.openxmlformats.org/officeDocument/2006/relationships/image" Target="../media/image217.emf"/><Relationship Id="rId15" Type="http://schemas.openxmlformats.org/officeDocument/2006/relationships/image" Target="../media/image222.emf"/><Relationship Id="rId23" Type="http://schemas.openxmlformats.org/officeDocument/2006/relationships/image" Target="../media/image226.emf"/><Relationship Id="rId28" Type="http://schemas.openxmlformats.org/officeDocument/2006/relationships/oleObject" Target="../embeddings/oleObject307.bin"/><Relationship Id="rId36" Type="http://schemas.openxmlformats.org/officeDocument/2006/relationships/oleObject" Target="../embeddings/oleObject311.bin"/><Relationship Id="rId10" Type="http://schemas.openxmlformats.org/officeDocument/2006/relationships/oleObject" Target="../embeddings/oleObject298.bin"/><Relationship Id="rId19" Type="http://schemas.openxmlformats.org/officeDocument/2006/relationships/image" Target="../media/image224.emf"/><Relationship Id="rId31" Type="http://schemas.openxmlformats.org/officeDocument/2006/relationships/image" Target="../media/image230.emf"/><Relationship Id="rId4" Type="http://schemas.openxmlformats.org/officeDocument/2006/relationships/oleObject" Target="../embeddings/oleObject295.bin"/><Relationship Id="rId9" Type="http://schemas.openxmlformats.org/officeDocument/2006/relationships/image" Target="../media/image219.emf"/><Relationship Id="rId14" Type="http://schemas.openxmlformats.org/officeDocument/2006/relationships/oleObject" Target="../embeddings/oleObject300.bin"/><Relationship Id="rId22" Type="http://schemas.openxmlformats.org/officeDocument/2006/relationships/oleObject" Target="../embeddings/oleObject304.bin"/><Relationship Id="rId27" Type="http://schemas.openxmlformats.org/officeDocument/2006/relationships/image" Target="../media/image228.emf"/><Relationship Id="rId30" Type="http://schemas.openxmlformats.org/officeDocument/2006/relationships/oleObject" Target="../embeddings/oleObject308.bin"/><Relationship Id="rId35" Type="http://schemas.openxmlformats.org/officeDocument/2006/relationships/image" Target="../media/image232.emf"/><Relationship Id="rId8" Type="http://schemas.openxmlformats.org/officeDocument/2006/relationships/oleObject" Target="../embeddings/oleObject297.bin"/><Relationship Id="rId3" Type="http://schemas.openxmlformats.org/officeDocument/2006/relationships/image" Target="../media/image216.emf"/><Relationship Id="rId12" Type="http://schemas.openxmlformats.org/officeDocument/2006/relationships/oleObject" Target="../embeddings/oleObject299.bin"/><Relationship Id="rId17" Type="http://schemas.openxmlformats.org/officeDocument/2006/relationships/image" Target="../media/image223.emf"/><Relationship Id="rId25" Type="http://schemas.openxmlformats.org/officeDocument/2006/relationships/image" Target="../media/image227.emf"/><Relationship Id="rId33" Type="http://schemas.openxmlformats.org/officeDocument/2006/relationships/image" Target="../media/image231.emf"/><Relationship Id="rId38" Type="http://schemas.openxmlformats.org/officeDocument/2006/relationships/oleObject" Target="../embeddings/oleObject312.bin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8636001" y="6427113"/>
            <a:ext cx="4444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/>
                <a:cs typeface="Times New Roman"/>
              </a:rPr>
              <a:t>1.)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-24659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0000"/>
                </a:solidFill>
                <a:latin typeface="Apple Chancery"/>
                <a:cs typeface="Apple Chancery"/>
              </a:rPr>
              <a:t>CHAPTER  29:</a:t>
            </a:r>
          </a:p>
        </p:txBody>
      </p:sp>
      <p:sp>
        <p:nvSpPr>
          <p:cNvPr id="25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0" y="400460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0000FF"/>
                </a:solidFill>
                <a:latin typeface="Apple Chancery"/>
                <a:cs typeface="Apple Chancery"/>
              </a:rPr>
              <a:t>Magnetic Fields and Sources</a:t>
            </a:r>
            <a:endParaRPr lang="en-US" sz="2800" dirty="0">
              <a:solidFill>
                <a:srgbClr val="0000FF"/>
              </a:solidFill>
              <a:latin typeface="Apple Chancery"/>
              <a:cs typeface="Apple Chancery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733800" y="6103947"/>
            <a:ext cx="17975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  <a:latin typeface="Apple Chancery"/>
                <a:cs typeface="Apple Chancery"/>
              </a:rPr>
              <a:t>photo courtesy of Mr. White</a:t>
            </a:r>
          </a:p>
        </p:txBody>
      </p:sp>
      <p:pic>
        <p:nvPicPr>
          <p:cNvPr id="9" name="Picture 8" descr="iStock_000000352839Smal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1218504"/>
            <a:ext cx="7315200" cy="4862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8244957"/>
      </p:ext>
    </p:extLst>
  </p:cSld>
  <p:clrMapOvr>
    <a:masterClrMapping/>
  </p:clrMapOvr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TextBox 44"/>
          <p:cNvSpPr txBox="1"/>
          <p:nvPr/>
        </p:nvSpPr>
        <p:spPr>
          <a:xfrm>
            <a:off x="263786" y="100718"/>
            <a:ext cx="86373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FF0000"/>
                </a:solidFill>
                <a:latin typeface="Apple Chancery"/>
                <a:cs typeface="Apple Chancery"/>
              </a:rPr>
              <a:t>Relativity and Magnetism</a:t>
            </a:r>
            <a:endParaRPr lang="en-US" sz="2000" dirty="0">
              <a:latin typeface="Times New Roman"/>
              <a:cs typeface="Times New Roman"/>
            </a:endParaRPr>
          </a:p>
        </p:txBody>
      </p:sp>
      <p:sp>
        <p:nvSpPr>
          <p:cNvPr id="137250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37251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18973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2.)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276650" y="982953"/>
            <a:ext cx="876198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--Newton’s Classical Mechanics </a:t>
            </a:r>
            <a:r>
              <a:rPr lang="en-US" sz="2000" dirty="0">
                <a:latin typeface="Times New Roman"/>
                <a:cs typeface="Times New Roman"/>
              </a:rPr>
              <a:t>demands that the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speed of light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depend upon </a:t>
            </a:r>
            <a:r>
              <a:rPr lang="en-US" sz="2000" dirty="0">
                <a:latin typeface="Times New Roman"/>
                <a:cs typeface="Times New Roman"/>
              </a:rPr>
              <a:t>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relative motion </a:t>
            </a:r>
            <a:r>
              <a:rPr lang="en-US" sz="2000" dirty="0">
                <a:latin typeface="Times New Roman"/>
                <a:cs typeface="Times New Roman"/>
              </a:rPr>
              <a:t>between the </a:t>
            </a:r>
            <a:r>
              <a:rPr lang="en-US" sz="2000" i="1" dirty="0">
                <a:latin typeface="Times New Roman"/>
                <a:cs typeface="Times New Roman"/>
              </a:rPr>
              <a:t>frame of reference </a:t>
            </a:r>
            <a:r>
              <a:rPr lang="en-US" sz="2000" dirty="0">
                <a:latin typeface="Times New Roman"/>
                <a:cs typeface="Times New Roman"/>
              </a:rPr>
              <a:t>of the light source and the observer’s frame (think of about a passing car’s speed on the freeway—how fast it passes you depends upon how fast </a:t>
            </a:r>
            <a:r>
              <a:rPr lang="en-US" sz="2000" i="1" dirty="0">
                <a:latin typeface="Times New Roman"/>
                <a:cs typeface="Times New Roman"/>
              </a:rPr>
              <a:t>you </a:t>
            </a:r>
            <a:r>
              <a:rPr lang="en-US" sz="2000" dirty="0">
                <a:latin typeface="Times New Roman"/>
                <a:cs typeface="Times New Roman"/>
              </a:rPr>
              <a:t>are going).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276650" y="2303115"/>
            <a:ext cx="862446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--Yet because </a:t>
            </a:r>
            <a:r>
              <a:rPr lang="en-US" sz="2000" dirty="0">
                <a:solidFill>
                  <a:srgbClr val="008000"/>
                </a:solidFill>
                <a:latin typeface="Times New Roman"/>
                <a:cs typeface="Times New Roman"/>
              </a:rPr>
              <a:t>alternating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magnetic fields </a:t>
            </a:r>
            <a:r>
              <a:rPr lang="en-US" sz="2000" dirty="0">
                <a:latin typeface="Times New Roman"/>
                <a:cs typeface="Times New Roman"/>
              </a:rPr>
              <a:t>(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B-</a:t>
            </a:r>
            <a:r>
              <a:rPr lang="en-US" sz="2000" dirty="0" err="1">
                <a:solidFill>
                  <a:srgbClr val="FF0000"/>
                </a:solidFill>
                <a:latin typeface="Times New Roman"/>
                <a:cs typeface="Times New Roman"/>
              </a:rPr>
              <a:t>flds</a:t>
            </a:r>
            <a:r>
              <a:rPr lang="en-US" sz="2000" dirty="0">
                <a:latin typeface="Times New Roman"/>
                <a:cs typeface="Times New Roman"/>
              </a:rPr>
              <a:t>) </a:t>
            </a:r>
            <a:r>
              <a:rPr lang="en-US" sz="2000" dirty="0">
                <a:solidFill>
                  <a:srgbClr val="008000"/>
                </a:solidFill>
                <a:latin typeface="Times New Roman"/>
                <a:cs typeface="Times New Roman"/>
              </a:rPr>
              <a:t>induce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electric fields </a:t>
            </a:r>
            <a:r>
              <a:rPr lang="en-US" sz="2000" dirty="0">
                <a:latin typeface="Times New Roman"/>
                <a:cs typeface="Times New Roman"/>
              </a:rPr>
              <a:t>(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E-</a:t>
            </a:r>
            <a:r>
              <a:rPr lang="en-US" sz="2000" dirty="0" err="1">
                <a:solidFill>
                  <a:srgbClr val="FF0000"/>
                </a:solidFill>
                <a:latin typeface="Times New Roman"/>
                <a:cs typeface="Times New Roman"/>
              </a:rPr>
              <a:t>flds</a:t>
            </a:r>
            <a:r>
              <a:rPr lang="en-US" sz="2000" dirty="0">
                <a:latin typeface="Times New Roman"/>
                <a:cs typeface="Times New Roman"/>
              </a:rPr>
              <a:t>), and </a:t>
            </a:r>
            <a:r>
              <a:rPr lang="en-US" sz="2000" dirty="0">
                <a:solidFill>
                  <a:srgbClr val="008000"/>
                </a:solidFill>
                <a:latin typeface="Times New Roman"/>
                <a:cs typeface="Times New Roman"/>
              </a:rPr>
              <a:t>alternating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E-</a:t>
            </a:r>
            <a:r>
              <a:rPr lang="en-US" sz="2000" dirty="0" err="1">
                <a:solidFill>
                  <a:srgbClr val="0000FF"/>
                </a:solidFill>
                <a:latin typeface="Times New Roman"/>
                <a:cs typeface="Times New Roman"/>
              </a:rPr>
              <a:t>flds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 induce B-</a:t>
            </a:r>
            <a:r>
              <a:rPr lang="en-US" sz="2000" dirty="0" err="1">
                <a:solidFill>
                  <a:srgbClr val="0000FF"/>
                </a:solidFill>
                <a:latin typeface="Times New Roman"/>
                <a:cs typeface="Times New Roman"/>
              </a:rPr>
              <a:t>flds</a:t>
            </a:r>
            <a:r>
              <a:rPr lang="en-US" sz="2000" dirty="0">
                <a:latin typeface="Times New Roman"/>
                <a:cs typeface="Times New Roman"/>
              </a:rPr>
              <a:t>, the only way an alternating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E-</a:t>
            </a:r>
            <a:r>
              <a:rPr lang="en-US" sz="2000" dirty="0" err="1">
                <a:solidFill>
                  <a:srgbClr val="FF0000"/>
                </a:solidFill>
                <a:latin typeface="Times New Roman"/>
                <a:cs typeface="Times New Roman"/>
              </a:rPr>
              <a:t>fld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 can coupled with </a:t>
            </a:r>
            <a:r>
              <a:rPr lang="en-US" sz="2000" dirty="0">
                <a:latin typeface="Times New Roman"/>
                <a:cs typeface="Times New Roman"/>
              </a:rPr>
              <a:t>an alternating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B-</a:t>
            </a:r>
            <a:r>
              <a:rPr lang="en-US" sz="2000" dirty="0" err="1">
                <a:solidFill>
                  <a:srgbClr val="0000FF"/>
                </a:solidFill>
                <a:latin typeface="Times New Roman"/>
                <a:cs typeface="Times New Roman"/>
              </a:rPr>
              <a:t>fld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>
                <a:latin typeface="Times New Roman"/>
                <a:cs typeface="Times New Roman"/>
              </a:rPr>
              <a:t>to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produce an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electromagnetic wave </a:t>
            </a:r>
            <a:r>
              <a:rPr lang="en-US" sz="2000" dirty="0">
                <a:latin typeface="Times New Roman"/>
                <a:cs typeface="Times New Roman"/>
              </a:rPr>
              <a:t>(i.e., a wave in which the alternating E-</a:t>
            </a:r>
            <a:r>
              <a:rPr lang="en-US" sz="2000" dirty="0" err="1">
                <a:latin typeface="Times New Roman"/>
                <a:cs typeface="Times New Roman"/>
              </a:rPr>
              <a:t>fld</a:t>
            </a:r>
            <a:r>
              <a:rPr lang="en-US" sz="2000" dirty="0">
                <a:latin typeface="Times New Roman"/>
                <a:cs typeface="Times New Roman"/>
              </a:rPr>
              <a:t> feeds the B-</a:t>
            </a:r>
            <a:r>
              <a:rPr lang="en-US" sz="2000" dirty="0" err="1">
                <a:latin typeface="Times New Roman"/>
                <a:cs typeface="Times New Roman"/>
              </a:rPr>
              <a:t>fld</a:t>
            </a:r>
            <a:r>
              <a:rPr lang="en-US" sz="2000" dirty="0">
                <a:latin typeface="Times New Roman"/>
                <a:cs typeface="Times New Roman"/>
              </a:rPr>
              <a:t> and the alternating B-</a:t>
            </a:r>
            <a:r>
              <a:rPr lang="en-US" sz="2000" dirty="0" err="1">
                <a:latin typeface="Times New Roman"/>
                <a:cs typeface="Times New Roman"/>
              </a:rPr>
              <a:t>fld</a:t>
            </a:r>
            <a:r>
              <a:rPr lang="en-US" sz="2000" dirty="0">
                <a:latin typeface="Times New Roman"/>
                <a:cs typeface="Times New Roman"/>
              </a:rPr>
              <a:t> feeds the E-</a:t>
            </a:r>
            <a:r>
              <a:rPr lang="en-US" sz="2000" dirty="0" err="1">
                <a:latin typeface="Times New Roman"/>
                <a:cs typeface="Times New Roman"/>
              </a:rPr>
              <a:t>fld</a:t>
            </a:r>
            <a:r>
              <a:rPr lang="en-US" sz="2000" dirty="0">
                <a:latin typeface="Times New Roman"/>
                <a:cs typeface="Times New Roman"/>
              </a:rPr>
              <a:t>), is if, according to Maxwell’s equations, the wave’s velocity is                  , </a:t>
            </a:r>
            <a:r>
              <a:rPr lang="en-US" sz="2000" i="1" dirty="0">
                <a:latin typeface="Times New Roman"/>
                <a:cs typeface="Times New Roman"/>
              </a:rPr>
              <a:t>the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speed of light</a:t>
            </a:r>
            <a:r>
              <a:rPr lang="en-US" sz="2000" dirty="0">
                <a:latin typeface="Times New Roman"/>
                <a:cs typeface="Times New Roman"/>
              </a:rPr>
              <a:t>.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276650" y="4233049"/>
            <a:ext cx="838332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--You can’t have it 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both ways.  The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speed of light 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is </a:t>
            </a:r>
            <a:r>
              <a:rPr lang="en-US" sz="2000" dirty="0">
                <a:solidFill>
                  <a:srgbClr val="008000"/>
                </a:solidFill>
                <a:latin typeface="Times New Roman"/>
                <a:cs typeface="Times New Roman"/>
              </a:rPr>
              <a:t>either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frame-of-reference dependent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Times New Roman"/>
                <a:cs typeface="Times New Roman"/>
              </a:rPr>
              <a:t>alla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 Newton,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or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 it’s a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fixed value independent of frame-of-reference </a:t>
            </a:r>
            <a:r>
              <a:rPr lang="en-US" sz="2000" dirty="0" err="1">
                <a:solidFill>
                  <a:srgbClr val="000000"/>
                </a:solidFill>
                <a:latin typeface="Times New Roman"/>
                <a:cs typeface="Times New Roman"/>
              </a:rPr>
              <a:t>alla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 Maxwell.  </a:t>
            </a:r>
            <a:endParaRPr lang="en-US" sz="2000" dirty="0">
              <a:latin typeface="Times New Roman"/>
              <a:cs typeface="Times New Roman"/>
            </a:endParaRPr>
          </a:p>
        </p:txBody>
      </p:sp>
      <p:graphicFrame>
        <p:nvGraphicFramePr>
          <p:cNvPr id="58" name="Object 5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22663573"/>
              </p:ext>
            </p:extLst>
          </p:nvPr>
        </p:nvGraphicFramePr>
        <p:xfrm>
          <a:off x="7158038" y="3550713"/>
          <a:ext cx="1127125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673100" imgH="190500" progId="Equation.DSMT4">
                  <p:embed/>
                </p:oleObj>
              </mc:Choice>
              <mc:Fallback>
                <p:oleObj name="Equation" r:id="rId3" imgW="673100" imgH="1905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158038" y="3550713"/>
                        <a:ext cx="1127125" cy="317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" name="TextBox 59"/>
          <p:cNvSpPr txBox="1"/>
          <p:nvPr/>
        </p:nvSpPr>
        <p:spPr>
          <a:xfrm>
            <a:off x="263786" y="5280764"/>
            <a:ext cx="838332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--This conundrum 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is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what motivated Einstein 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to develop his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Theory of Special Relativity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, a form of Mechanics that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assume that the speed of light is the same in all frames of reference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.</a:t>
            </a:r>
            <a:endParaRPr lang="en-US" sz="20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666670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52" grpId="0"/>
      <p:bldP spid="6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1367278" y="5219700"/>
            <a:ext cx="6798827" cy="448732"/>
            <a:chOff x="1367278" y="5219700"/>
            <a:chExt cx="6798827" cy="448732"/>
          </a:xfrm>
        </p:grpSpPr>
        <p:sp>
          <p:nvSpPr>
            <p:cNvPr id="11" name="Rectangle 4"/>
            <p:cNvSpPr>
              <a:spLocks noChangeArrowheads="1"/>
            </p:cNvSpPr>
            <p:nvPr/>
          </p:nvSpPr>
          <p:spPr bwMode="auto">
            <a:xfrm rot="16200000">
              <a:off x="4659801" y="2168477"/>
              <a:ext cx="207432" cy="6792477"/>
            </a:xfrm>
            <a:prstGeom prst="rect">
              <a:avLst/>
            </a:prstGeom>
            <a:gradFill flip="none" rotWithShape="1">
              <a:gsLst>
                <a:gs pos="23000">
                  <a:srgbClr val="3366FF">
                    <a:alpha val="57000"/>
                  </a:srgbClr>
                </a:gs>
                <a:gs pos="100000">
                  <a:srgbClr val="FFFFFF">
                    <a:alpha val="57000"/>
                  </a:srgbClr>
                </a:gs>
              </a:gsLst>
              <a:lin ang="0" scaled="1"/>
              <a:tileRect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pitchFamily="1" charset="0"/>
                <a:ea typeface="ＭＳ Ｐゴシック" pitchFamily="1" charset="-128"/>
                <a:cs typeface="ＭＳ Ｐゴシック" pitchFamily="1" charset="-128"/>
              </a:endParaRPr>
            </a:p>
          </p:txBody>
        </p:sp>
        <p:sp>
          <p:nvSpPr>
            <p:cNvPr id="21" name="Rectangle 4"/>
            <p:cNvSpPr>
              <a:spLocks noChangeArrowheads="1"/>
            </p:cNvSpPr>
            <p:nvPr/>
          </p:nvSpPr>
          <p:spPr bwMode="auto">
            <a:xfrm rot="5400000" flipV="1">
              <a:off x="4655566" y="1937762"/>
              <a:ext cx="228602" cy="6792477"/>
            </a:xfrm>
            <a:prstGeom prst="rect">
              <a:avLst/>
            </a:prstGeom>
            <a:gradFill flip="none" rotWithShape="1">
              <a:gsLst>
                <a:gs pos="23000">
                  <a:srgbClr val="3366FF">
                    <a:alpha val="57000"/>
                  </a:srgbClr>
                </a:gs>
                <a:gs pos="100000">
                  <a:srgbClr val="FFFFFF">
                    <a:alpha val="57000"/>
                  </a:srgbClr>
                </a:gs>
              </a:gsLst>
              <a:lin ang="0" scaled="1"/>
              <a:tileRect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pitchFamily="1" charset="0"/>
                <a:ea typeface="ＭＳ Ｐゴシック" pitchFamily="1" charset="-128"/>
                <a:cs typeface="ＭＳ Ｐゴシック" pitchFamily="1" charset="-128"/>
              </a:endParaRPr>
            </a:p>
          </p:txBody>
        </p:sp>
      </p:grpSp>
      <p:cxnSp>
        <p:nvCxnSpPr>
          <p:cNvPr id="4" name="Straight Connector 3"/>
          <p:cNvCxnSpPr/>
          <p:nvPr/>
        </p:nvCxnSpPr>
        <p:spPr>
          <a:xfrm>
            <a:off x="1373628" y="5226050"/>
            <a:ext cx="6792477" cy="0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276650" y="1820515"/>
            <a:ext cx="862446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--With this in mind,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consider a wire </a:t>
            </a:r>
            <a:r>
              <a:rPr lang="en-US" sz="2000" dirty="0">
                <a:latin typeface="Times New Roman"/>
                <a:cs typeface="Times New Roman"/>
              </a:rPr>
              <a:t>with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conventional current flowing through it </a:t>
            </a:r>
            <a:r>
              <a:rPr lang="en-US" sz="2000" dirty="0">
                <a:latin typeface="Times New Roman"/>
                <a:cs typeface="Times New Roman"/>
              </a:rPr>
              <a:t>(i.e., assume positive charge flow).  If you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fire a positive charge opposite the direction of current flow</a:t>
            </a:r>
            <a:r>
              <a:rPr lang="en-US" sz="2000" dirty="0">
                <a:latin typeface="Times New Roman"/>
                <a:cs typeface="Times New Roman"/>
              </a:rPr>
              <a:t>, an interesting thing is observed. 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61607" y="2423368"/>
            <a:ext cx="86244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                                                                                     </a:t>
            </a:r>
            <a:r>
              <a:rPr lang="en-US" sz="2000" dirty="0">
                <a:latin typeface="Times New Roman"/>
                <a:cs typeface="Times New Roman"/>
              </a:rPr>
              <a:t>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charge</a:t>
            </a:r>
            <a:r>
              <a:rPr lang="en-US" sz="2000" dirty="0">
                <a:latin typeface="Times New Roman"/>
                <a:cs typeface="Times New Roman"/>
              </a:rPr>
              <a:t> will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feel a force </a:t>
            </a:r>
            <a:r>
              <a:rPr lang="en-US" sz="2000" dirty="0">
                <a:latin typeface="Times New Roman"/>
                <a:cs typeface="Times New Roman"/>
              </a:rPr>
              <a:t>that motivates it to veer away from the wire.  So what’</a:t>
            </a:r>
            <a:r>
              <a:rPr lang="en-US" altLang="ja-JP" sz="2000" dirty="0">
                <a:latin typeface="Times New Roman"/>
                <a:cs typeface="Times New Roman"/>
              </a:rPr>
              <a:t>s going on?</a:t>
            </a:r>
            <a:endParaRPr lang="en-US" sz="2000" dirty="0">
              <a:latin typeface="Times New Roman"/>
              <a:cs typeface="Times New Roman"/>
            </a:endParaRPr>
          </a:p>
        </p:txBody>
      </p:sp>
      <p:sp>
        <p:nvSpPr>
          <p:cNvPr id="137250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37251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18973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3.)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263786" y="321233"/>
            <a:ext cx="876198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--One of the stranger </a:t>
            </a:r>
            <a:r>
              <a:rPr lang="en-US" sz="2000" dirty="0">
                <a:latin typeface="Times New Roman"/>
                <a:cs typeface="Times New Roman"/>
              </a:rPr>
              <a:t>characteristics of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Special Relativity </a:t>
            </a:r>
            <a:r>
              <a:rPr lang="en-US" sz="2000" dirty="0">
                <a:latin typeface="Times New Roman"/>
                <a:cs typeface="Times New Roman"/>
              </a:rPr>
              <a:t>is that if you have an object that is approaching at relativistic speeds, it will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length contract</a:t>
            </a:r>
            <a:r>
              <a:rPr lang="en-US" sz="2000" dirty="0">
                <a:latin typeface="Times New Roman"/>
                <a:cs typeface="Times New Roman"/>
              </a:rPr>
              <a:t>.  And, in fact, this length contraction phenomenon will occur even at classical speeds (though observing it at classical speeds is difficult).</a:t>
            </a:r>
          </a:p>
        </p:txBody>
      </p:sp>
      <p:sp>
        <p:nvSpPr>
          <p:cNvPr id="13" name="Oval 6"/>
          <p:cNvSpPr>
            <a:spLocks noChangeArrowheads="1"/>
          </p:cNvSpPr>
          <p:nvPr/>
        </p:nvSpPr>
        <p:spPr bwMode="auto">
          <a:xfrm>
            <a:off x="3048000" y="4686300"/>
            <a:ext cx="152400" cy="152400"/>
          </a:xfrm>
          <a:prstGeom prst="ellipse">
            <a:avLst/>
          </a:prstGeom>
          <a:solidFill>
            <a:srgbClr val="FF121B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Line 7"/>
          <p:cNvSpPr>
            <a:spLocks noChangeShapeType="1"/>
          </p:cNvSpPr>
          <p:nvPr/>
        </p:nvSpPr>
        <p:spPr bwMode="auto">
          <a:xfrm>
            <a:off x="3276600" y="4762500"/>
            <a:ext cx="1066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Freeform 9"/>
          <p:cNvSpPr>
            <a:spLocks/>
          </p:cNvSpPr>
          <p:nvPr/>
        </p:nvSpPr>
        <p:spPr bwMode="auto">
          <a:xfrm>
            <a:off x="3276600" y="3467100"/>
            <a:ext cx="1066800" cy="1308100"/>
          </a:xfrm>
          <a:custGeom>
            <a:avLst/>
            <a:gdLst>
              <a:gd name="T0" fmla="*/ 0 w 672"/>
              <a:gd name="T1" fmla="*/ 2056447500 h 824"/>
              <a:gd name="T2" fmla="*/ 362902500 w 672"/>
              <a:gd name="T3" fmla="*/ 2056447500 h 824"/>
              <a:gd name="T4" fmla="*/ 846772500 w 672"/>
              <a:gd name="T5" fmla="*/ 1935480000 h 824"/>
              <a:gd name="T6" fmla="*/ 1209675000 w 672"/>
              <a:gd name="T7" fmla="*/ 1693545000 h 824"/>
              <a:gd name="T8" fmla="*/ 1451610000 w 672"/>
              <a:gd name="T9" fmla="*/ 1330642500 h 824"/>
              <a:gd name="T10" fmla="*/ 1572577500 w 672"/>
              <a:gd name="T11" fmla="*/ 846772500 h 824"/>
              <a:gd name="T12" fmla="*/ 1693545000 w 672"/>
              <a:gd name="T13" fmla="*/ 0 h 82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72"/>
              <a:gd name="T22" fmla="*/ 0 h 824"/>
              <a:gd name="T23" fmla="*/ 672 w 672"/>
              <a:gd name="T24" fmla="*/ 824 h 824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72" h="824">
                <a:moveTo>
                  <a:pt x="0" y="816"/>
                </a:moveTo>
                <a:cubicBezTo>
                  <a:pt x="44" y="820"/>
                  <a:pt x="88" y="824"/>
                  <a:pt x="144" y="816"/>
                </a:cubicBezTo>
                <a:cubicBezTo>
                  <a:pt x="200" y="808"/>
                  <a:pt x="280" y="792"/>
                  <a:pt x="336" y="768"/>
                </a:cubicBezTo>
                <a:cubicBezTo>
                  <a:pt x="392" y="744"/>
                  <a:pt x="440" y="712"/>
                  <a:pt x="480" y="672"/>
                </a:cubicBezTo>
                <a:cubicBezTo>
                  <a:pt x="520" y="632"/>
                  <a:pt x="552" y="584"/>
                  <a:pt x="576" y="528"/>
                </a:cubicBezTo>
                <a:cubicBezTo>
                  <a:pt x="600" y="472"/>
                  <a:pt x="608" y="424"/>
                  <a:pt x="624" y="336"/>
                </a:cubicBezTo>
                <a:cubicBezTo>
                  <a:pt x="640" y="248"/>
                  <a:pt x="664" y="56"/>
                  <a:pt x="672" y="0"/>
                </a:cubicBezTo>
              </a:path>
            </a:pathLst>
          </a:cu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" name="Text Box 10"/>
          <p:cNvSpPr txBox="1">
            <a:spLocks noChangeArrowheads="1"/>
          </p:cNvSpPr>
          <p:nvPr/>
        </p:nvSpPr>
        <p:spPr bwMode="auto">
          <a:xfrm>
            <a:off x="3371850" y="3810000"/>
            <a:ext cx="8953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/>
              <a:t>path taken</a:t>
            </a:r>
          </a:p>
        </p:txBody>
      </p:sp>
      <p:graphicFrame>
        <p:nvGraphicFramePr>
          <p:cNvPr id="1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69191512"/>
              </p:ext>
            </p:extLst>
          </p:nvPr>
        </p:nvGraphicFramePr>
        <p:xfrm>
          <a:off x="2743200" y="4305300"/>
          <a:ext cx="357188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90500" imgH="203200" progId="Equation.DSMT4">
                  <p:embed/>
                </p:oleObj>
              </mc:Choice>
              <mc:Fallback>
                <p:oleObj name="Equation" r:id="rId3" imgW="1905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3200" y="4305300"/>
                        <a:ext cx="357188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89579923"/>
              </p:ext>
            </p:extLst>
          </p:nvPr>
        </p:nvGraphicFramePr>
        <p:xfrm>
          <a:off x="3810000" y="4686300"/>
          <a:ext cx="333375" cy="42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77800" imgH="228600" progId="Equation.DSMT4">
                  <p:embed/>
                </p:oleObj>
              </mc:Choice>
              <mc:Fallback>
                <p:oleObj name="Equation" r:id="rId5" imgW="1778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0" y="4686300"/>
                        <a:ext cx="333375" cy="428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36359779"/>
              </p:ext>
            </p:extLst>
          </p:nvPr>
        </p:nvGraphicFramePr>
        <p:xfrm>
          <a:off x="5925344" y="5651500"/>
          <a:ext cx="166688" cy="309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88900" imgH="165100" progId="Equation.DSMT4">
                  <p:embed/>
                </p:oleObj>
              </mc:Choice>
              <mc:Fallback>
                <p:oleObj name="Equation" r:id="rId7" imgW="88900" imgH="165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25344" y="5651500"/>
                        <a:ext cx="166688" cy="309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Line 5"/>
          <p:cNvSpPr>
            <a:spLocks noChangeShapeType="1"/>
          </p:cNvSpPr>
          <p:nvPr/>
        </p:nvSpPr>
        <p:spPr bwMode="auto">
          <a:xfrm flipH="1">
            <a:off x="5181600" y="5448300"/>
            <a:ext cx="1600200" cy="0"/>
          </a:xfrm>
          <a:prstGeom prst="line">
            <a:avLst/>
          </a:prstGeom>
          <a:noFill/>
          <a:ln w="38100" cmpd="sng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26" name="Straight Connector 25"/>
          <p:cNvCxnSpPr/>
          <p:nvPr/>
        </p:nvCxnSpPr>
        <p:spPr>
          <a:xfrm>
            <a:off x="1360928" y="5668432"/>
            <a:ext cx="6792477" cy="0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4179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10" grpId="0"/>
      <p:bldP spid="13" grpId="0" animBg="1"/>
      <p:bldP spid="14" grpId="0" animBg="1"/>
      <p:bldP spid="16" grpId="0" animBg="1"/>
      <p:bldP spid="17" grpId="0"/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ext Box 3"/>
          <p:cNvSpPr txBox="1">
            <a:spLocks noChangeArrowheads="1"/>
          </p:cNvSpPr>
          <p:nvPr/>
        </p:nvSpPr>
        <p:spPr bwMode="auto">
          <a:xfrm>
            <a:off x="304800" y="341055"/>
            <a:ext cx="8610600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As positive charge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carriers move onto the wire </a:t>
            </a:r>
            <a:r>
              <a:rPr lang="en-US" sz="2000" dirty="0">
                <a:latin typeface="Times New Roman"/>
                <a:cs typeface="Times New Roman"/>
              </a:rPr>
              <a:t>(with electrons assumed stationary), an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equal number of positive charge carriers move off the wire</a:t>
            </a:r>
            <a:r>
              <a:rPr lang="en-US" sz="2000" dirty="0">
                <a:latin typeface="Times New Roman"/>
                <a:cs typeface="Times New Roman"/>
              </a:rPr>
              <a:t>.  That means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number of positive and negative charge stays even throughout time</a:t>
            </a:r>
            <a:r>
              <a:rPr lang="en-US" sz="2000" dirty="0">
                <a:latin typeface="Times New Roman"/>
                <a:cs typeface="Times New Roman"/>
              </a:rPr>
              <a:t>, the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wire</a:t>
            </a:r>
            <a:r>
              <a:rPr lang="en-US" sz="2000" dirty="0">
                <a:latin typeface="Times New Roman"/>
                <a:cs typeface="Times New Roman"/>
              </a:rPr>
              <a:t> stays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electrically neutral</a:t>
            </a:r>
            <a:r>
              <a:rPr lang="en-US" sz="2000" dirty="0">
                <a:latin typeface="Times New Roman"/>
                <a:cs typeface="Times New Roman"/>
              </a:rPr>
              <a:t>, and there’s </a:t>
            </a:r>
            <a:r>
              <a:rPr lang="en-US" sz="2000" dirty="0">
                <a:solidFill>
                  <a:srgbClr val="008000"/>
                </a:solidFill>
                <a:latin typeface="Times New Roman"/>
                <a:cs typeface="Times New Roman"/>
              </a:rPr>
              <a:t>no good reason for the moving test charge to feel a force</a:t>
            </a:r>
            <a:r>
              <a:rPr lang="en-US" sz="2000" dirty="0">
                <a:latin typeface="Times New Roman"/>
                <a:cs typeface="Times New Roman"/>
              </a:rPr>
              <a:t>. 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But it does</a:t>
            </a:r>
            <a:r>
              <a:rPr lang="en-US" sz="2000" dirty="0">
                <a:latin typeface="Times New Roman"/>
                <a:cs typeface="Times New Roman"/>
              </a:rPr>
              <a:t>. 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This led early theorists to conclude </a:t>
            </a:r>
            <a:r>
              <a:rPr lang="en-US" sz="2000" dirty="0">
                <a:latin typeface="Times New Roman"/>
                <a:cs typeface="Times New Roman"/>
              </a:rPr>
              <a:t>that there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must be a force</a:t>
            </a:r>
            <a:r>
              <a:rPr lang="en-US" sz="2000" dirty="0">
                <a:latin typeface="Times New Roman"/>
                <a:cs typeface="Times New Roman"/>
              </a:rPr>
              <a:t>, a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magnetic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 force</a:t>
            </a:r>
            <a:r>
              <a:rPr lang="en-US" sz="2000" dirty="0">
                <a:latin typeface="Times New Roman"/>
                <a:cs typeface="Times New Roman"/>
              </a:rPr>
              <a:t>, affecting the moving charge . . . except </a:t>
            </a:r>
            <a:r>
              <a:rPr lang="en-US" sz="2000" dirty="0">
                <a:solidFill>
                  <a:srgbClr val="3366FF"/>
                </a:solidFill>
                <a:latin typeface="Times New Roman"/>
                <a:cs typeface="Times New Roman"/>
              </a:rPr>
              <a:t>that isn’</a:t>
            </a:r>
            <a:r>
              <a:rPr lang="en-US" altLang="ja-JP" sz="2000" dirty="0">
                <a:solidFill>
                  <a:srgbClr val="3366FF"/>
                </a:solidFill>
                <a:latin typeface="Times New Roman"/>
                <a:cs typeface="Times New Roman"/>
              </a:rPr>
              <a:t>t what’s really happening </a:t>
            </a:r>
            <a:r>
              <a:rPr lang="en-US" altLang="ja-JP" sz="2000" dirty="0">
                <a:latin typeface="Times New Roman"/>
                <a:cs typeface="Times New Roman"/>
              </a:rPr>
              <a:t>here.  To see this, we have to look at the situation through the perspective of the moving charge     .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</a:p>
        </p:txBody>
      </p:sp>
      <p:sp>
        <p:nvSpPr>
          <p:cNvPr id="15363" name="Line 5"/>
          <p:cNvSpPr>
            <a:spLocks noChangeShapeType="1"/>
          </p:cNvSpPr>
          <p:nvPr/>
        </p:nvSpPr>
        <p:spPr bwMode="auto">
          <a:xfrm flipH="1">
            <a:off x="304800" y="5245100"/>
            <a:ext cx="16002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64" name="Text Box 9"/>
          <p:cNvSpPr txBox="1">
            <a:spLocks noChangeArrowheads="1"/>
          </p:cNvSpPr>
          <p:nvPr/>
        </p:nvSpPr>
        <p:spPr bwMode="auto">
          <a:xfrm>
            <a:off x="533400" y="5702300"/>
            <a:ext cx="231933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 dirty="0">
                <a:latin typeface="Times New Roman"/>
                <a:cs typeface="Times New Roman"/>
              </a:rPr>
              <a:t>assume velocity of positive charge is </a:t>
            </a:r>
          </a:p>
        </p:txBody>
      </p:sp>
      <p:grpSp>
        <p:nvGrpSpPr>
          <p:cNvPr id="15365" name="Group 30"/>
          <p:cNvGrpSpPr>
            <a:grpSpLocks/>
          </p:cNvGrpSpPr>
          <p:nvPr/>
        </p:nvGrpSpPr>
        <p:grpSpPr bwMode="auto">
          <a:xfrm>
            <a:off x="2028825" y="4254500"/>
            <a:ext cx="395288" cy="457200"/>
            <a:chOff x="432" y="2544"/>
            <a:chExt cx="249" cy="288"/>
          </a:xfrm>
        </p:grpSpPr>
        <p:sp>
          <p:nvSpPr>
            <p:cNvPr id="15434" name="Text Box 31"/>
            <p:cNvSpPr txBox="1">
              <a:spLocks noChangeArrowheads="1"/>
            </p:cNvSpPr>
            <p:nvPr/>
          </p:nvSpPr>
          <p:spPr bwMode="auto">
            <a:xfrm>
              <a:off x="432" y="2582"/>
              <a:ext cx="20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000"/>
                <a:t>e</a:t>
              </a:r>
              <a:endParaRPr lang="en-US" sz="1400"/>
            </a:p>
          </p:txBody>
        </p:sp>
        <p:sp>
          <p:nvSpPr>
            <p:cNvPr id="15435" name="Text Box 32"/>
            <p:cNvSpPr txBox="1">
              <a:spLocks noChangeArrowheads="1"/>
            </p:cNvSpPr>
            <p:nvPr/>
          </p:nvSpPr>
          <p:spPr bwMode="auto">
            <a:xfrm>
              <a:off x="528" y="2544"/>
              <a:ext cx="153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400"/>
                <a:t>-</a:t>
              </a:r>
            </a:p>
          </p:txBody>
        </p:sp>
      </p:grpSp>
      <p:grpSp>
        <p:nvGrpSpPr>
          <p:cNvPr id="15366" name="Group 33"/>
          <p:cNvGrpSpPr>
            <a:grpSpLocks/>
          </p:cNvGrpSpPr>
          <p:nvPr/>
        </p:nvGrpSpPr>
        <p:grpSpPr bwMode="auto">
          <a:xfrm>
            <a:off x="2700338" y="4254500"/>
            <a:ext cx="395287" cy="457200"/>
            <a:chOff x="432" y="2544"/>
            <a:chExt cx="249" cy="288"/>
          </a:xfrm>
        </p:grpSpPr>
        <p:sp>
          <p:nvSpPr>
            <p:cNvPr id="15432" name="Text Box 34"/>
            <p:cNvSpPr txBox="1">
              <a:spLocks noChangeArrowheads="1"/>
            </p:cNvSpPr>
            <p:nvPr/>
          </p:nvSpPr>
          <p:spPr bwMode="auto">
            <a:xfrm>
              <a:off x="432" y="2582"/>
              <a:ext cx="20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000"/>
                <a:t>e</a:t>
              </a:r>
              <a:endParaRPr lang="en-US" sz="1400"/>
            </a:p>
          </p:txBody>
        </p:sp>
        <p:sp>
          <p:nvSpPr>
            <p:cNvPr id="15433" name="Text Box 35"/>
            <p:cNvSpPr txBox="1">
              <a:spLocks noChangeArrowheads="1"/>
            </p:cNvSpPr>
            <p:nvPr/>
          </p:nvSpPr>
          <p:spPr bwMode="auto">
            <a:xfrm>
              <a:off x="528" y="2544"/>
              <a:ext cx="153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400"/>
                <a:t>-</a:t>
              </a:r>
            </a:p>
          </p:txBody>
        </p:sp>
      </p:grpSp>
      <p:grpSp>
        <p:nvGrpSpPr>
          <p:cNvPr id="15367" name="Group 36"/>
          <p:cNvGrpSpPr>
            <a:grpSpLocks/>
          </p:cNvGrpSpPr>
          <p:nvPr/>
        </p:nvGrpSpPr>
        <p:grpSpPr bwMode="auto">
          <a:xfrm>
            <a:off x="3371850" y="4254500"/>
            <a:ext cx="395288" cy="457200"/>
            <a:chOff x="432" y="2544"/>
            <a:chExt cx="249" cy="288"/>
          </a:xfrm>
        </p:grpSpPr>
        <p:sp>
          <p:nvSpPr>
            <p:cNvPr id="15430" name="Text Box 37"/>
            <p:cNvSpPr txBox="1">
              <a:spLocks noChangeArrowheads="1"/>
            </p:cNvSpPr>
            <p:nvPr/>
          </p:nvSpPr>
          <p:spPr bwMode="auto">
            <a:xfrm>
              <a:off x="432" y="2582"/>
              <a:ext cx="20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000"/>
                <a:t>e</a:t>
              </a:r>
              <a:endParaRPr lang="en-US" sz="1400"/>
            </a:p>
          </p:txBody>
        </p:sp>
        <p:sp>
          <p:nvSpPr>
            <p:cNvPr id="15431" name="Text Box 38"/>
            <p:cNvSpPr txBox="1">
              <a:spLocks noChangeArrowheads="1"/>
            </p:cNvSpPr>
            <p:nvPr/>
          </p:nvSpPr>
          <p:spPr bwMode="auto">
            <a:xfrm>
              <a:off x="528" y="2544"/>
              <a:ext cx="153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400"/>
                <a:t>-</a:t>
              </a:r>
            </a:p>
          </p:txBody>
        </p:sp>
      </p:grpSp>
      <p:grpSp>
        <p:nvGrpSpPr>
          <p:cNvPr id="15368" name="Group 39"/>
          <p:cNvGrpSpPr>
            <a:grpSpLocks/>
          </p:cNvGrpSpPr>
          <p:nvPr/>
        </p:nvGrpSpPr>
        <p:grpSpPr bwMode="auto">
          <a:xfrm>
            <a:off x="4043363" y="4254500"/>
            <a:ext cx="395287" cy="457200"/>
            <a:chOff x="432" y="2544"/>
            <a:chExt cx="249" cy="288"/>
          </a:xfrm>
        </p:grpSpPr>
        <p:sp>
          <p:nvSpPr>
            <p:cNvPr id="15428" name="Text Box 40"/>
            <p:cNvSpPr txBox="1">
              <a:spLocks noChangeArrowheads="1"/>
            </p:cNvSpPr>
            <p:nvPr/>
          </p:nvSpPr>
          <p:spPr bwMode="auto">
            <a:xfrm>
              <a:off x="432" y="2582"/>
              <a:ext cx="20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000"/>
                <a:t>e</a:t>
              </a:r>
              <a:endParaRPr lang="en-US" sz="1400"/>
            </a:p>
          </p:txBody>
        </p:sp>
        <p:sp>
          <p:nvSpPr>
            <p:cNvPr id="15429" name="Text Box 41"/>
            <p:cNvSpPr txBox="1">
              <a:spLocks noChangeArrowheads="1"/>
            </p:cNvSpPr>
            <p:nvPr/>
          </p:nvSpPr>
          <p:spPr bwMode="auto">
            <a:xfrm>
              <a:off x="528" y="2544"/>
              <a:ext cx="153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400"/>
                <a:t>-</a:t>
              </a:r>
            </a:p>
          </p:txBody>
        </p:sp>
      </p:grpSp>
      <p:grpSp>
        <p:nvGrpSpPr>
          <p:cNvPr id="15369" name="Group 42"/>
          <p:cNvGrpSpPr>
            <a:grpSpLocks/>
          </p:cNvGrpSpPr>
          <p:nvPr/>
        </p:nvGrpSpPr>
        <p:grpSpPr bwMode="auto">
          <a:xfrm>
            <a:off x="4714875" y="4254500"/>
            <a:ext cx="395288" cy="457200"/>
            <a:chOff x="432" y="2544"/>
            <a:chExt cx="249" cy="288"/>
          </a:xfrm>
        </p:grpSpPr>
        <p:sp>
          <p:nvSpPr>
            <p:cNvPr id="15426" name="Text Box 43"/>
            <p:cNvSpPr txBox="1">
              <a:spLocks noChangeArrowheads="1"/>
            </p:cNvSpPr>
            <p:nvPr/>
          </p:nvSpPr>
          <p:spPr bwMode="auto">
            <a:xfrm>
              <a:off x="432" y="2582"/>
              <a:ext cx="20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000"/>
                <a:t>e</a:t>
              </a:r>
              <a:endParaRPr lang="en-US" sz="1400"/>
            </a:p>
          </p:txBody>
        </p:sp>
        <p:sp>
          <p:nvSpPr>
            <p:cNvPr id="15427" name="Text Box 44"/>
            <p:cNvSpPr txBox="1">
              <a:spLocks noChangeArrowheads="1"/>
            </p:cNvSpPr>
            <p:nvPr/>
          </p:nvSpPr>
          <p:spPr bwMode="auto">
            <a:xfrm>
              <a:off x="528" y="2544"/>
              <a:ext cx="153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400"/>
                <a:t>-</a:t>
              </a:r>
            </a:p>
          </p:txBody>
        </p:sp>
      </p:grpSp>
      <p:grpSp>
        <p:nvGrpSpPr>
          <p:cNvPr id="15370" name="Group 45"/>
          <p:cNvGrpSpPr>
            <a:grpSpLocks/>
          </p:cNvGrpSpPr>
          <p:nvPr/>
        </p:nvGrpSpPr>
        <p:grpSpPr bwMode="auto">
          <a:xfrm>
            <a:off x="5386388" y="4254500"/>
            <a:ext cx="395287" cy="457200"/>
            <a:chOff x="432" y="2544"/>
            <a:chExt cx="249" cy="288"/>
          </a:xfrm>
        </p:grpSpPr>
        <p:sp>
          <p:nvSpPr>
            <p:cNvPr id="15424" name="Text Box 46"/>
            <p:cNvSpPr txBox="1">
              <a:spLocks noChangeArrowheads="1"/>
            </p:cNvSpPr>
            <p:nvPr/>
          </p:nvSpPr>
          <p:spPr bwMode="auto">
            <a:xfrm>
              <a:off x="432" y="2582"/>
              <a:ext cx="20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000"/>
                <a:t>e</a:t>
              </a:r>
              <a:endParaRPr lang="en-US" sz="1400"/>
            </a:p>
          </p:txBody>
        </p:sp>
        <p:sp>
          <p:nvSpPr>
            <p:cNvPr id="15425" name="Text Box 47"/>
            <p:cNvSpPr txBox="1">
              <a:spLocks noChangeArrowheads="1"/>
            </p:cNvSpPr>
            <p:nvPr/>
          </p:nvSpPr>
          <p:spPr bwMode="auto">
            <a:xfrm>
              <a:off x="528" y="2544"/>
              <a:ext cx="153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400"/>
                <a:t>-</a:t>
              </a:r>
            </a:p>
          </p:txBody>
        </p:sp>
      </p:grpSp>
      <p:grpSp>
        <p:nvGrpSpPr>
          <p:cNvPr id="15371" name="Group 48"/>
          <p:cNvGrpSpPr>
            <a:grpSpLocks/>
          </p:cNvGrpSpPr>
          <p:nvPr/>
        </p:nvGrpSpPr>
        <p:grpSpPr bwMode="auto">
          <a:xfrm>
            <a:off x="6057900" y="4254500"/>
            <a:ext cx="395288" cy="457200"/>
            <a:chOff x="432" y="2544"/>
            <a:chExt cx="249" cy="288"/>
          </a:xfrm>
        </p:grpSpPr>
        <p:sp>
          <p:nvSpPr>
            <p:cNvPr id="15422" name="Text Box 49"/>
            <p:cNvSpPr txBox="1">
              <a:spLocks noChangeArrowheads="1"/>
            </p:cNvSpPr>
            <p:nvPr/>
          </p:nvSpPr>
          <p:spPr bwMode="auto">
            <a:xfrm>
              <a:off x="432" y="2582"/>
              <a:ext cx="20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000"/>
                <a:t>e</a:t>
              </a:r>
              <a:endParaRPr lang="en-US" sz="1400"/>
            </a:p>
          </p:txBody>
        </p:sp>
        <p:sp>
          <p:nvSpPr>
            <p:cNvPr id="15423" name="Text Box 50"/>
            <p:cNvSpPr txBox="1">
              <a:spLocks noChangeArrowheads="1"/>
            </p:cNvSpPr>
            <p:nvPr/>
          </p:nvSpPr>
          <p:spPr bwMode="auto">
            <a:xfrm>
              <a:off x="528" y="2544"/>
              <a:ext cx="153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400"/>
                <a:t>-</a:t>
              </a:r>
            </a:p>
          </p:txBody>
        </p:sp>
      </p:grpSp>
      <p:grpSp>
        <p:nvGrpSpPr>
          <p:cNvPr id="15372" name="Group 51"/>
          <p:cNvGrpSpPr>
            <a:grpSpLocks/>
          </p:cNvGrpSpPr>
          <p:nvPr/>
        </p:nvGrpSpPr>
        <p:grpSpPr bwMode="auto">
          <a:xfrm>
            <a:off x="6729413" y="4254500"/>
            <a:ext cx="395287" cy="457200"/>
            <a:chOff x="432" y="2544"/>
            <a:chExt cx="249" cy="288"/>
          </a:xfrm>
        </p:grpSpPr>
        <p:sp>
          <p:nvSpPr>
            <p:cNvPr id="15420" name="Text Box 52"/>
            <p:cNvSpPr txBox="1">
              <a:spLocks noChangeArrowheads="1"/>
            </p:cNvSpPr>
            <p:nvPr/>
          </p:nvSpPr>
          <p:spPr bwMode="auto">
            <a:xfrm>
              <a:off x="432" y="2582"/>
              <a:ext cx="20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000"/>
                <a:t>e</a:t>
              </a:r>
              <a:endParaRPr lang="en-US" sz="1400"/>
            </a:p>
          </p:txBody>
        </p:sp>
        <p:sp>
          <p:nvSpPr>
            <p:cNvPr id="15421" name="Text Box 53"/>
            <p:cNvSpPr txBox="1">
              <a:spLocks noChangeArrowheads="1"/>
            </p:cNvSpPr>
            <p:nvPr/>
          </p:nvSpPr>
          <p:spPr bwMode="auto">
            <a:xfrm>
              <a:off x="528" y="2544"/>
              <a:ext cx="153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400"/>
                <a:t>-</a:t>
              </a:r>
            </a:p>
          </p:txBody>
        </p:sp>
      </p:grpSp>
      <p:grpSp>
        <p:nvGrpSpPr>
          <p:cNvPr id="15373" name="Group 54"/>
          <p:cNvGrpSpPr>
            <a:grpSpLocks/>
          </p:cNvGrpSpPr>
          <p:nvPr/>
        </p:nvGrpSpPr>
        <p:grpSpPr bwMode="auto">
          <a:xfrm>
            <a:off x="7400925" y="4254500"/>
            <a:ext cx="395288" cy="457200"/>
            <a:chOff x="432" y="2544"/>
            <a:chExt cx="249" cy="288"/>
          </a:xfrm>
        </p:grpSpPr>
        <p:sp>
          <p:nvSpPr>
            <p:cNvPr id="15418" name="Text Box 55"/>
            <p:cNvSpPr txBox="1">
              <a:spLocks noChangeArrowheads="1"/>
            </p:cNvSpPr>
            <p:nvPr/>
          </p:nvSpPr>
          <p:spPr bwMode="auto">
            <a:xfrm>
              <a:off x="432" y="2582"/>
              <a:ext cx="20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000"/>
                <a:t>e</a:t>
              </a:r>
              <a:endParaRPr lang="en-US" sz="1400"/>
            </a:p>
          </p:txBody>
        </p:sp>
        <p:sp>
          <p:nvSpPr>
            <p:cNvPr id="15419" name="Text Box 56"/>
            <p:cNvSpPr txBox="1">
              <a:spLocks noChangeArrowheads="1"/>
            </p:cNvSpPr>
            <p:nvPr/>
          </p:nvSpPr>
          <p:spPr bwMode="auto">
            <a:xfrm>
              <a:off x="528" y="2544"/>
              <a:ext cx="153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400"/>
                <a:t>-</a:t>
              </a:r>
            </a:p>
          </p:txBody>
        </p:sp>
      </p:grpSp>
      <p:grpSp>
        <p:nvGrpSpPr>
          <p:cNvPr id="15374" name="Group 57"/>
          <p:cNvGrpSpPr>
            <a:grpSpLocks/>
          </p:cNvGrpSpPr>
          <p:nvPr/>
        </p:nvGrpSpPr>
        <p:grpSpPr bwMode="auto">
          <a:xfrm>
            <a:off x="8072438" y="4254500"/>
            <a:ext cx="395287" cy="457200"/>
            <a:chOff x="432" y="2544"/>
            <a:chExt cx="249" cy="288"/>
          </a:xfrm>
        </p:grpSpPr>
        <p:sp>
          <p:nvSpPr>
            <p:cNvPr id="15416" name="Text Box 58"/>
            <p:cNvSpPr txBox="1">
              <a:spLocks noChangeArrowheads="1"/>
            </p:cNvSpPr>
            <p:nvPr/>
          </p:nvSpPr>
          <p:spPr bwMode="auto">
            <a:xfrm>
              <a:off x="432" y="2582"/>
              <a:ext cx="20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000"/>
                <a:t>e</a:t>
              </a:r>
              <a:endParaRPr lang="en-US" sz="1400"/>
            </a:p>
          </p:txBody>
        </p:sp>
        <p:sp>
          <p:nvSpPr>
            <p:cNvPr id="15417" name="Text Box 59"/>
            <p:cNvSpPr txBox="1">
              <a:spLocks noChangeArrowheads="1"/>
            </p:cNvSpPr>
            <p:nvPr/>
          </p:nvSpPr>
          <p:spPr bwMode="auto">
            <a:xfrm>
              <a:off x="528" y="2544"/>
              <a:ext cx="153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400"/>
                <a:t>-</a:t>
              </a:r>
            </a:p>
          </p:txBody>
        </p:sp>
      </p:grpSp>
      <p:grpSp>
        <p:nvGrpSpPr>
          <p:cNvPr id="15375" name="Group 63"/>
          <p:cNvGrpSpPr>
            <a:grpSpLocks/>
          </p:cNvGrpSpPr>
          <p:nvPr/>
        </p:nvGrpSpPr>
        <p:grpSpPr bwMode="auto">
          <a:xfrm>
            <a:off x="2074863" y="5016500"/>
            <a:ext cx="439737" cy="401638"/>
            <a:chOff x="432" y="2976"/>
            <a:chExt cx="277" cy="253"/>
          </a:xfrm>
        </p:grpSpPr>
        <p:sp>
          <p:nvSpPr>
            <p:cNvPr id="15414" name="Text Box 64"/>
            <p:cNvSpPr txBox="1">
              <a:spLocks noChangeArrowheads="1"/>
            </p:cNvSpPr>
            <p:nvPr/>
          </p:nvSpPr>
          <p:spPr bwMode="auto">
            <a:xfrm>
              <a:off x="432" y="2979"/>
              <a:ext cx="20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000"/>
                <a:t>p</a:t>
              </a:r>
              <a:endParaRPr lang="en-US" sz="1400"/>
            </a:p>
          </p:txBody>
        </p:sp>
        <p:sp>
          <p:nvSpPr>
            <p:cNvPr id="15415" name="Text Box 65"/>
            <p:cNvSpPr txBox="1">
              <a:spLocks noChangeArrowheads="1"/>
            </p:cNvSpPr>
            <p:nvPr/>
          </p:nvSpPr>
          <p:spPr bwMode="auto">
            <a:xfrm>
              <a:off x="528" y="2976"/>
              <a:ext cx="181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400"/>
                <a:t>+</a:t>
              </a:r>
            </a:p>
          </p:txBody>
        </p:sp>
      </p:grpSp>
      <p:grpSp>
        <p:nvGrpSpPr>
          <p:cNvPr id="15376" name="Group 66"/>
          <p:cNvGrpSpPr>
            <a:grpSpLocks/>
          </p:cNvGrpSpPr>
          <p:nvPr/>
        </p:nvGrpSpPr>
        <p:grpSpPr bwMode="auto">
          <a:xfrm>
            <a:off x="2743200" y="5016500"/>
            <a:ext cx="439738" cy="401638"/>
            <a:chOff x="432" y="2976"/>
            <a:chExt cx="277" cy="253"/>
          </a:xfrm>
        </p:grpSpPr>
        <p:sp>
          <p:nvSpPr>
            <p:cNvPr id="15412" name="Text Box 67"/>
            <p:cNvSpPr txBox="1">
              <a:spLocks noChangeArrowheads="1"/>
            </p:cNvSpPr>
            <p:nvPr/>
          </p:nvSpPr>
          <p:spPr bwMode="auto">
            <a:xfrm>
              <a:off x="432" y="2979"/>
              <a:ext cx="20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000"/>
                <a:t>p</a:t>
              </a:r>
              <a:endParaRPr lang="en-US" sz="1400"/>
            </a:p>
          </p:txBody>
        </p:sp>
        <p:sp>
          <p:nvSpPr>
            <p:cNvPr id="15413" name="Text Box 68"/>
            <p:cNvSpPr txBox="1">
              <a:spLocks noChangeArrowheads="1"/>
            </p:cNvSpPr>
            <p:nvPr/>
          </p:nvSpPr>
          <p:spPr bwMode="auto">
            <a:xfrm>
              <a:off x="528" y="2976"/>
              <a:ext cx="181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400"/>
                <a:t>+</a:t>
              </a:r>
            </a:p>
          </p:txBody>
        </p:sp>
      </p:grpSp>
      <p:grpSp>
        <p:nvGrpSpPr>
          <p:cNvPr id="15377" name="Group 69"/>
          <p:cNvGrpSpPr>
            <a:grpSpLocks/>
          </p:cNvGrpSpPr>
          <p:nvPr/>
        </p:nvGrpSpPr>
        <p:grpSpPr bwMode="auto">
          <a:xfrm>
            <a:off x="3352800" y="5016500"/>
            <a:ext cx="439738" cy="401638"/>
            <a:chOff x="432" y="2976"/>
            <a:chExt cx="277" cy="253"/>
          </a:xfrm>
        </p:grpSpPr>
        <p:sp>
          <p:nvSpPr>
            <p:cNvPr id="15410" name="Text Box 70"/>
            <p:cNvSpPr txBox="1">
              <a:spLocks noChangeArrowheads="1"/>
            </p:cNvSpPr>
            <p:nvPr/>
          </p:nvSpPr>
          <p:spPr bwMode="auto">
            <a:xfrm>
              <a:off x="432" y="2979"/>
              <a:ext cx="20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000"/>
                <a:t>p</a:t>
              </a:r>
              <a:endParaRPr lang="en-US" sz="1400"/>
            </a:p>
          </p:txBody>
        </p:sp>
        <p:sp>
          <p:nvSpPr>
            <p:cNvPr id="15411" name="Text Box 71"/>
            <p:cNvSpPr txBox="1">
              <a:spLocks noChangeArrowheads="1"/>
            </p:cNvSpPr>
            <p:nvPr/>
          </p:nvSpPr>
          <p:spPr bwMode="auto">
            <a:xfrm>
              <a:off x="528" y="2976"/>
              <a:ext cx="181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400"/>
                <a:t>+</a:t>
              </a:r>
            </a:p>
          </p:txBody>
        </p:sp>
      </p:grpSp>
      <p:grpSp>
        <p:nvGrpSpPr>
          <p:cNvPr id="15378" name="Group 72"/>
          <p:cNvGrpSpPr>
            <a:grpSpLocks/>
          </p:cNvGrpSpPr>
          <p:nvPr/>
        </p:nvGrpSpPr>
        <p:grpSpPr bwMode="auto">
          <a:xfrm>
            <a:off x="4056063" y="5016500"/>
            <a:ext cx="439737" cy="401638"/>
            <a:chOff x="432" y="2976"/>
            <a:chExt cx="277" cy="253"/>
          </a:xfrm>
        </p:grpSpPr>
        <p:sp>
          <p:nvSpPr>
            <p:cNvPr id="15408" name="Text Box 73"/>
            <p:cNvSpPr txBox="1">
              <a:spLocks noChangeArrowheads="1"/>
            </p:cNvSpPr>
            <p:nvPr/>
          </p:nvSpPr>
          <p:spPr bwMode="auto">
            <a:xfrm>
              <a:off x="432" y="2979"/>
              <a:ext cx="20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000"/>
                <a:t>p</a:t>
              </a:r>
              <a:endParaRPr lang="en-US" sz="1400"/>
            </a:p>
          </p:txBody>
        </p:sp>
        <p:sp>
          <p:nvSpPr>
            <p:cNvPr id="15409" name="Text Box 74"/>
            <p:cNvSpPr txBox="1">
              <a:spLocks noChangeArrowheads="1"/>
            </p:cNvSpPr>
            <p:nvPr/>
          </p:nvSpPr>
          <p:spPr bwMode="auto">
            <a:xfrm>
              <a:off x="528" y="2976"/>
              <a:ext cx="181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400"/>
                <a:t>+</a:t>
              </a:r>
            </a:p>
          </p:txBody>
        </p:sp>
      </p:grpSp>
      <p:grpSp>
        <p:nvGrpSpPr>
          <p:cNvPr id="15379" name="Group 75"/>
          <p:cNvGrpSpPr>
            <a:grpSpLocks/>
          </p:cNvGrpSpPr>
          <p:nvPr/>
        </p:nvGrpSpPr>
        <p:grpSpPr bwMode="auto">
          <a:xfrm>
            <a:off x="4759325" y="5016500"/>
            <a:ext cx="439738" cy="401638"/>
            <a:chOff x="432" y="2976"/>
            <a:chExt cx="277" cy="253"/>
          </a:xfrm>
        </p:grpSpPr>
        <p:sp>
          <p:nvSpPr>
            <p:cNvPr id="15406" name="Text Box 76"/>
            <p:cNvSpPr txBox="1">
              <a:spLocks noChangeArrowheads="1"/>
            </p:cNvSpPr>
            <p:nvPr/>
          </p:nvSpPr>
          <p:spPr bwMode="auto">
            <a:xfrm>
              <a:off x="432" y="2979"/>
              <a:ext cx="20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000"/>
                <a:t>p</a:t>
              </a:r>
              <a:endParaRPr lang="en-US" sz="1400"/>
            </a:p>
          </p:txBody>
        </p:sp>
        <p:sp>
          <p:nvSpPr>
            <p:cNvPr id="15407" name="Text Box 77"/>
            <p:cNvSpPr txBox="1">
              <a:spLocks noChangeArrowheads="1"/>
            </p:cNvSpPr>
            <p:nvPr/>
          </p:nvSpPr>
          <p:spPr bwMode="auto">
            <a:xfrm>
              <a:off x="528" y="2976"/>
              <a:ext cx="181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400"/>
                <a:t>+</a:t>
              </a:r>
            </a:p>
          </p:txBody>
        </p:sp>
      </p:grpSp>
      <p:grpSp>
        <p:nvGrpSpPr>
          <p:cNvPr id="15380" name="Group 78"/>
          <p:cNvGrpSpPr>
            <a:grpSpLocks/>
          </p:cNvGrpSpPr>
          <p:nvPr/>
        </p:nvGrpSpPr>
        <p:grpSpPr bwMode="auto">
          <a:xfrm>
            <a:off x="5351463" y="5016500"/>
            <a:ext cx="439737" cy="401638"/>
            <a:chOff x="432" y="2976"/>
            <a:chExt cx="277" cy="253"/>
          </a:xfrm>
        </p:grpSpPr>
        <p:sp>
          <p:nvSpPr>
            <p:cNvPr id="15404" name="Text Box 79"/>
            <p:cNvSpPr txBox="1">
              <a:spLocks noChangeArrowheads="1"/>
            </p:cNvSpPr>
            <p:nvPr/>
          </p:nvSpPr>
          <p:spPr bwMode="auto">
            <a:xfrm>
              <a:off x="432" y="2979"/>
              <a:ext cx="20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000"/>
                <a:t>p</a:t>
              </a:r>
              <a:endParaRPr lang="en-US" sz="1400"/>
            </a:p>
          </p:txBody>
        </p:sp>
        <p:sp>
          <p:nvSpPr>
            <p:cNvPr id="15405" name="Text Box 80"/>
            <p:cNvSpPr txBox="1">
              <a:spLocks noChangeArrowheads="1"/>
            </p:cNvSpPr>
            <p:nvPr/>
          </p:nvSpPr>
          <p:spPr bwMode="auto">
            <a:xfrm>
              <a:off x="528" y="2976"/>
              <a:ext cx="181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400"/>
                <a:t>+</a:t>
              </a:r>
            </a:p>
          </p:txBody>
        </p:sp>
      </p:grpSp>
      <p:grpSp>
        <p:nvGrpSpPr>
          <p:cNvPr id="15381" name="Group 81"/>
          <p:cNvGrpSpPr>
            <a:grpSpLocks/>
          </p:cNvGrpSpPr>
          <p:nvPr/>
        </p:nvGrpSpPr>
        <p:grpSpPr bwMode="auto">
          <a:xfrm>
            <a:off x="6037263" y="5016500"/>
            <a:ext cx="439737" cy="401638"/>
            <a:chOff x="432" y="2976"/>
            <a:chExt cx="277" cy="253"/>
          </a:xfrm>
        </p:grpSpPr>
        <p:sp>
          <p:nvSpPr>
            <p:cNvPr id="15402" name="Text Box 82"/>
            <p:cNvSpPr txBox="1">
              <a:spLocks noChangeArrowheads="1"/>
            </p:cNvSpPr>
            <p:nvPr/>
          </p:nvSpPr>
          <p:spPr bwMode="auto">
            <a:xfrm>
              <a:off x="432" y="2979"/>
              <a:ext cx="20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000"/>
                <a:t>p</a:t>
              </a:r>
              <a:endParaRPr lang="en-US" sz="1400"/>
            </a:p>
          </p:txBody>
        </p:sp>
        <p:sp>
          <p:nvSpPr>
            <p:cNvPr id="15403" name="Text Box 83"/>
            <p:cNvSpPr txBox="1">
              <a:spLocks noChangeArrowheads="1"/>
            </p:cNvSpPr>
            <p:nvPr/>
          </p:nvSpPr>
          <p:spPr bwMode="auto">
            <a:xfrm>
              <a:off x="528" y="2976"/>
              <a:ext cx="181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400"/>
                <a:t>+</a:t>
              </a:r>
            </a:p>
          </p:txBody>
        </p:sp>
      </p:grpSp>
      <p:grpSp>
        <p:nvGrpSpPr>
          <p:cNvPr id="15382" name="Group 84"/>
          <p:cNvGrpSpPr>
            <a:grpSpLocks/>
          </p:cNvGrpSpPr>
          <p:nvPr/>
        </p:nvGrpSpPr>
        <p:grpSpPr bwMode="auto">
          <a:xfrm>
            <a:off x="6781800" y="5016500"/>
            <a:ext cx="439738" cy="401638"/>
            <a:chOff x="432" y="2976"/>
            <a:chExt cx="277" cy="253"/>
          </a:xfrm>
        </p:grpSpPr>
        <p:sp>
          <p:nvSpPr>
            <p:cNvPr id="15400" name="Text Box 85"/>
            <p:cNvSpPr txBox="1">
              <a:spLocks noChangeArrowheads="1"/>
            </p:cNvSpPr>
            <p:nvPr/>
          </p:nvSpPr>
          <p:spPr bwMode="auto">
            <a:xfrm>
              <a:off x="432" y="2979"/>
              <a:ext cx="20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000"/>
                <a:t>p</a:t>
              </a:r>
              <a:endParaRPr lang="en-US" sz="1400"/>
            </a:p>
          </p:txBody>
        </p:sp>
        <p:sp>
          <p:nvSpPr>
            <p:cNvPr id="15401" name="Text Box 86"/>
            <p:cNvSpPr txBox="1">
              <a:spLocks noChangeArrowheads="1"/>
            </p:cNvSpPr>
            <p:nvPr/>
          </p:nvSpPr>
          <p:spPr bwMode="auto">
            <a:xfrm>
              <a:off x="528" y="2976"/>
              <a:ext cx="181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400"/>
                <a:t>+</a:t>
              </a:r>
            </a:p>
          </p:txBody>
        </p:sp>
      </p:grpSp>
      <p:grpSp>
        <p:nvGrpSpPr>
          <p:cNvPr id="15383" name="Group 87"/>
          <p:cNvGrpSpPr>
            <a:grpSpLocks/>
          </p:cNvGrpSpPr>
          <p:nvPr/>
        </p:nvGrpSpPr>
        <p:grpSpPr bwMode="auto">
          <a:xfrm>
            <a:off x="7391400" y="5016500"/>
            <a:ext cx="439738" cy="401638"/>
            <a:chOff x="432" y="2976"/>
            <a:chExt cx="277" cy="253"/>
          </a:xfrm>
        </p:grpSpPr>
        <p:sp>
          <p:nvSpPr>
            <p:cNvPr id="15398" name="Text Box 88"/>
            <p:cNvSpPr txBox="1">
              <a:spLocks noChangeArrowheads="1"/>
            </p:cNvSpPr>
            <p:nvPr/>
          </p:nvSpPr>
          <p:spPr bwMode="auto">
            <a:xfrm>
              <a:off x="432" y="2979"/>
              <a:ext cx="20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000"/>
                <a:t>p</a:t>
              </a:r>
              <a:endParaRPr lang="en-US" sz="1400"/>
            </a:p>
          </p:txBody>
        </p:sp>
        <p:sp>
          <p:nvSpPr>
            <p:cNvPr id="15399" name="Text Box 89"/>
            <p:cNvSpPr txBox="1">
              <a:spLocks noChangeArrowheads="1"/>
            </p:cNvSpPr>
            <p:nvPr/>
          </p:nvSpPr>
          <p:spPr bwMode="auto">
            <a:xfrm>
              <a:off x="528" y="2976"/>
              <a:ext cx="181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400"/>
                <a:t>+</a:t>
              </a:r>
            </a:p>
          </p:txBody>
        </p:sp>
      </p:grpSp>
      <p:grpSp>
        <p:nvGrpSpPr>
          <p:cNvPr id="15384" name="Group 90"/>
          <p:cNvGrpSpPr>
            <a:grpSpLocks/>
          </p:cNvGrpSpPr>
          <p:nvPr/>
        </p:nvGrpSpPr>
        <p:grpSpPr bwMode="auto">
          <a:xfrm>
            <a:off x="8077200" y="5016500"/>
            <a:ext cx="439738" cy="401638"/>
            <a:chOff x="432" y="2976"/>
            <a:chExt cx="277" cy="253"/>
          </a:xfrm>
        </p:grpSpPr>
        <p:sp>
          <p:nvSpPr>
            <p:cNvPr id="15396" name="Text Box 91"/>
            <p:cNvSpPr txBox="1">
              <a:spLocks noChangeArrowheads="1"/>
            </p:cNvSpPr>
            <p:nvPr/>
          </p:nvSpPr>
          <p:spPr bwMode="auto">
            <a:xfrm>
              <a:off x="432" y="2979"/>
              <a:ext cx="20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000"/>
                <a:t>p</a:t>
              </a:r>
              <a:endParaRPr lang="en-US" sz="1400"/>
            </a:p>
          </p:txBody>
        </p:sp>
        <p:sp>
          <p:nvSpPr>
            <p:cNvPr id="15397" name="Text Box 92"/>
            <p:cNvSpPr txBox="1">
              <a:spLocks noChangeArrowheads="1"/>
            </p:cNvSpPr>
            <p:nvPr/>
          </p:nvSpPr>
          <p:spPr bwMode="auto">
            <a:xfrm>
              <a:off x="528" y="2976"/>
              <a:ext cx="181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400"/>
                <a:t>+</a:t>
              </a:r>
            </a:p>
          </p:txBody>
        </p:sp>
      </p:grpSp>
      <p:graphicFrame>
        <p:nvGraphicFramePr>
          <p:cNvPr id="15385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42520415"/>
              </p:ext>
            </p:extLst>
          </p:nvPr>
        </p:nvGraphicFramePr>
        <p:xfrm>
          <a:off x="609600" y="4864100"/>
          <a:ext cx="333375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77800" imgH="203200" progId="Equation.DSMT4">
                  <p:embed/>
                </p:oleObj>
              </mc:Choice>
              <mc:Fallback>
                <p:oleObj name="Equation" r:id="rId2" imgW="1778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4864100"/>
                        <a:ext cx="333375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86" name="Oval 96"/>
          <p:cNvSpPr>
            <a:spLocks noChangeArrowheads="1"/>
          </p:cNvSpPr>
          <p:nvPr/>
        </p:nvSpPr>
        <p:spPr bwMode="auto">
          <a:xfrm>
            <a:off x="3810000" y="3487738"/>
            <a:ext cx="152400" cy="152400"/>
          </a:xfrm>
          <a:prstGeom prst="ellipse">
            <a:avLst/>
          </a:prstGeom>
          <a:solidFill>
            <a:srgbClr val="FF121B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87" name="Line 97"/>
          <p:cNvSpPr>
            <a:spLocks noChangeShapeType="1"/>
          </p:cNvSpPr>
          <p:nvPr/>
        </p:nvSpPr>
        <p:spPr bwMode="auto">
          <a:xfrm>
            <a:off x="4038600" y="3563938"/>
            <a:ext cx="1066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5388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31585270"/>
              </p:ext>
            </p:extLst>
          </p:nvPr>
        </p:nvGraphicFramePr>
        <p:xfrm>
          <a:off x="3429000" y="3187700"/>
          <a:ext cx="357188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90500" imgH="203200" progId="Equation.DSMT4">
                  <p:embed/>
                </p:oleObj>
              </mc:Choice>
              <mc:Fallback>
                <p:oleObj name="Equation" r:id="rId4" imgW="1905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9000" y="3187700"/>
                        <a:ext cx="357188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89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17305287"/>
              </p:ext>
            </p:extLst>
          </p:nvPr>
        </p:nvGraphicFramePr>
        <p:xfrm>
          <a:off x="4506913" y="3494088"/>
          <a:ext cx="333375" cy="42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77800" imgH="228600" progId="Equation.DSMT4">
                  <p:embed/>
                </p:oleObj>
              </mc:Choice>
              <mc:Fallback>
                <p:oleObj name="Equation" r:id="rId6" imgW="1778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06913" y="3494088"/>
                        <a:ext cx="333375" cy="428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90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2158159"/>
              </p:ext>
            </p:extLst>
          </p:nvPr>
        </p:nvGraphicFramePr>
        <p:xfrm>
          <a:off x="2244725" y="5991662"/>
          <a:ext cx="333375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77800" imgH="203200" progId="Equation.DSMT4">
                  <p:embed/>
                </p:oleObj>
              </mc:Choice>
              <mc:Fallback>
                <p:oleObj name="Equation" r:id="rId8" imgW="1778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44725" y="5991662"/>
                        <a:ext cx="333375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94" name="Rectangle 108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95" name="Text Box 109"/>
          <p:cNvSpPr txBox="1">
            <a:spLocks noChangeArrowheads="1"/>
          </p:cNvSpPr>
          <p:nvPr/>
        </p:nvSpPr>
        <p:spPr bwMode="auto">
          <a:xfrm>
            <a:off x="8629650" y="6430963"/>
            <a:ext cx="36425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/>
              <a:t>4.)</a:t>
            </a:r>
          </a:p>
        </p:txBody>
      </p:sp>
      <p:graphicFrame>
        <p:nvGraphicFramePr>
          <p:cNvPr id="7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65324021"/>
              </p:ext>
            </p:extLst>
          </p:nvPr>
        </p:nvGraphicFramePr>
        <p:xfrm>
          <a:off x="4199731" y="2536825"/>
          <a:ext cx="327422" cy="349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90500" imgH="203200" progId="Equation.DSMT4">
                  <p:embed/>
                </p:oleObj>
              </mc:Choice>
              <mc:Fallback>
                <p:oleObj name="Equation" r:id="rId10" imgW="1905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99731" y="2536825"/>
                        <a:ext cx="327422" cy="349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" name="Group 2"/>
          <p:cNvGrpSpPr/>
          <p:nvPr/>
        </p:nvGrpSpPr>
        <p:grpSpPr>
          <a:xfrm>
            <a:off x="1231900" y="4102096"/>
            <a:ext cx="7239000" cy="1566336"/>
            <a:chOff x="1231900" y="4102096"/>
            <a:chExt cx="7239000" cy="1566336"/>
          </a:xfrm>
        </p:grpSpPr>
        <p:grpSp>
          <p:nvGrpSpPr>
            <p:cNvPr id="84" name="Group 83"/>
            <p:cNvGrpSpPr/>
            <p:nvPr/>
          </p:nvGrpSpPr>
          <p:grpSpPr>
            <a:xfrm>
              <a:off x="1231900" y="4102098"/>
              <a:ext cx="7239000" cy="1566334"/>
              <a:chOff x="1367278" y="5219700"/>
              <a:chExt cx="6798827" cy="448732"/>
            </a:xfrm>
          </p:grpSpPr>
          <p:sp>
            <p:nvSpPr>
              <p:cNvPr id="85" name="Rectangle 4"/>
              <p:cNvSpPr>
                <a:spLocks noChangeArrowheads="1"/>
              </p:cNvSpPr>
              <p:nvPr/>
            </p:nvSpPr>
            <p:spPr bwMode="auto">
              <a:xfrm rot="16200000">
                <a:off x="4659801" y="2168477"/>
                <a:ext cx="207432" cy="6792477"/>
              </a:xfrm>
              <a:prstGeom prst="rect">
                <a:avLst/>
              </a:prstGeom>
              <a:gradFill flip="none" rotWithShape="1">
                <a:gsLst>
                  <a:gs pos="23000">
                    <a:srgbClr val="3366FF">
                      <a:alpha val="57000"/>
                    </a:srgbClr>
                  </a:gs>
                  <a:gs pos="100000">
                    <a:srgbClr val="FFFFFF">
                      <a:alpha val="57000"/>
                    </a:srgbClr>
                  </a:gs>
                </a:gsLst>
                <a:lin ang="0" scaled="1"/>
                <a:tileRect/>
              </a:gra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pitchFamily="1" charset="0"/>
                  <a:ea typeface="ＭＳ Ｐゴシック" pitchFamily="1" charset="-128"/>
                  <a:cs typeface="ＭＳ Ｐゴシック" pitchFamily="1" charset="-128"/>
                </a:endParaRPr>
              </a:p>
            </p:txBody>
          </p:sp>
          <p:sp>
            <p:nvSpPr>
              <p:cNvPr id="86" name="Rectangle 4"/>
              <p:cNvSpPr>
                <a:spLocks noChangeArrowheads="1"/>
              </p:cNvSpPr>
              <p:nvPr/>
            </p:nvSpPr>
            <p:spPr bwMode="auto">
              <a:xfrm rot="5400000" flipV="1">
                <a:off x="4655566" y="1937762"/>
                <a:ext cx="228602" cy="6792477"/>
              </a:xfrm>
              <a:prstGeom prst="rect">
                <a:avLst/>
              </a:prstGeom>
              <a:gradFill flip="none" rotWithShape="1">
                <a:gsLst>
                  <a:gs pos="23000">
                    <a:srgbClr val="3366FF">
                      <a:alpha val="57000"/>
                    </a:srgbClr>
                  </a:gs>
                  <a:gs pos="100000">
                    <a:srgbClr val="FFFFFF">
                      <a:alpha val="57000"/>
                    </a:srgbClr>
                  </a:gs>
                </a:gsLst>
                <a:lin ang="0" scaled="1"/>
                <a:tileRect/>
              </a:gra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pitchFamily="1" charset="0"/>
                  <a:ea typeface="ＭＳ Ｐゴシック" pitchFamily="1" charset="-128"/>
                  <a:cs typeface="ＭＳ Ｐゴシック" pitchFamily="1" charset="-128"/>
                </a:endParaRPr>
              </a:p>
            </p:txBody>
          </p:sp>
        </p:grpSp>
        <p:cxnSp>
          <p:nvCxnSpPr>
            <p:cNvPr id="87" name="Straight Connector 86"/>
            <p:cNvCxnSpPr/>
            <p:nvPr/>
          </p:nvCxnSpPr>
          <p:spPr>
            <a:xfrm>
              <a:off x="1231900" y="4102096"/>
              <a:ext cx="7232240" cy="0"/>
            </a:xfrm>
            <a:prstGeom prst="line">
              <a:avLst/>
            </a:prstGeom>
            <a:ln w="1905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>
              <a:off x="1231900" y="5668431"/>
              <a:ext cx="7232240" cy="0"/>
            </a:xfrm>
            <a:prstGeom prst="line">
              <a:avLst/>
            </a:prstGeom>
            <a:ln w="1905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9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42840185"/>
              </p:ext>
            </p:extLst>
          </p:nvPr>
        </p:nvGraphicFramePr>
        <p:xfrm>
          <a:off x="406400" y="4341316"/>
          <a:ext cx="1498600" cy="3894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876300" imgH="228600" progId="Equation.DSMT4">
                  <p:embed/>
                </p:oleObj>
              </mc:Choice>
              <mc:Fallback>
                <p:oleObj name="Equation" r:id="rId11" imgW="8763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6400" y="4341316"/>
                        <a:ext cx="1498600" cy="38943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023030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oup 31"/>
          <p:cNvGrpSpPr/>
          <p:nvPr/>
        </p:nvGrpSpPr>
        <p:grpSpPr>
          <a:xfrm>
            <a:off x="1909763" y="2878664"/>
            <a:ext cx="7239000" cy="1566336"/>
            <a:chOff x="1231900" y="4102096"/>
            <a:chExt cx="7239000" cy="1566336"/>
          </a:xfrm>
        </p:grpSpPr>
        <p:grpSp>
          <p:nvGrpSpPr>
            <p:cNvPr id="33" name="Group 32"/>
            <p:cNvGrpSpPr/>
            <p:nvPr/>
          </p:nvGrpSpPr>
          <p:grpSpPr>
            <a:xfrm>
              <a:off x="1231900" y="4102098"/>
              <a:ext cx="7239000" cy="1566334"/>
              <a:chOff x="1367278" y="5219700"/>
              <a:chExt cx="6798827" cy="448732"/>
            </a:xfrm>
          </p:grpSpPr>
          <p:sp>
            <p:nvSpPr>
              <p:cNvPr id="36" name="Rectangle 4"/>
              <p:cNvSpPr>
                <a:spLocks noChangeArrowheads="1"/>
              </p:cNvSpPr>
              <p:nvPr/>
            </p:nvSpPr>
            <p:spPr bwMode="auto">
              <a:xfrm rot="16200000">
                <a:off x="4659801" y="2168477"/>
                <a:ext cx="207432" cy="6792477"/>
              </a:xfrm>
              <a:prstGeom prst="rect">
                <a:avLst/>
              </a:prstGeom>
              <a:gradFill flip="none" rotWithShape="1">
                <a:gsLst>
                  <a:gs pos="23000">
                    <a:srgbClr val="3366FF">
                      <a:alpha val="57000"/>
                    </a:srgbClr>
                  </a:gs>
                  <a:gs pos="100000">
                    <a:srgbClr val="FFFFFF">
                      <a:alpha val="57000"/>
                    </a:srgbClr>
                  </a:gs>
                </a:gsLst>
                <a:lin ang="0" scaled="1"/>
                <a:tileRect/>
              </a:gra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pitchFamily="1" charset="0"/>
                  <a:ea typeface="ＭＳ Ｐゴシック" pitchFamily="1" charset="-128"/>
                  <a:cs typeface="ＭＳ Ｐゴシック" pitchFamily="1" charset="-128"/>
                </a:endParaRPr>
              </a:p>
            </p:txBody>
          </p:sp>
          <p:sp>
            <p:nvSpPr>
              <p:cNvPr id="37" name="Rectangle 4"/>
              <p:cNvSpPr>
                <a:spLocks noChangeArrowheads="1"/>
              </p:cNvSpPr>
              <p:nvPr/>
            </p:nvSpPr>
            <p:spPr bwMode="auto">
              <a:xfrm rot="5400000" flipV="1">
                <a:off x="4655566" y="1937762"/>
                <a:ext cx="228602" cy="6792477"/>
              </a:xfrm>
              <a:prstGeom prst="rect">
                <a:avLst/>
              </a:prstGeom>
              <a:gradFill flip="none" rotWithShape="1">
                <a:gsLst>
                  <a:gs pos="23000">
                    <a:srgbClr val="3366FF">
                      <a:alpha val="57000"/>
                    </a:srgbClr>
                  </a:gs>
                  <a:gs pos="100000">
                    <a:srgbClr val="FFFFFF">
                      <a:alpha val="57000"/>
                    </a:srgbClr>
                  </a:gs>
                </a:gsLst>
                <a:lin ang="0" scaled="1"/>
                <a:tileRect/>
              </a:gra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pitchFamily="1" charset="0"/>
                  <a:ea typeface="ＭＳ Ｐゴシック" pitchFamily="1" charset="-128"/>
                  <a:cs typeface="ＭＳ Ｐゴシック" pitchFamily="1" charset="-128"/>
                </a:endParaRPr>
              </a:p>
            </p:txBody>
          </p:sp>
        </p:grpSp>
        <p:cxnSp>
          <p:nvCxnSpPr>
            <p:cNvPr id="34" name="Straight Connector 33"/>
            <p:cNvCxnSpPr/>
            <p:nvPr/>
          </p:nvCxnSpPr>
          <p:spPr>
            <a:xfrm>
              <a:off x="1231900" y="4102096"/>
              <a:ext cx="7232240" cy="0"/>
            </a:xfrm>
            <a:prstGeom prst="line">
              <a:avLst/>
            </a:prstGeom>
            <a:ln w="1905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1231900" y="5668431"/>
              <a:ext cx="7232240" cy="0"/>
            </a:xfrm>
            <a:prstGeom prst="line">
              <a:avLst/>
            </a:prstGeom>
            <a:ln w="1905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433" name="Text Box 2"/>
          <p:cNvSpPr txBox="1">
            <a:spLocks noChangeArrowheads="1"/>
          </p:cNvSpPr>
          <p:nvPr/>
        </p:nvSpPr>
        <p:spPr bwMode="auto">
          <a:xfrm>
            <a:off x="304800" y="381000"/>
            <a:ext cx="8727882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In the frame of reference </a:t>
            </a:r>
            <a:r>
              <a:rPr lang="en-US" sz="2000" dirty="0">
                <a:latin typeface="Times New Roman"/>
                <a:cs typeface="Times New Roman"/>
              </a:rPr>
              <a:t>attached to     ,     is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not moving</a:t>
            </a:r>
            <a:r>
              <a:rPr lang="en-US" sz="2000" dirty="0">
                <a:latin typeface="Times New Roman"/>
                <a:cs typeface="Times New Roman"/>
              </a:rPr>
              <a:t>.  What’</a:t>
            </a:r>
            <a:r>
              <a:rPr lang="en-US" altLang="ja-JP" sz="2000" dirty="0">
                <a:latin typeface="Times New Roman"/>
                <a:cs typeface="Times New Roman"/>
              </a:rPr>
              <a:t>s more, as far as    </a:t>
            </a:r>
          </a:p>
          <a:p>
            <a:r>
              <a:rPr lang="en-US" sz="2000" dirty="0">
                <a:latin typeface="Times New Roman"/>
                <a:cs typeface="Times New Roman"/>
              </a:rPr>
              <a:t>    is concerned,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both the electrons and the wire are seen to be moving to the left with velocity     </a:t>
            </a:r>
            <a:r>
              <a:rPr lang="en-US" sz="2000" dirty="0">
                <a:latin typeface="Times New Roman"/>
                <a:cs typeface="Times New Roman"/>
              </a:rPr>
              <a:t>, and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protons are seen to be moving to the left with velocity            </a:t>
            </a:r>
          </a:p>
          <a:p>
            <a:r>
              <a:rPr lang="en-US" sz="2000" dirty="0">
                <a:latin typeface="Times New Roman"/>
                <a:cs typeface="Times New Roman"/>
              </a:rPr>
              <a:t>                The sketch below show all of this.</a:t>
            </a:r>
          </a:p>
        </p:txBody>
      </p:sp>
      <p:sp>
        <p:nvSpPr>
          <p:cNvPr id="18435" name="Line 4"/>
          <p:cNvSpPr>
            <a:spLocks noChangeShapeType="1"/>
          </p:cNvSpPr>
          <p:nvPr/>
        </p:nvSpPr>
        <p:spPr bwMode="auto">
          <a:xfrm flipH="1">
            <a:off x="1066800" y="3352800"/>
            <a:ext cx="12192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8436" name="Group 5"/>
          <p:cNvGrpSpPr>
            <a:grpSpLocks/>
          </p:cNvGrpSpPr>
          <p:nvPr/>
        </p:nvGrpSpPr>
        <p:grpSpPr bwMode="auto">
          <a:xfrm>
            <a:off x="2732088" y="3048000"/>
            <a:ext cx="395287" cy="457200"/>
            <a:chOff x="432" y="2544"/>
            <a:chExt cx="249" cy="288"/>
          </a:xfrm>
        </p:grpSpPr>
        <p:sp>
          <p:nvSpPr>
            <p:cNvPr id="18455" name="Text Box 6"/>
            <p:cNvSpPr txBox="1">
              <a:spLocks noChangeArrowheads="1"/>
            </p:cNvSpPr>
            <p:nvPr/>
          </p:nvSpPr>
          <p:spPr bwMode="auto">
            <a:xfrm>
              <a:off x="432" y="2582"/>
              <a:ext cx="20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000" dirty="0"/>
                <a:t>e</a:t>
              </a:r>
              <a:endParaRPr lang="en-US" sz="1400" dirty="0"/>
            </a:p>
          </p:txBody>
        </p:sp>
        <p:sp>
          <p:nvSpPr>
            <p:cNvPr id="18456" name="Text Box 7"/>
            <p:cNvSpPr txBox="1">
              <a:spLocks noChangeArrowheads="1"/>
            </p:cNvSpPr>
            <p:nvPr/>
          </p:nvSpPr>
          <p:spPr bwMode="auto">
            <a:xfrm>
              <a:off x="528" y="2544"/>
              <a:ext cx="153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400"/>
                <a:t>-</a:t>
              </a:r>
            </a:p>
          </p:txBody>
        </p:sp>
      </p:grpSp>
      <p:grpSp>
        <p:nvGrpSpPr>
          <p:cNvPr id="18437" name="Group 8"/>
          <p:cNvGrpSpPr>
            <a:grpSpLocks/>
          </p:cNvGrpSpPr>
          <p:nvPr/>
        </p:nvGrpSpPr>
        <p:grpSpPr bwMode="auto">
          <a:xfrm>
            <a:off x="2778125" y="3810000"/>
            <a:ext cx="439738" cy="401638"/>
            <a:chOff x="432" y="2976"/>
            <a:chExt cx="277" cy="253"/>
          </a:xfrm>
        </p:grpSpPr>
        <p:sp>
          <p:nvSpPr>
            <p:cNvPr id="18453" name="Text Box 9"/>
            <p:cNvSpPr txBox="1">
              <a:spLocks noChangeArrowheads="1"/>
            </p:cNvSpPr>
            <p:nvPr/>
          </p:nvSpPr>
          <p:spPr bwMode="auto">
            <a:xfrm>
              <a:off x="432" y="2979"/>
              <a:ext cx="20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000"/>
                <a:t>p</a:t>
              </a:r>
              <a:endParaRPr lang="en-US" sz="1400"/>
            </a:p>
          </p:txBody>
        </p:sp>
        <p:sp>
          <p:nvSpPr>
            <p:cNvPr id="18454" name="Text Box 10"/>
            <p:cNvSpPr txBox="1">
              <a:spLocks noChangeArrowheads="1"/>
            </p:cNvSpPr>
            <p:nvPr/>
          </p:nvSpPr>
          <p:spPr bwMode="auto">
            <a:xfrm>
              <a:off x="528" y="2976"/>
              <a:ext cx="181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400"/>
                <a:t>+</a:t>
              </a:r>
            </a:p>
          </p:txBody>
        </p:sp>
      </p:grpSp>
      <p:sp>
        <p:nvSpPr>
          <p:cNvPr id="18438" name="Oval 11"/>
          <p:cNvSpPr>
            <a:spLocks noChangeArrowheads="1"/>
          </p:cNvSpPr>
          <p:nvPr/>
        </p:nvSpPr>
        <p:spPr bwMode="auto">
          <a:xfrm>
            <a:off x="5181600" y="2586038"/>
            <a:ext cx="152400" cy="152400"/>
          </a:xfrm>
          <a:prstGeom prst="ellipse">
            <a:avLst/>
          </a:prstGeom>
          <a:solidFill>
            <a:srgbClr val="FF121B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8439" name="Object 2"/>
          <p:cNvGraphicFramePr>
            <a:graphicFrameLocks noChangeAspect="1"/>
          </p:cNvGraphicFramePr>
          <p:nvPr/>
        </p:nvGraphicFramePr>
        <p:xfrm>
          <a:off x="4800600" y="2286000"/>
          <a:ext cx="357188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90500" imgH="203200" progId="Equation.DSMT4">
                  <p:embed/>
                </p:oleObj>
              </mc:Choice>
              <mc:Fallback>
                <p:oleObj name="Equation" r:id="rId2" imgW="1905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00600" y="2286000"/>
                        <a:ext cx="357188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40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97918702"/>
              </p:ext>
            </p:extLst>
          </p:nvPr>
        </p:nvGraphicFramePr>
        <p:xfrm>
          <a:off x="1143000" y="2895600"/>
          <a:ext cx="333375" cy="42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77800" imgH="228600" progId="Equation.DSMT4">
                  <p:embed/>
                </p:oleObj>
              </mc:Choice>
              <mc:Fallback>
                <p:oleObj name="Equation" r:id="rId4" imgW="1778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2895600"/>
                        <a:ext cx="333375" cy="428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41" name="Text Box 14"/>
          <p:cNvSpPr txBox="1">
            <a:spLocks noChangeArrowheads="1"/>
          </p:cNvSpPr>
          <p:nvPr/>
        </p:nvSpPr>
        <p:spPr bwMode="auto">
          <a:xfrm>
            <a:off x="228600" y="2438400"/>
            <a:ext cx="29718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 dirty="0">
                <a:solidFill>
                  <a:srgbClr val="FF0000"/>
                </a:solidFill>
              </a:rPr>
              <a:t>electron and wire velocity:</a:t>
            </a:r>
            <a:endParaRPr lang="en-US" sz="2000" dirty="0">
              <a:solidFill>
                <a:srgbClr val="FF0000"/>
              </a:solidFill>
            </a:endParaRPr>
          </a:p>
        </p:txBody>
      </p:sp>
      <p:graphicFrame>
        <p:nvGraphicFramePr>
          <p:cNvPr id="1844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09195873"/>
              </p:ext>
            </p:extLst>
          </p:nvPr>
        </p:nvGraphicFramePr>
        <p:xfrm>
          <a:off x="347663" y="749300"/>
          <a:ext cx="315516" cy="336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90500" imgH="203200" progId="Equation.DSMT4">
                  <p:embed/>
                </p:oleObj>
              </mc:Choice>
              <mc:Fallback>
                <p:oleObj name="Equation" r:id="rId6" imgW="1905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7663" y="749300"/>
                        <a:ext cx="315516" cy="336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45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44009654"/>
              </p:ext>
            </p:extLst>
          </p:nvPr>
        </p:nvGraphicFramePr>
        <p:xfrm>
          <a:off x="1730375" y="1025498"/>
          <a:ext cx="333375" cy="42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77800" imgH="228600" progId="Equation.DSMT4">
                  <p:embed/>
                </p:oleObj>
              </mc:Choice>
              <mc:Fallback>
                <p:oleObj name="Equation" r:id="rId8" imgW="1778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30375" y="1025498"/>
                        <a:ext cx="333375" cy="428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46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67871115"/>
              </p:ext>
            </p:extLst>
          </p:nvPr>
        </p:nvGraphicFramePr>
        <p:xfrm>
          <a:off x="377825" y="1333500"/>
          <a:ext cx="904875" cy="42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482600" imgH="228600" progId="Equation.DSMT4">
                  <p:embed/>
                </p:oleObj>
              </mc:Choice>
              <mc:Fallback>
                <p:oleObj name="Equation" r:id="rId10" imgW="4826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7825" y="1333500"/>
                        <a:ext cx="904875" cy="428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47" name="Line 20"/>
          <p:cNvSpPr>
            <a:spLocks noChangeShapeType="1"/>
          </p:cNvSpPr>
          <p:nvPr/>
        </p:nvSpPr>
        <p:spPr bwMode="auto">
          <a:xfrm flipH="1">
            <a:off x="381000" y="4038600"/>
            <a:ext cx="2379663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48" name="Text Box 21"/>
          <p:cNvSpPr txBox="1">
            <a:spLocks noChangeArrowheads="1"/>
          </p:cNvSpPr>
          <p:nvPr/>
        </p:nvSpPr>
        <p:spPr bwMode="auto">
          <a:xfrm>
            <a:off x="228600" y="4559300"/>
            <a:ext cx="1905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 dirty="0">
                <a:solidFill>
                  <a:srgbClr val="FF0000"/>
                </a:solidFill>
              </a:rPr>
              <a:t>proton velocity:</a:t>
            </a:r>
            <a:endParaRPr lang="en-US" sz="2000" dirty="0">
              <a:solidFill>
                <a:srgbClr val="FF0000"/>
              </a:solidFill>
            </a:endParaRPr>
          </a:p>
        </p:txBody>
      </p:sp>
      <p:graphicFrame>
        <p:nvGraphicFramePr>
          <p:cNvPr id="18449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6834071"/>
              </p:ext>
            </p:extLst>
          </p:nvPr>
        </p:nvGraphicFramePr>
        <p:xfrm>
          <a:off x="644525" y="4114800"/>
          <a:ext cx="857250" cy="42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457200" imgH="228600" progId="Equation.DSMT4">
                  <p:embed/>
                </p:oleObj>
              </mc:Choice>
              <mc:Fallback>
                <p:oleObj name="Equation" r:id="rId12" imgW="4572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4525" y="4114800"/>
                        <a:ext cx="857250" cy="428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50" name="Text Box 23"/>
          <p:cNvSpPr txBox="1">
            <a:spLocks noChangeArrowheads="1"/>
          </p:cNvSpPr>
          <p:nvPr/>
        </p:nvSpPr>
        <p:spPr bwMode="auto">
          <a:xfrm>
            <a:off x="5410200" y="2452688"/>
            <a:ext cx="16002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(stationary)</a:t>
            </a:r>
            <a:endParaRPr lang="en-US" sz="2000"/>
          </a:p>
        </p:txBody>
      </p:sp>
      <p:sp>
        <p:nvSpPr>
          <p:cNvPr id="18451" name="Rectangle 24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52" name="Text Box 25"/>
          <p:cNvSpPr txBox="1">
            <a:spLocks noChangeArrowheads="1"/>
          </p:cNvSpPr>
          <p:nvPr/>
        </p:nvSpPr>
        <p:spPr bwMode="auto">
          <a:xfrm>
            <a:off x="8629650" y="6430963"/>
            <a:ext cx="3619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/>
              <a:t>5.)</a:t>
            </a:r>
          </a:p>
        </p:txBody>
      </p:sp>
      <p:graphicFrame>
        <p:nvGraphicFramePr>
          <p:cNvPr id="2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34131484"/>
              </p:ext>
            </p:extLst>
          </p:nvPr>
        </p:nvGraphicFramePr>
        <p:xfrm>
          <a:off x="4274194" y="409548"/>
          <a:ext cx="315516" cy="336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190500" imgH="203200" progId="Equation.DSMT4">
                  <p:embed/>
                </p:oleObj>
              </mc:Choice>
              <mc:Fallback>
                <p:oleObj name="Equation" r:id="rId14" imgW="1905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74194" y="409548"/>
                        <a:ext cx="315516" cy="336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59552714"/>
              </p:ext>
            </p:extLst>
          </p:nvPr>
        </p:nvGraphicFramePr>
        <p:xfrm>
          <a:off x="4640506" y="409548"/>
          <a:ext cx="315516" cy="336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190500" imgH="203200" progId="Equation.DSMT4">
                  <p:embed/>
                </p:oleObj>
              </mc:Choice>
              <mc:Fallback>
                <p:oleObj name="Equation" r:id="rId16" imgW="1905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0506" y="409548"/>
                        <a:ext cx="315516" cy="336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72265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8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8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8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8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8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18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8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18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18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 animBg="1"/>
      <p:bldP spid="18438" grpId="0" animBg="1"/>
      <p:bldP spid="18441" grpId="0"/>
      <p:bldP spid="18447" grpId="0" animBg="1"/>
      <p:bldP spid="18448" grpId="0"/>
      <p:bldP spid="1845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ext Box 2"/>
          <p:cNvSpPr txBox="1">
            <a:spLocks noChangeArrowheads="1"/>
          </p:cNvSpPr>
          <p:nvPr/>
        </p:nvSpPr>
        <p:spPr bwMode="auto">
          <a:xfrm>
            <a:off x="304800" y="381000"/>
            <a:ext cx="8610600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What’</a:t>
            </a:r>
            <a:r>
              <a:rPr lang="en-US" altLang="ja-JP" sz="2000" dirty="0">
                <a:solidFill>
                  <a:srgbClr val="FF0000"/>
                </a:solidFill>
                <a:latin typeface="Apple Chancery"/>
                <a:cs typeface="Apple Chancery"/>
              </a:rPr>
              <a:t>s important </a:t>
            </a:r>
            <a:r>
              <a:rPr lang="en-US" altLang="ja-JP" sz="2000" dirty="0">
                <a:latin typeface="Times New Roman"/>
                <a:cs typeface="Times New Roman"/>
              </a:rPr>
              <a:t>to notice here is that </a:t>
            </a:r>
            <a:r>
              <a:rPr lang="en-US" altLang="ja-JP" sz="2000" dirty="0">
                <a:solidFill>
                  <a:srgbClr val="0000FF"/>
                </a:solidFill>
                <a:latin typeface="Times New Roman"/>
                <a:cs typeface="Times New Roman"/>
              </a:rPr>
              <a:t>because the </a:t>
            </a:r>
            <a:r>
              <a:rPr lang="en-US" altLang="ja-JP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protons are moving faster than the electrons</a:t>
            </a:r>
            <a:r>
              <a:rPr lang="en-US" altLang="ja-JP" sz="2000" dirty="0">
                <a:latin typeface="Times New Roman"/>
                <a:cs typeface="Times New Roman"/>
              </a:rPr>
              <a:t>, they will </a:t>
            </a:r>
            <a:r>
              <a:rPr lang="en-US" altLang="ja-JP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length contract </a:t>
            </a:r>
            <a:r>
              <a:rPr lang="en-US" altLang="ja-JP" sz="2000" dirty="0">
                <a:solidFill>
                  <a:srgbClr val="FF0000"/>
                </a:solidFill>
                <a:latin typeface="Times New Roman"/>
                <a:cs typeface="Times New Roman"/>
              </a:rPr>
              <a:t>more </a:t>
            </a:r>
            <a:r>
              <a:rPr lang="en-US" altLang="ja-JP" sz="2000" dirty="0">
                <a:latin typeface="Times New Roman"/>
                <a:cs typeface="Times New Roman"/>
              </a:rPr>
              <a:t>than will the electrons.  When they do so, </a:t>
            </a:r>
            <a:r>
              <a:rPr lang="en-US" altLang="ja-JP" sz="2000" dirty="0">
                <a:solidFill>
                  <a:srgbClr val="0000FF"/>
                </a:solidFill>
                <a:latin typeface="Times New Roman"/>
                <a:cs typeface="Times New Roman"/>
              </a:rPr>
              <a:t>from the moving charge’s perspective, there appears to be </a:t>
            </a:r>
            <a:r>
              <a:rPr lang="en-US" altLang="ja-JP" sz="2000" dirty="0">
                <a:solidFill>
                  <a:srgbClr val="FF0000"/>
                </a:solidFill>
                <a:latin typeface="Times New Roman"/>
                <a:cs typeface="Times New Roman"/>
              </a:rPr>
              <a:t>more protons on the wire than electrons</a:t>
            </a:r>
            <a:r>
              <a:rPr lang="en-US" altLang="ja-JP" sz="2000" dirty="0">
                <a:latin typeface="Times New Roman"/>
                <a:cs typeface="Times New Roman"/>
              </a:rPr>
              <a:t>.  </a:t>
            </a:r>
            <a:endParaRPr lang="en-US" sz="2000" dirty="0">
              <a:latin typeface="Times New Roman"/>
              <a:cs typeface="Times New Roman"/>
            </a:endParaRPr>
          </a:p>
        </p:txBody>
      </p:sp>
      <p:grpSp>
        <p:nvGrpSpPr>
          <p:cNvPr id="19459" name="Group 5"/>
          <p:cNvGrpSpPr>
            <a:grpSpLocks/>
          </p:cNvGrpSpPr>
          <p:nvPr/>
        </p:nvGrpSpPr>
        <p:grpSpPr bwMode="auto">
          <a:xfrm>
            <a:off x="2732088" y="3124200"/>
            <a:ext cx="395287" cy="457200"/>
            <a:chOff x="432" y="2544"/>
            <a:chExt cx="249" cy="288"/>
          </a:xfrm>
        </p:grpSpPr>
        <p:sp>
          <p:nvSpPr>
            <p:cNvPr id="19540" name="Text Box 6"/>
            <p:cNvSpPr txBox="1">
              <a:spLocks noChangeArrowheads="1"/>
            </p:cNvSpPr>
            <p:nvPr/>
          </p:nvSpPr>
          <p:spPr bwMode="auto">
            <a:xfrm>
              <a:off x="432" y="2582"/>
              <a:ext cx="20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000"/>
                <a:t>e</a:t>
              </a:r>
              <a:endParaRPr lang="en-US" sz="1400"/>
            </a:p>
          </p:txBody>
        </p:sp>
        <p:sp>
          <p:nvSpPr>
            <p:cNvPr id="19541" name="Text Box 7"/>
            <p:cNvSpPr txBox="1">
              <a:spLocks noChangeArrowheads="1"/>
            </p:cNvSpPr>
            <p:nvPr/>
          </p:nvSpPr>
          <p:spPr bwMode="auto">
            <a:xfrm>
              <a:off x="528" y="2544"/>
              <a:ext cx="153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400"/>
                <a:t>-</a:t>
              </a:r>
            </a:p>
          </p:txBody>
        </p:sp>
      </p:grpSp>
      <p:grpSp>
        <p:nvGrpSpPr>
          <p:cNvPr id="19460" name="Group 8"/>
          <p:cNvGrpSpPr>
            <a:grpSpLocks/>
          </p:cNvGrpSpPr>
          <p:nvPr/>
        </p:nvGrpSpPr>
        <p:grpSpPr bwMode="auto">
          <a:xfrm>
            <a:off x="3352800" y="3124200"/>
            <a:ext cx="395288" cy="457200"/>
            <a:chOff x="432" y="2544"/>
            <a:chExt cx="249" cy="288"/>
          </a:xfrm>
        </p:grpSpPr>
        <p:sp>
          <p:nvSpPr>
            <p:cNvPr id="19538" name="Text Box 9"/>
            <p:cNvSpPr txBox="1">
              <a:spLocks noChangeArrowheads="1"/>
            </p:cNvSpPr>
            <p:nvPr/>
          </p:nvSpPr>
          <p:spPr bwMode="auto">
            <a:xfrm>
              <a:off x="432" y="2582"/>
              <a:ext cx="20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000"/>
                <a:t>e</a:t>
              </a:r>
              <a:endParaRPr lang="en-US" sz="1400"/>
            </a:p>
          </p:txBody>
        </p:sp>
        <p:sp>
          <p:nvSpPr>
            <p:cNvPr id="19539" name="Text Box 10"/>
            <p:cNvSpPr txBox="1">
              <a:spLocks noChangeArrowheads="1"/>
            </p:cNvSpPr>
            <p:nvPr/>
          </p:nvSpPr>
          <p:spPr bwMode="auto">
            <a:xfrm>
              <a:off x="528" y="2544"/>
              <a:ext cx="153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400"/>
                <a:t>-</a:t>
              </a:r>
            </a:p>
          </p:txBody>
        </p:sp>
      </p:grpSp>
      <p:grpSp>
        <p:nvGrpSpPr>
          <p:cNvPr id="19461" name="Group 11"/>
          <p:cNvGrpSpPr>
            <a:grpSpLocks/>
          </p:cNvGrpSpPr>
          <p:nvPr/>
        </p:nvGrpSpPr>
        <p:grpSpPr bwMode="auto">
          <a:xfrm>
            <a:off x="3962400" y="3124200"/>
            <a:ext cx="395288" cy="457200"/>
            <a:chOff x="432" y="2544"/>
            <a:chExt cx="249" cy="288"/>
          </a:xfrm>
        </p:grpSpPr>
        <p:sp>
          <p:nvSpPr>
            <p:cNvPr id="19536" name="Text Box 12"/>
            <p:cNvSpPr txBox="1">
              <a:spLocks noChangeArrowheads="1"/>
            </p:cNvSpPr>
            <p:nvPr/>
          </p:nvSpPr>
          <p:spPr bwMode="auto">
            <a:xfrm>
              <a:off x="432" y="2582"/>
              <a:ext cx="20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000"/>
                <a:t>e</a:t>
              </a:r>
              <a:endParaRPr lang="en-US" sz="1400"/>
            </a:p>
          </p:txBody>
        </p:sp>
        <p:sp>
          <p:nvSpPr>
            <p:cNvPr id="19537" name="Text Box 13"/>
            <p:cNvSpPr txBox="1">
              <a:spLocks noChangeArrowheads="1"/>
            </p:cNvSpPr>
            <p:nvPr/>
          </p:nvSpPr>
          <p:spPr bwMode="auto">
            <a:xfrm>
              <a:off x="528" y="2544"/>
              <a:ext cx="153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400"/>
                <a:t>-</a:t>
              </a:r>
            </a:p>
          </p:txBody>
        </p:sp>
      </p:grpSp>
      <p:grpSp>
        <p:nvGrpSpPr>
          <p:cNvPr id="19462" name="Group 14"/>
          <p:cNvGrpSpPr>
            <a:grpSpLocks/>
          </p:cNvGrpSpPr>
          <p:nvPr/>
        </p:nvGrpSpPr>
        <p:grpSpPr bwMode="auto">
          <a:xfrm>
            <a:off x="4572000" y="3124200"/>
            <a:ext cx="395288" cy="457200"/>
            <a:chOff x="432" y="2544"/>
            <a:chExt cx="249" cy="288"/>
          </a:xfrm>
        </p:grpSpPr>
        <p:sp>
          <p:nvSpPr>
            <p:cNvPr id="19534" name="Text Box 15"/>
            <p:cNvSpPr txBox="1">
              <a:spLocks noChangeArrowheads="1"/>
            </p:cNvSpPr>
            <p:nvPr/>
          </p:nvSpPr>
          <p:spPr bwMode="auto">
            <a:xfrm>
              <a:off x="432" y="2582"/>
              <a:ext cx="20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000"/>
                <a:t>e</a:t>
              </a:r>
              <a:endParaRPr lang="en-US" sz="1400"/>
            </a:p>
          </p:txBody>
        </p:sp>
        <p:sp>
          <p:nvSpPr>
            <p:cNvPr id="19535" name="Text Box 16"/>
            <p:cNvSpPr txBox="1">
              <a:spLocks noChangeArrowheads="1"/>
            </p:cNvSpPr>
            <p:nvPr/>
          </p:nvSpPr>
          <p:spPr bwMode="auto">
            <a:xfrm>
              <a:off x="528" y="2544"/>
              <a:ext cx="153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400"/>
                <a:t>-</a:t>
              </a:r>
            </a:p>
          </p:txBody>
        </p:sp>
      </p:grpSp>
      <p:grpSp>
        <p:nvGrpSpPr>
          <p:cNvPr id="19463" name="Group 17"/>
          <p:cNvGrpSpPr>
            <a:grpSpLocks/>
          </p:cNvGrpSpPr>
          <p:nvPr/>
        </p:nvGrpSpPr>
        <p:grpSpPr bwMode="auto">
          <a:xfrm>
            <a:off x="5181600" y="3124200"/>
            <a:ext cx="395288" cy="457200"/>
            <a:chOff x="432" y="2544"/>
            <a:chExt cx="249" cy="288"/>
          </a:xfrm>
        </p:grpSpPr>
        <p:sp>
          <p:nvSpPr>
            <p:cNvPr id="19532" name="Text Box 18"/>
            <p:cNvSpPr txBox="1">
              <a:spLocks noChangeArrowheads="1"/>
            </p:cNvSpPr>
            <p:nvPr/>
          </p:nvSpPr>
          <p:spPr bwMode="auto">
            <a:xfrm>
              <a:off x="432" y="2582"/>
              <a:ext cx="20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000"/>
                <a:t>e</a:t>
              </a:r>
              <a:endParaRPr lang="en-US" sz="1400"/>
            </a:p>
          </p:txBody>
        </p:sp>
        <p:sp>
          <p:nvSpPr>
            <p:cNvPr id="19533" name="Text Box 19"/>
            <p:cNvSpPr txBox="1">
              <a:spLocks noChangeArrowheads="1"/>
            </p:cNvSpPr>
            <p:nvPr/>
          </p:nvSpPr>
          <p:spPr bwMode="auto">
            <a:xfrm>
              <a:off x="528" y="2544"/>
              <a:ext cx="153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400"/>
                <a:t>-</a:t>
              </a:r>
            </a:p>
          </p:txBody>
        </p:sp>
      </p:grpSp>
      <p:grpSp>
        <p:nvGrpSpPr>
          <p:cNvPr id="19464" name="Group 20"/>
          <p:cNvGrpSpPr>
            <a:grpSpLocks/>
          </p:cNvGrpSpPr>
          <p:nvPr/>
        </p:nvGrpSpPr>
        <p:grpSpPr bwMode="auto">
          <a:xfrm>
            <a:off x="5791200" y="3124200"/>
            <a:ext cx="395288" cy="457200"/>
            <a:chOff x="432" y="2544"/>
            <a:chExt cx="249" cy="288"/>
          </a:xfrm>
        </p:grpSpPr>
        <p:sp>
          <p:nvSpPr>
            <p:cNvPr id="19530" name="Text Box 21"/>
            <p:cNvSpPr txBox="1">
              <a:spLocks noChangeArrowheads="1"/>
            </p:cNvSpPr>
            <p:nvPr/>
          </p:nvSpPr>
          <p:spPr bwMode="auto">
            <a:xfrm>
              <a:off x="432" y="2582"/>
              <a:ext cx="20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000"/>
                <a:t>e</a:t>
              </a:r>
              <a:endParaRPr lang="en-US" sz="1400"/>
            </a:p>
          </p:txBody>
        </p:sp>
        <p:sp>
          <p:nvSpPr>
            <p:cNvPr id="19531" name="Text Box 22"/>
            <p:cNvSpPr txBox="1">
              <a:spLocks noChangeArrowheads="1"/>
            </p:cNvSpPr>
            <p:nvPr/>
          </p:nvSpPr>
          <p:spPr bwMode="auto">
            <a:xfrm>
              <a:off x="528" y="2544"/>
              <a:ext cx="153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400"/>
                <a:t>-</a:t>
              </a:r>
            </a:p>
          </p:txBody>
        </p:sp>
      </p:grpSp>
      <p:grpSp>
        <p:nvGrpSpPr>
          <p:cNvPr id="19465" name="Group 23"/>
          <p:cNvGrpSpPr>
            <a:grpSpLocks/>
          </p:cNvGrpSpPr>
          <p:nvPr/>
        </p:nvGrpSpPr>
        <p:grpSpPr bwMode="auto">
          <a:xfrm>
            <a:off x="6400800" y="3124200"/>
            <a:ext cx="395288" cy="457200"/>
            <a:chOff x="432" y="2544"/>
            <a:chExt cx="249" cy="288"/>
          </a:xfrm>
        </p:grpSpPr>
        <p:sp>
          <p:nvSpPr>
            <p:cNvPr id="19528" name="Text Box 24"/>
            <p:cNvSpPr txBox="1">
              <a:spLocks noChangeArrowheads="1"/>
            </p:cNvSpPr>
            <p:nvPr/>
          </p:nvSpPr>
          <p:spPr bwMode="auto">
            <a:xfrm>
              <a:off x="432" y="2582"/>
              <a:ext cx="20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000"/>
                <a:t>e</a:t>
              </a:r>
              <a:endParaRPr lang="en-US" sz="1400"/>
            </a:p>
          </p:txBody>
        </p:sp>
        <p:sp>
          <p:nvSpPr>
            <p:cNvPr id="19529" name="Text Box 25"/>
            <p:cNvSpPr txBox="1">
              <a:spLocks noChangeArrowheads="1"/>
            </p:cNvSpPr>
            <p:nvPr/>
          </p:nvSpPr>
          <p:spPr bwMode="auto">
            <a:xfrm>
              <a:off x="528" y="2544"/>
              <a:ext cx="153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400"/>
                <a:t>-</a:t>
              </a:r>
            </a:p>
          </p:txBody>
        </p:sp>
      </p:grpSp>
      <p:grpSp>
        <p:nvGrpSpPr>
          <p:cNvPr id="19466" name="Group 26"/>
          <p:cNvGrpSpPr>
            <a:grpSpLocks/>
          </p:cNvGrpSpPr>
          <p:nvPr/>
        </p:nvGrpSpPr>
        <p:grpSpPr bwMode="auto">
          <a:xfrm>
            <a:off x="7010400" y="3124200"/>
            <a:ext cx="395288" cy="457200"/>
            <a:chOff x="432" y="2544"/>
            <a:chExt cx="249" cy="288"/>
          </a:xfrm>
        </p:grpSpPr>
        <p:sp>
          <p:nvSpPr>
            <p:cNvPr id="19526" name="Text Box 27"/>
            <p:cNvSpPr txBox="1">
              <a:spLocks noChangeArrowheads="1"/>
            </p:cNvSpPr>
            <p:nvPr/>
          </p:nvSpPr>
          <p:spPr bwMode="auto">
            <a:xfrm>
              <a:off x="432" y="2582"/>
              <a:ext cx="20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000"/>
                <a:t>e</a:t>
              </a:r>
              <a:endParaRPr lang="en-US" sz="1400"/>
            </a:p>
          </p:txBody>
        </p:sp>
        <p:sp>
          <p:nvSpPr>
            <p:cNvPr id="19527" name="Text Box 28"/>
            <p:cNvSpPr txBox="1">
              <a:spLocks noChangeArrowheads="1"/>
            </p:cNvSpPr>
            <p:nvPr/>
          </p:nvSpPr>
          <p:spPr bwMode="auto">
            <a:xfrm>
              <a:off x="528" y="2544"/>
              <a:ext cx="153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400"/>
                <a:t>-</a:t>
              </a:r>
            </a:p>
          </p:txBody>
        </p:sp>
      </p:grpSp>
      <p:grpSp>
        <p:nvGrpSpPr>
          <p:cNvPr id="19467" name="Group 29"/>
          <p:cNvGrpSpPr>
            <a:grpSpLocks/>
          </p:cNvGrpSpPr>
          <p:nvPr/>
        </p:nvGrpSpPr>
        <p:grpSpPr bwMode="auto">
          <a:xfrm>
            <a:off x="7620000" y="3124200"/>
            <a:ext cx="395288" cy="457200"/>
            <a:chOff x="432" y="2544"/>
            <a:chExt cx="249" cy="288"/>
          </a:xfrm>
        </p:grpSpPr>
        <p:sp>
          <p:nvSpPr>
            <p:cNvPr id="19524" name="Text Box 30"/>
            <p:cNvSpPr txBox="1">
              <a:spLocks noChangeArrowheads="1"/>
            </p:cNvSpPr>
            <p:nvPr/>
          </p:nvSpPr>
          <p:spPr bwMode="auto">
            <a:xfrm>
              <a:off x="432" y="2582"/>
              <a:ext cx="20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000"/>
                <a:t>e</a:t>
              </a:r>
              <a:endParaRPr lang="en-US" sz="1400"/>
            </a:p>
          </p:txBody>
        </p:sp>
        <p:sp>
          <p:nvSpPr>
            <p:cNvPr id="19525" name="Text Box 31"/>
            <p:cNvSpPr txBox="1">
              <a:spLocks noChangeArrowheads="1"/>
            </p:cNvSpPr>
            <p:nvPr/>
          </p:nvSpPr>
          <p:spPr bwMode="auto">
            <a:xfrm>
              <a:off x="528" y="2544"/>
              <a:ext cx="153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400"/>
                <a:t>-</a:t>
              </a:r>
            </a:p>
          </p:txBody>
        </p:sp>
      </p:grpSp>
      <p:grpSp>
        <p:nvGrpSpPr>
          <p:cNvPr id="19468" name="Group 32"/>
          <p:cNvGrpSpPr>
            <a:grpSpLocks/>
          </p:cNvGrpSpPr>
          <p:nvPr/>
        </p:nvGrpSpPr>
        <p:grpSpPr bwMode="auto">
          <a:xfrm>
            <a:off x="8229600" y="3124200"/>
            <a:ext cx="395288" cy="457200"/>
            <a:chOff x="432" y="2544"/>
            <a:chExt cx="249" cy="288"/>
          </a:xfrm>
        </p:grpSpPr>
        <p:sp>
          <p:nvSpPr>
            <p:cNvPr id="19522" name="Text Box 33"/>
            <p:cNvSpPr txBox="1">
              <a:spLocks noChangeArrowheads="1"/>
            </p:cNvSpPr>
            <p:nvPr/>
          </p:nvSpPr>
          <p:spPr bwMode="auto">
            <a:xfrm>
              <a:off x="432" y="2582"/>
              <a:ext cx="20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000"/>
                <a:t>e</a:t>
              </a:r>
              <a:endParaRPr lang="en-US" sz="1400"/>
            </a:p>
          </p:txBody>
        </p:sp>
        <p:sp>
          <p:nvSpPr>
            <p:cNvPr id="19523" name="Text Box 34"/>
            <p:cNvSpPr txBox="1">
              <a:spLocks noChangeArrowheads="1"/>
            </p:cNvSpPr>
            <p:nvPr/>
          </p:nvSpPr>
          <p:spPr bwMode="auto">
            <a:xfrm>
              <a:off x="528" y="2544"/>
              <a:ext cx="153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400"/>
                <a:t>-</a:t>
              </a:r>
            </a:p>
          </p:txBody>
        </p:sp>
      </p:grpSp>
      <p:grpSp>
        <p:nvGrpSpPr>
          <p:cNvPr id="19469" name="Group 35"/>
          <p:cNvGrpSpPr>
            <a:grpSpLocks/>
          </p:cNvGrpSpPr>
          <p:nvPr/>
        </p:nvGrpSpPr>
        <p:grpSpPr bwMode="auto">
          <a:xfrm>
            <a:off x="2743200" y="3886200"/>
            <a:ext cx="439738" cy="401638"/>
            <a:chOff x="432" y="2976"/>
            <a:chExt cx="277" cy="253"/>
          </a:xfrm>
        </p:grpSpPr>
        <p:sp>
          <p:nvSpPr>
            <p:cNvPr id="19520" name="Text Box 36"/>
            <p:cNvSpPr txBox="1">
              <a:spLocks noChangeArrowheads="1"/>
            </p:cNvSpPr>
            <p:nvPr/>
          </p:nvSpPr>
          <p:spPr bwMode="auto">
            <a:xfrm>
              <a:off x="432" y="2979"/>
              <a:ext cx="20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000"/>
                <a:t>p</a:t>
              </a:r>
              <a:endParaRPr lang="en-US" sz="1400"/>
            </a:p>
          </p:txBody>
        </p:sp>
        <p:sp>
          <p:nvSpPr>
            <p:cNvPr id="19521" name="Text Box 37"/>
            <p:cNvSpPr txBox="1">
              <a:spLocks noChangeArrowheads="1"/>
            </p:cNvSpPr>
            <p:nvPr/>
          </p:nvSpPr>
          <p:spPr bwMode="auto">
            <a:xfrm>
              <a:off x="528" y="2976"/>
              <a:ext cx="181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400"/>
                <a:t>+</a:t>
              </a:r>
            </a:p>
          </p:txBody>
        </p:sp>
      </p:grpSp>
      <p:grpSp>
        <p:nvGrpSpPr>
          <p:cNvPr id="19470" name="Group 38"/>
          <p:cNvGrpSpPr>
            <a:grpSpLocks/>
          </p:cNvGrpSpPr>
          <p:nvPr/>
        </p:nvGrpSpPr>
        <p:grpSpPr bwMode="auto">
          <a:xfrm>
            <a:off x="3200400" y="3886200"/>
            <a:ext cx="439738" cy="401638"/>
            <a:chOff x="432" y="2976"/>
            <a:chExt cx="277" cy="253"/>
          </a:xfrm>
        </p:grpSpPr>
        <p:sp>
          <p:nvSpPr>
            <p:cNvPr id="19518" name="Text Box 39"/>
            <p:cNvSpPr txBox="1">
              <a:spLocks noChangeArrowheads="1"/>
            </p:cNvSpPr>
            <p:nvPr/>
          </p:nvSpPr>
          <p:spPr bwMode="auto">
            <a:xfrm>
              <a:off x="432" y="2979"/>
              <a:ext cx="20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000"/>
                <a:t>p</a:t>
              </a:r>
              <a:endParaRPr lang="en-US" sz="1400"/>
            </a:p>
          </p:txBody>
        </p:sp>
        <p:sp>
          <p:nvSpPr>
            <p:cNvPr id="19519" name="Text Box 40"/>
            <p:cNvSpPr txBox="1">
              <a:spLocks noChangeArrowheads="1"/>
            </p:cNvSpPr>
            <p:nvPr/>
          </p:nvSpPr>
          <p:spPr bwMode="auto">
            <a:xfrm>
              <a:off x="528" y="2976"/>
              <a:ext cx="181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400"/>
                <a:t>+</a:t>
              </a:r>
            </a:p>
          </p:txBody>
        </p:sp>
      </p:grpSp>
      <p:grpSp>
        <p:nvGrpSpPr>
          <p:cNvPr id="19471" name="Group 41"/>
          <p:cNvGrpSpPr>
            <a:grpSpLocks/>
          </p:cNvGrpSpPr>
          <p:nvPr/>
        </p:nvGrpSpPr>
        <p:grpSpPr bwMode="auto">
          <a:xfrm>
            <a:off x="3657600" y="3886200"/>
            <a:ext cx="439738" cy="401638"/>
            <a:chOff x="432" y="2976"/>
            <a:chExt cx="277" cy="253"/>
          </a:xfrm>
        </p:grpSpPr>
        <p:sp>
          <p:nvSpPr>
            <p:cNvPr id="19516" name="Text Box 42"/>
            <p:cNvSpPr txBox="1">
              <a:spLocks noChangeArrowheads="1"/>
            </p:cNvSpPr>
            <p:nvPr/>
          </p:nvSpPr>
          <p:spPr bwMode="auto">
            <a:xfrm>
              <a:off x="432" y="2979"/>
              <a:ext cx="20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000"/>
                <a:t>p</a:t>
              </a:r>
              <a:endParaRPr lang="en-US" sz="1400"/>
            </a:p>
          </p:txBody>
        </p:sp>
        <p:sp>
          <p:nvSpPr>
            <p:cNvPr id="19517" name="Text Box 43"/>
            <p:cNvSpPr txBox="1">
              <a:spLocks noChangeArrowheads="1"/>
            </p:cNvSpPr>
            <p:nvPr/>
          </p:nvSpPr>
          <p:spPr bwMode="auto">
            <a:xfrm>
              <a:off x="528" y="2976"/>
              <a:ext cx="181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400"/>
                <a:t>+</a:t>
              </a:r>
            </a:p>
          </p:txBody>
        </p:sp>
      </p:grpSp>
      <p:grpSp>
        <p:nvGrpSpPr>
          <p:cNvPr id="19472" name="Group 44"/>
          <p:cNvGrpSpPr>
            <a:grpSpLocks/>
          </p:cNvGrpSpPr>
          <p:nvPr/>
        </p:nvGrpSpPr>
        <p:grpSpPr bwMode="auto">
          <a:xfrm>
            <a:off x="4149725" y="3886200"/>
            <a:ext cx="439738" cy="401638"/>
            <a:chOff x="432" y="2976"/>
            <a:chExt cx="277" cy="253"/>
          </a:xfrm>
        </p:grpSpPr>
        <p:sp>
          <p:nvSpPr>
            <p:cNvPr id="19514" name="Text Box 45"/>
            <p:cNvSpPr txBox="1">
              <a:spLocks noChangeArrowheads="1"/>
            </p:cNvSpPr>
            <p:nvPr/>
          </p:nvSpPr>
          <p:spPr bwMode="auto">
            <a:xfrm>
              <a:off x="432" y="2979"/>
              <a:ext cx="20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000"/>
                <a:t>p</a:t>
              </a:r>
              <a:endParaRPr lang="en-US" sz="1400"/>
            </a:p>
          </p:txBody>
        </p:sp>
        <p:sp>
          <p:nvSpPr>
            <p:cNvPr id="19515" name="Text Box 46"/>
            <p:cNvSpPr txBox="1">
              <a:spLocks noChangeArrowheads="1"/>
            </p:cNvSpPr>
            <p:nvPr/>
          </p:nvSpPr>
          <p:spPr bwMode="auto">
            <a:xfrm>
              <a:off x="528" y="2976"/>
              <a:ext cx="181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400"/>
                <a:t>+</a:t>
              </a:r>
            </a:p>
          </p:txBody>
        </p:sp>
      </p:grpSp>
      <p:grpSp>
        <p:nvGrpSpPr>
          <p:cNvPr id="19473" name="Group 47"/>
          <p:cNvGrpSpPr>
            <a:grpSpLocks/>
          </p:cNvGrpSpPr>
          <p:nvPr/>
        </p:nvGrpSpPr>
        <p:grpSpPr bwMode="auto">
          <a:xfrm>
            <a:off x="4648200" y="3886200"/>
            <a:ext cx="439738" cy="401638"/>
            <a:chOff x="432" y="2976"/>
            <a:chExt cx="277" cy="253"/>
          </a:xfrm>
        </p:grpSpPr>
        <p:sp>
          <p:nvSpPr>
            <p:cNvPr id="19512" name="Text Box 48"/>
            <p:cNvSpPr txBox="1">
              <a:spLocks noChangeArrowheads="1"/>
            </p:cNvSpPr>
            <p:nvPr/>
          </p:nvSpPr>
          <p:spPr bwMode="auto">
            <a:xfrm>
              <a:off x="432" y="2979"/>
              <a:ext cx="20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000"/>
                <a:t>p</a:t>
              </a:r>
              <a:endParaRPr lang="en-US" sz="1400"/>
            </a:p>
          </p:txBody>
        </p:sp>
        <p:sp>
          <p:nvSpPr>
            <p:cNvPr id="19513" name="Text Box 49"/>
            <p:cNvSpPr txBox="1">
              <a:spLocks noChangeArrowheads="1"/>
            </p:cNvSpPr>
            <p:nvPr/>
          </p:nvSpPr>
          <p:spPr bwMode="auto">
            <a:xfrm>
              <a:off x="528" y="2976"/>
              <a:ext cx="181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400"/>
                <a:t>+</a:t>
              </a:r>
            </a:p>
          </p:txBody>
        </p:sp>
      </p:grpSp>
      <p:grpSp>
        <p:nvGrpSpPr>
          <p:cNvPr id="19474" name="Group 50"/>
          <p:cNvGrpSpPr>
            <a:grpSpLocks/>
          </p:cNvGrpSpPr>
          <p:nvPr/>
        </p:nvGrpSpPr>
        <p:grpSpPr bwMode="auto">
          <a:xfrm>
            <a:off x="5105400" y="3886200"/>
            <a:ext cx="439738" cy="401638"/>
            <a:chOff x="432" y="2976"/>
            <a:chExt cx="277" cy="253"/>
          </a:xfrm>
        </p:grpSpPr>
        <p:sp>
          <p:nvSpPr>
            <p:cNvPr id="19510" name="Text Box 51"/>
            <p:cNvSpPr txBox="1">
              <a:spLocks noChangeArrowheads="1"/>
            </p:cNvSpPr>
            <p:nvPr/>
          </p:nvSpPr>
          <p:spPr bwMode="auto">
            <a:xfrm>
              <a:off x="432" y="2979"/>
              <a:ext cx="20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000"/>
                <a:t>p</a:t>
              </a:r>
              <a:endParaRPr lang="en-US" sz="1400"/>
            </a:p>
          </p:txBody>
        </p:sp>
        <p:sp>
          <p:nvSpPr>
            <p:cNvPr id="19511" name="Text Box 52"/>
            <p:cNvSpPr txBox="1">
              <a:spLocks noChangeArrowheads="1"/>
            </p:cNvSpPr>
            <p:nvPr/>
          </p:nvSpPr>
          <p:spPr bwMode="auto">
            <a:xfrm>
              <a:off x="528" y="2976"/>
              <a:ext cx="181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400"/>
                <a:t>+</a:t>
              </a:r>
            </a:p>
          </p:txBody>
        </p:sp>
      </p:grpSp>
      <p:grpSp>
        <p:nvGrpSpPr>
          <p:cNvPr id="19475" name="Group 53"/>
          <p:cNvGrpSpPr>
            <a:grpSpLocks/>
          </p:cNvGrpSpPr>
          <p:nvPr/>
        </p:nvGrpSpPr>
        <p:grpSpPr bwMode="auto">
          <a:xfrm>
            <a:off x="5597525" y="3886200"/>
            <a:ext cx="439738" cy="401638"/>
            <a:chOff x="432" y="2976"/>
            <a:chExt cx="277" cy="253"/>
          </a:xfrm>
        </p:grpSpPr>
        <p:sp>
          <p:nvSpPr>
            <p:cNvPr id="19508" name="Text Box 54"/>
            <p:cNvSpPr txBox="1">
              <a:spLocks noChangeArrowheads="1"/>
            </p:cNvSpPr>
            <p:nvPr/>
          </p:nvSpPr>
          <p:spPr bwMode="auto">
            <a:xfrm>
              <a:off x="432" y="2979"/>
              <a:ext cx="20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000"/>
                <a:t>p</a:t>
              </a:r>
              <a:endParaRPr lang="en-US" sz="1400"/>
            </a:p>
          </p:txBody>
        </p:sp>
        <p:sp>
          <p:nvSpPr>
            <p:cNvPr id="19509" name="Text Box 55"/>
            <p:cNvSpPr txBox="1">
              <a:spLocks noChangeArrowheads="1"/>
            </p:cNvSpPr>
            <p:nvPr/>
          </p:nvSpPr>
          <p:spPr bwMode="auto">
            <a:xfrm>
              <a:off x="528" y="2976"/>
              <a:ext cx="181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400"/>
                <a:t>+</a:t>
              </a:r>
            </a:p>
          </p:txBody>
        </p:sp>
      </p:grpSp>
      <p:grpSp>
        <p:nvGrpSpPr>
          <p:cNvPr id="19476" name="Group 56"/>
          <p:cNvGrpSpPr>
            <a:grpSpLocks/>
          </p:cNvGrpSpPr>
          <p:nvPr/>
        </p:nvGrpSpPr>
        <p:grpSpPr bwMode="auto">
          <a:xfrm>
            <a:off x="6096000" y="3886200"/>
            <a:ext cx="439738" cy="401638"/>
            <a:chOff x="432" y="2976"/>
            <a:chExt cx="277" cy="253"/>
          </a:xfrm>
        </p:grpSpPr>
        <p:sp>
          <p:nvSpPr>
            <p:cNvPr id="19506" name="Text Box 57"/>
            <p:cNvSpPr txBox="1">
              <a:spLocks noChangeArrowheads="1"/>
            </p:cNvSpPr>
            <p:nvPr/>
          </p:nvSpPr>
          <p:spPr bwMode="auto">
            <a:xfrm>
              <a:off x="432" y="2979"/>
              <a:ext cx="20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000"/>
                <a:t>p</a:t>
              </a:r>
              <a:endParaRPr lang="en-US" sz="1400"/>
            </a:p>
          </p:txBody>
        </p:sp>
        <p:sp>
          <p:nvSpPr>
            <p:cNvPr id="19507" name="Text Box 58"/>
            <p:cNvSpPr txBox="1">
              <a:spLocks noChangeArrowheads="1"/>
            </p:cNvSpPr>
            <p:nvPr/>
          </p:nvSpPr>
          <p:spPr bwMode="auto">
            <a:xfrm>
              <a:off x="528" y="2976"/>
              <a:ext cx="181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400"/>
                <a:t>+</a:t>
              </a:r>
            </a:p>
          </p:txBody>
        </p:sp>
      </p:grpSp>
      <p:grpSp>
        <p:nvGrpSpPr>
          <p:cNvPr id="19477" name="Group 59"/>
          <p:cNvGrpSpPr>
            <a:grpSpLocks/>
          </p:cNvGrpSpPr>
          <p:nvPr/>
        </p:nvGrpSpPr>
        <p:grpSpPr bwMode="auto">
          <a:xfrm>
            <a:off x="6570663" y="3886200"/>
            <a:ext cx="439737" cy="401638"/>
            <a:chOff x="432" y="2976"/>
            <a:chExt cx="277" cy="253"/>
          </a:xfrm>
        </p:grpSpPr>
        <p:sp>
          <p:nvSpPr>
            <p:cNvPr id="19504" name="Text Box 60"/>
            <p:cNvSpPr txBox="1">
              <a:spLocks noChangeArrowheads="1"/>
            </p:cNvSpPr>
            <p:nvPr/>
          </p:nvSpPr>
          <p:spPr bwMode="auto">
            <a:xfrm>
              <a:off x="432" y="2979"/>
              <a:ext cx="20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000"/>
                <a:t>p</a:t>
              </a:r>
              <a:endParaRPr lang="en-US" sz="1400"/>
            </a:p>
          </p:txBody>
        </p:sp>
        <p:sp>
          <p:nvSpPr>
            <p:cNvPr id="19505" name="Text Box 61"/>
            <p:cNvSpPr txBox="1">
              <a:spLocks noChangeArrowheads="1"/>
            </p:cNvSpPr>
            <p:nvPr/>
          </p:nvSpPr>
          <p:spPr bwMode="auto">
            <a:xfrm>
              <a:off x="528" y="2976"/>
              <a:ext cx="181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400"/>
                <a:t>+</a:t>
              </a:r>
            </a:p>
          </p:txBody>
        </p:sp>
      </p:grpSp>
      <p:grpSp>
        <p:nvGrpSpPr>
          <p:cNvPr id="19478" name="Group 62"/>
          <p:cNvGrpSpPr>
            <a:grpSpLocks/>
          </p:cNvGrpSpPr>
          <p:nvPr/>
        </p:nvGrpSpPr>
        <p:grpSpPr bwMode="auto">
          <a:xfrm>
            <a:off x="7086600" y="3886200"/>
            <a:ext cx="439738" cy="401638"/>
            <a:chOff x="432" y="2976"/>
            <a:chExt cx="277" cy="253"/>
          </a:xfrm>
        </p:grpSpPr>
        <p:sp>
          <p:nvSpPr>
            <p:cNvPr id="19502" name="Text Box 63"/>
            <p:cNvSpPr txBox="1">
              <a:spLocks noChangeArrowheads="1"/>
            </p:cNvSpPr>
            <p:nvPr/>
          </p:nvSpPr>
          <p:spPr bwMode="auto">
            <a:xfrm>
              <a:off x="432" y="2979"/>
              <a:ext cx="20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000"/>
                <a:t>p</a:t>
              </a:r>
              <a:endParaRPr lang="en-US" sz="1400"/>
            </a:p>
          </p:txBody>
        </p:sp>
        <p:sp>
          <p:nvSpPr>
            <p:cNvPr id="19503" name="Text Box 64"/>
            <p:cNvSpPr txBox="1">
              <a:spLocks noChangeArrowheads="1"/>
            </p:cNvSpPr>
            <p:nvPr/>
          </p:nvSpPr>
          <p:spPr bwMode="auto">
            <a:xfrm>
              <a:off x="528" y="2976"/>
              <a:ext cx="181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400"/>
                <a:t>+</a:t>
              </a:r>
            </a:p>
          </p:txBody>
        </p:sp>
      </p:grpSp>
      <p:sp>
        <p:nvSpPr>
          <p:cNvPr id="19479" name="Oval 65"/>
          <p:cNvSpPr>
            <a:spLocks noChangeArrowheads="1"/>
          </p:cNvSpPr>
          <p:nvPr/>
        </p:nvSpPr>
        <p:spPr bwMode="auto">
          <a:xfrm>
            <a:off x="5181600" y="2662238"/>
            <a:ext cx="152400" cy="152400"/>
          </a:xfrm>
          <a:prstGeom prst="ellipse">
            <a:avLst/>
          </a:prstGeom>
          <a:solidFill>
            <a:srgbClr val="FF121B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9480" name="Object 2"/>
          <p:cNvGraphicFramePr>
            <a:graphicFrameLocks noChangeAspect="1"/>
          </p:cNvGraphicFramePr>
          <p:nvPr/>
        </p:nvGraphicFramePr>
        <p:xfrm>
          <a:off x="4800600" y="2362200"/>
          <a:ext cx="357188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90500" imgH="203200" progId="Equation.DSMT4">
                  <p:embed/>
                </p:oleObj>
              </mc:Choice>
              <mc:Fallback>
                <p:oleObj name="Equation" r:id="rId2" imgW="1905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00600" y="2362200"/>
                        <a:ext cx="357188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81" name="Text Box 75"/>
          <p:cNvSpPr txBox="1">
            <a:spLocks noChangeArrowheads="1"/>
          </p:cNvSpPr>
          <p:nvPr/>
        </p:nvSpPr>
        <p:spPr bwMode="auto">
          <a:xfrm>
            <a:off x="1163638" y="4937125"/>
            <a:ext cx="77724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 dirty="0">
                <a:solidFill>
                  <a:srgbClr val="FF0000"/>
                </a:solidFill>
                <a:latin typeface="Apple Chancery"/>
                <a:cs typeface="Apple Chancery"/>
              </a:rPr>
              <a:t>Protons length contract </a:t>
            </a:r>
            <a:r>
              <a:rPr lang="en-US" sz="1800" dirty="0">
                <a:latin typeface="Times New Roman"/>
                <a:cs typeface="Times New Roman"/>
              </a:rPr>
              <a:t>more than electrons.  More protons means the </a:t>
            </a:r>
            <a:r>
              <a:rPr lang="en-US" sz="1800" dirty="0">
                <a:solidFill>
                  <a:srgbClr val="0000FF"/>
                </a:solidFill>
                <a:latin typeface="Times New Roman"/>
                <a:cs typeface="Times New Roman"/>
              </a:rPr>
              <a:t>wire looks electrically positive </a:t>
            </a:r>
            <a:r>
              <a:rPr lang="en-US" sz="1800" dirty="0">
                <a:latin typeface="Times New Roman"/>
                <a:cs typeface="Times New Roman"/>
              </a:rPr>
              <a:t>and an </a:t>
            </a:r>
            <a:r>
              <a:rPr lang="en-US" sz="1800" dirty="0">
                <a:solidFill>
                  <a:srgbClr val="0000FF"/>
                </a:solidFill>
                <a:latin typeface="Times New Roman"/>
                <a:cs typeface="Times New Roman"/>
              </a:rPr>
              <a:t>electric field is set up pointing outward </a:t>
            </a:r>
            <a:r>
              <a:rPr lang="en-US" sz="1800" dirty="0">
                <a:latin typeface="Times New Roman"/>
                <a:cs typeface="Times New Roman"/>
              </a:rPr>
              <a:t>from the wire.</a:t>
            </a:r>
            <a:endParaRPr lang="en-US" sz="2000" dirty="0">
              <a:latin typeface="Times New Roman"/>
              <a:cs typeface="Times New Roman"/>
            </a:endParaRPr>
          </a:p>
        </p:txBody>
      </p:sp>
      <p:grpSp>
        <p:nvGrpSpPr>
          <p:cNvPr id="19482" name="Group 80"/>
          <p:cNvGrpSpPr>
            <a:grpSpLocks/>
          </p:cNvGrpSpPr>
          <p:nvPr/>
        </p:nvGrpSpPr>
        <p:grpSpPr bwMode="auto">
          <a:xfrm>
            <a:off x="7561263" y="3886200"/>
            <a:ext cx="439737" cy="401638"/>
            <a:chOff x="432" y="2976"/>
            <a:chExt cx="277" cy="253"/>
          </a:xfrm>
        </p:grpSpPr>
        <p:sp>
          <p:nvSpPr>
            <p:cNvPr id="19500" name="Text Box 81"/>
            <p:cNvSpPr txBox="1">
              <a:spLocks noChangeArrowheads="1"/>
            </p:cNvSpPr>
            <p:nvPr/>
          </p:nvSpPr>
          <p:spPr bwMode="auto">
            <a:xfrm>
              <a:off x="432" y="2979"/>
              <a:ext cx="20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000"/>
                <a:t>p</a:t>
              </a:r>
              <a:endParaRPr lang="en-US" sz="1400"/>
            </a:p>
          </p:txBody>
        </p:sp>
        <p:sp>
          <p:nvSpPr>
            <p:cNvPr id="19501" name="Text Box 82"/>
            <p:cNvSpPr txBox="1">
              <a:spLocks noChangeArrowheads="1"/>
            </p:cNvSpPr>
            <p:nvPr/>
          </p:nvSpPr>
          <p:spPr bwMode="auto">
            <a:xfrm>
              <a:off x="528" y="2976"/>
              <a:ext cx="181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400"/>
                <a:t>+</a:t>
              </a:r>
            </a:p>
          </p:txBody>
        </p:sp>
      </p:grpSp>
      <p:grpSp>
        <p:nvGrpSpPr>
          <p:cNvPr id="19483" name="Group 83"/>
          <p:cNvGrpSpPr>
            <a:grpSpLocks/>
          </p:cNvGrpSpPr>
          <p:nvPr/>
        </p:nvGrpSpPr>
        <p:grpSpPr bwMode="auto">
          <a:xfrm>
            <a:off x="8035925" y="3886200"/>
            <a:ext cx="439738" cy="401638"/>
            <a:chOff x="432" y="2976"/>
            <a:chExt cx="277" cy="253"/>
          </a:xfrm>
        </p:grpSpPr>
        <p:sp>
          <p:nvSpPr>
            <p:cNvPr id="19498" name="Text Box 84"/>
            <p:cNvSpPr txBox="1">
              <a:spLocks noChangeArrowheads="1"/>
            </p:cNvSpPr>
            <p:nvPr/>
          </p:nvSpPr>
          <p:spPr bwMode="auto">
            <a:xfrm>
              <a:off x="432" y="2979"/>
              <a:ext cx="20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000"/>
                <a:t>p</a:t>
              </a:r>
              <a:endParaRPr lang="en-US" sz="1400"/>
            </a:p>
          </p:txBody>
        </p:sp>
        <p:sp>
          <p:nvSpPr>
            <p:cNvPr id="19499" name="Text Box 85"/>
            <p:cNvSpPr txBox="1">
              <a:spLocks noChangeArrowheads="1"/>
            </p:cNvSpPr>
            <p:nvPr/>
          </p:nvSpPr>
          <p:spPr bwMode="auto">
            <a:xfrm>
              <a:off x="528" y="2976"/>
              <a:ext cx="181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400"/>
                <a:t>+</a:t>
              </a:r>
            </a:p>
          </p:txBody>
        </p:sp>
      </p:grpSp>
      <p:grpSp>
        <p:nvGrpSpPr>
          <p:cNvPr id="19484" name="Group 86"/>
          <p:cNvGrpSpPr>
            <a:grpSpLocks/>
          </p:cNvGrpSpPr>
          <p:nvPr/>
        </p:nvGrpSpPr>
        <p:grpSpPr bwMode="auto">
          <a:xfrm>
            <a:off x="8510588" y="3886200"/>
            <a:ext cx="439737" cy="401638"/>
            <a:chOff x="432" y="2976"/>
            <a:chExt cx="277" cy="253"/>
          </a:xfrm>
        </p:grpSpPr>
        <p:sp>
          <p:nvSpPr>
            <p:cNvPr id="19496" name="Text Box 87"/>
            <p:cNvSpPr txBox="1">
              <a:spLocks noChangeArrowheads="1"/>
            </p:cNvSpPr>
            <p:nvPr/>
          </p:nvSpPr>
          <p:spPr bwMode="auto">
            <a:xfrm>
              <a:off x="432" y="2979"/>
              <a:ext cx="20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000"/>
                <a:t>p</a:t>
              </a:r>
              <a:endParaRPr lang="en-US" sz="1400"/>
            </a:p>
          </p:txBody>
        </p:sp>
        <p:sp>
          <p:nvSpPr>
            <p:cNvPr id="19497" name="Text Box 88"/>
            <p:cNvSpPr txBox="1">
              <a:spLocks noChangeArrowheads="1"/>
            </p:cNvSpPr>
            <p:nvPr/>
          </p:nvSpPr>
          <p:spPr bwMode="auto">
            <a:xfrm>
              <a:off x="528" y="2976"/>
              <a:ext cx="181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400"/>
                <a:t>+</a:t>
              </a:r>
            </a:p>
          </p:txBody>
        </p:sp>
      </p:grpSp>
      <p:grpSp>
        <p:nvGrpSpPr>
          <p:cNvPr id="19485" name="Group 89"/>
          <p:cNvGrpSpPr>
            <a:grpSpLocks/>
          </p:cNvGrpSpPr>
          <p:nvPr/>
        </p:nvGrpSpPr>
        <p:grpSpPr bwMode="auto">
          <a:xfrm>
            <a:off x="8824913" y="3124200"/>
            <a:ext cx="395287" cy="457200"/>
            <a:chOff x="432" y="2544"/>
            <a:chExt cx="249" cy="288"/>
          </a:xfrm>
        </p:grpSpPr>
        <p:sp>
          <p:nvSpPr>
            <p:cNvPr id="19494" name="Text Box 90"/>
            <p:cNvSpPr txBox="1">
              <a:spLocks noChangeArrowheads="1"/>
            </p:cNvSpPr>
            <p:nvPr/>
          </p:nvSpPr>
          <p:spPr bwMode="auto">
            <a:xfrm>
              <a:off x="432" y="2582"/>
              <a:ext cx="20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000"/>
                <a:t>e</a:t>
              </a:r>
              <a:endParaRPr lang="en-US" sz="1400"/>
            </a:p>
          </p:txBody>
        </p:sp>
        <p:sp>
          <p:nvSpPr>
            <p:cNvPr id="19495" name="Text Box 91"/>
            <p:cNvSpPr txBox="1">
              <a:spLocks noChangeArrowheads="1"/>
            </p:cNvSpPr>
            <p:nvPr/>
          </p:nvSpPr>
          <p:spPr bwMode="auto">
            <a:xfrm>
              <a:off x="528" y="2544"/>
              <a:ext cx="153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400"/>
                <a:t>-</a:t>
              </a:r>
            </a:p>
          </p:txBody>
        </p:sp>
      </p:grpSp>
      <p:grpSp>
        <p:nvGrpSpPr>
          <p:cNvPr id="19486" name="Group 92"/>
          <p:cNvGrpSpPr>
            <a:grpSpLocks/>
          </p:cNvGrpSpPr>
          <p:nvPr/>
        </p:nvGrpSpPr>
        <p:grpSpPr bwMode="auto">
          <a:xfrm>
            <a:off x="2286000" y="3886200"/>
            <a:ext cx="439738" cy="401638"/>
            <a:chOff x="432" y="2976"/>
            <a:chExt cx="277" cy="253"/>
          </a:xfrm>
        </p:grpSpPr>
        <p:sp>
          <p:nvSpPr>
            <p:cNvPr id="19492" name="Text Box 93"/>
            <p:cNvSpPr txBox="1">
              <a:spLocks noChangeArrowheads="1"/>
            </p:cNvSpPr>
            <p:nvPr/>
          </p:nvSpPr>
          <p:spPr bwMode="auto">
            <a:xfrm>
              <a:off x="432" y="2979"/>
              <a:ext cx="20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000"/>
                <a:t>p</a:t>
              </a:r>
              <a:endParaRPr lang="en-US" sz="1400"/>
            </a:p>
          </p:txBody>
        </p:sp>
        <p:sp>
          <p:nvSpPr>
            <p:cNvPr id="19493" name="Text Box 94"/>
            <p:cNvSpPr txBox="1">
              <a:spLocks noChangeArrowheads="1"/>
            </p:cNvSpPr>
            <p:nvPr/>
          </p:nvSpPr>
          <p:spPr bwMode="auto">
            <a:xfrm>
              <a:off x="528" y="2976"/>
              <a:ext cx="181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400"/>
                <a:t>+</a:t>
              </a:r>
            </a:p>
          </p:txBody>
        </p:sp>
      </p:grpSp>
      <p:grpSp>
        <p:nvGrpSpPr>
          <p:cNvPr id="19487" name="Group 95"/>
          <p:cNvGrpSpPr>
            <a:grpSpLocks/>
          </p:cNvGrpSpPr>
          <p:nvPr/>
        </p:nvGrpSpPr>
        <p:grpSpPr bwMode="auto">
          <a:xfrm>
            <a:off x="2119313" y="3124200"/>
            <a:ext cx="395287" cy="457200"/>
            <a:chOff x="432" y="2544"/>
            <a:chExt cx="249" cy="288"/>
          </a:xfrm>
        </p:grpSpPr>
        <p:sp>
          <p:nvSpPr>
            <p:cNvPr id="19490" name="Text Box 96"/>
            <p:cNvSpPr txBox="1">
              <a:spLocks noChangeArrowheads="1"/>
            </p:cNvSpPr>
            <p:nvPr/>
          </p:nvSpPr>
          <p:spPr bwMode="auto">
            <a:xfrm>
              <a:off x="432" y="2582"/>
              <a:ext cx="20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000"/>
                <a:t>e</a:t>
              </a:r>
              <a:endParaRPr lang="en-US" sz="1400"/>
            </a:p>
          </p:txBody>
        </p:sp>
        <p:sp>
          <p:nvSpPr>
            <p:cNvPr id="19491" name="Text Box 97"/>
            <p:cNvSpPr txBox="1">
              <a:spLocks noChangeArrowheads="1"/>
            </p:cNvSpPr>
            <p:nvPr/>
          </p:nvSpPr>
          <p:spPr bwMode="auto">
            <a:xfrm>
              <a:off x="528" y="2544"/>
              <a:ext cx="153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400"/>
                <a:t>-</a:t>
              </a:r>
            </a:p>
          </p:txBody>
        </p:sp>
      </p:grpSp>
      <p:sp>
        <p:nvSpPr>
          <p:cNvPr id="19488" name="Rectangle 98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89" name="Text Box 99"/>
          <p:cNvSpPr txBox="1">
            <a:spLocks noChangeArrowheads="1"/>
          </p:cNvSpPr>
          <p:nvPr/>
        </p:nvSpPr>
        <p:spPr bwMode="auto">
          <a:xfrm>
            <a:off x="8629650" y="6430963"/>
            <a:ext cx="3619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/>
              <a:t>6.)</a:t>
            </a:r>
          </a:p>
        </p:txBody>
      </p:sp>
      <p:grpSp>
        <p:nvGrpSpPr>
          <p:cNvPr id="87" name="Group 86"/>
          <p:cNvGrpSpPr/>
          <p:nvPr/>
        </p:nvGrpSpPr>
        <p:grpSpPr>
          <a:xfrm>
            <a:off x="1912938" y="2959100"/>
            <a:ext cx="7239000" cy="1566336"/>
            <a:chOff x="1231900" y="4102096"/>
            <a:chExt cx="7239000" cy="1566336"/>
          </a:xfrm>
        </p:grpSpPr>
        <p:grpSp>
          <p:nvGrpSpPr>
            <p:cNvPr id="88" name="Group 87"/>
            <p:cNvGrpSpPr/>
            <p:nvPr/>
          </p:nvGrpSpPr>
          <p:grpSpPr>
            <a:xfrm>
              <a:off x="1231900" y="4102098"/>
              <a:ext cx="7239000" cy="1566334"/>
              <a:chOff x="1367278" y="5219700"/>
              <a:chExt cx="6798827" cy="448732"/>
            </a:xfrm>
          </p:grpSpPr>
          <p:sp>
            <p:nvSpPr>
              <p:cNvPr id="91" name="Rectangle 4"/>
              <p:cNvSpPr>
                <a:spLocks noChangeArrowheads="1"/>
              </p:cNvSpPr>
              <p:nvPr/>
            </p:nvSpPr>
            <p:spPr bwMode="auto">
              <a:xfrm rot="16200000">
                <a:off x="4659801" y="2168477"/>
                <a:ext cx="207432" cy="6792477"/>
              </a:xfrm>
              <a:prstGeom prst="rect">
                <a:avLst/>
              </a:prstGeom>
              <a:gradFill flip="none" rotWithShape="1">
                <a:gsLst>
                  <a:gs pos="23000">
                    <a:srgbClr val="3366FF">
                      <a:alpha val="57000"/>
                    </a:srgbClr>
                  </a:gs>
                  <a:gs pos="100000">
                    <a:srgbClr val="FFFFFF">
                      <a:alpha val="57000"/>
                    </a:srgbClr>
                  </a:gs>
                </a:gsLst>
                <a:lin ang="0" scaled="1"/>
                <a:tileRect/>
              </a:gra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pitchFamily="1" charset="0"/>
                  <a:ea typeface="ＭＳ Ｐゴシック" pitchFamily="1" charset="-128"/>
                  <a:cs typeface="ＭＳ Ｐゴシック" pitchFamily="1" charset="-128"/>
                </a:endParaRPr>
              </a:p>
            </p:txBody>
          </p:sp>
          <p:sp>
            <p:nvSpPr>
              <p:cNvPr id="92" name="Rectangle 4"/>
              <p:cNvSpPr>
                <a:spLocks noChangeArrowheads="1"/>
              </p:cNvSpPr>
              <p:nvPr/>
            </p:nvSpPr>
            <p:spPr bwMode="auto">
              <a:xfrm rot="5400000" flipV="1">
                <a:off x="4655566" y="1937762"/>
                <a:ext cx="228602" cy="6792477"/>
              </a:xfrm>
              <a:prstGeom prst="rect">
                <a:avLst/>
              </a:prstGeom>
              <a:gradFill flip="none" rotWithShape="1">
                <a:gsLst>
                  <a:gs pos="23000">
                    <a:srgbClr val="3366FF">
                      <a:alpha val="57000"/>
                    </a:srgbClr>
                  </a:gs>
                  <a:gs pos="100000">
                    <a:srgbClr val="FFFFFF">
                      <a:alpha val="57000"/>
                    </a:srgbClr>
                  </a:gs>
                </a:gsLst>
                <a:lin ang="0" scaled="1"/>
                <a:tileRect/>
              </a:gra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pitchFamily="1" charset="0"/>
                  <a:ea typeface="ＭＳ Ｐゴシック" pitchFamily="1" charset="-128"/>
                  <a:cs typeface="ＭＳ Ｐゴシック" pitchFamily="1" charset="-128"/>
                </a:endParaRPr>
              </a:p>
            </p:txBody>
          </p:sp>
        </p:grpSp>
        <p:cxnSp>
          <p:nvCxnSpPr>
            <p:cNvPr id="89" name="Straight Connector 88"/>
            <p:cNvCxnSpPr/>
            <p:nvPr/>
          </p:nvCxnSpPr>
          <p:spPr>
            <a:xfrm>
              <a:off x="1231900" y="4102096"/>
              <a:ext cx="7232240" cy="0"/>
            </a:xfrm>
            <a:prstGeom prst="line">
              <a:avLst/>
            </a:prstGeom>
            <a:ln w="1905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>
              <a:off x="1231900" y="5668431"/>
              <a:ext cx="7232240" cy="0"/>
            </a:xfrm>
            <a:prstGeom prst="line">
              <a:avLst/>
            </a:prstGeom>
            <a:ln w="1905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7406477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2" name="Group 4"/>
          <p:cNvGrpSpPr>
            <a:grpSpLocks/>
          </p:cNvGrpSpPr>
          <p:nvPr/>
        </p:nvGrpSpPr>
        <p:grpSpPr bwMode="auto">
          <a:xfrm>
            <a:off x="2732088" y="3124200"/>
            <a:ext cx="395287" cy="457200"/>
            <a:chOff x="432" y="2544"/>
            <a:chExt cx="249" cy="288"/>
          </a:xfrm>
        </p:grpSpPr>
        <p:sp>
          <p:nvSpPr>
            <p:cNvPr id="20587" name="Text Box 5"/>
            <p:cNvSpPr txBox="1">
              <a:spLocks noChangeArrowheads="1"/>
            </p:cNvSpPr>
            <p:nvPr/>
          </p:nvSpPr>
          <p:spPr bwMode="auto">
            <a:xfrm>
              <a:off x="432" y="2582"/>
              <a:ext cx="20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000"/>
                <a:t>e</a:t>
              </a:r>
              <a:endParaRPr lang="en-US" sz="1400"/>
            </a:p>
          </p:txBody>
        </p:sp>
        <p:sp>
          <p:nvSpPr>
            <p:cNvPr id="20588" name="Text Box 6"/>
            <p:cNvSpPr txBox="1">
              <a:spLocks noChangeArrowheads="1"/>
            </p:cNvSpPr>
            <p:nvPr/>
          </p:nvSpPr>
          <p:spPr bwMode="auto">
            <a:xfrm>
              <a:off x="528" y="2544"/>
              <a:ext cx="153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400"/>
                <a:t>-</a:t>
              </a:r>
            </a:p>
          </p:txBody>
        </p:sp>
      </p:grpSp>
      <p:grpSp>
        <p:nvGrpSpPr>
          <p:cNvPr id="20483" name="Group 7"/>
          <p:cNvGrpSpPr>
            <a:grpSpLocks/>
          </p:cNvGrpSpPr>
          <p:nvPr/>
        </p:nvGrpSpPr>
        <p:grpSpPr bwMode="auto">
          <a:xfrm>
            <a:off x="3352800" y="3124200"/>
            <a:ext cx="395288" cy="457200"/>
            <a:chOff x="432" y="2544"/>
            <a:chExt cx="249" cy="288"/>
          </a:xfrm>
        </p:grpSpPr>
        <p:sp>
          <p:nvSpPr>
            <p:cNvPr id="20585" name="Text Box 8"/>
            <p:cNvSpPr txBox="1">
              <a:spLocks noChangeArrowheads="1"/>
            </p:cNvSpPr>
            <p:nvPr/>
          </p:nvSpPr>
          <p:spPr bwMode="auto">
            <a:xfrm>
              <a:off x="432" y="2582"/>
              <a:ext cx="20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000"/>
                <a:t>e</a:t>
              </a:r>
              <a:endParaRPr lang="en-US" sz="1400"/>
            </a:p>
          </p:txBody>
        </p:sp>
        <p:sp>
          <p:nvSpPr>
            <p:cNvPr id="20586" name="Text Box 9"/>
            <p:cNvSpPr txBox="1">
              <a:spLocks noChangeArrowheads="1"/>
            </p:cNvSpPr>
            <p:nvPr/>
          </p:nvSpPr>
          <p:spPr bwMode="auto">
            <a:xfrm>
              <a:off x="528" y="2544"/>
              <a:ext cx="153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400"/>
                <a:t>-</a:t>
              </a:r>
            </a:p>
          </p:txBody>
        </p:sp>
      </p:grpSp>
      <p:grpSp>
        <p:nvGrpSpPr>
          <p:cNvPr id="20484" name="Group 10"/>
          <p:cNvGrpSpPr>
            <a:grpSpLocks/>
          </p:cNvGrpSpPr>
          <p:nvPr/>
        </p:nvGrpSpPr>
        <p:grpSpPr bwMode="auto">
          <a:xfrm>
            <a:off x="3962400" y="3124200"/>
            <a:ext cx="395288" cy="457200"/>
            <a:chOff x="432" y="2544"/>
            <a:chExt cx="249" cy="288"/>
          </a:xfrm>
        </p:grpSpPr>
        <p:sp>
          <p:nvSpPr>
            <p:cNvPr id="20583" name="Text Box 11"/>
            <p:cNvSpPr txBox="1">
              <a:spLocks noChangeArrowheads="1"/>
            </p:cNvSpPr>
            <p:nvPr/>
          </p:nvSpPr>
          <p:spPr bwMode="auto">
            <a:xfrm>
              <a:off x="432" y="2582"/>
              <a:ext cx="20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000"/>
                <a:t>e</a:t>
              </a:r>
              <a:endParaRPr lang="en-US" sz="1400"/>
            </a:p>
          </p:txBody>
        </p:sp>
        <p:sp>
          <p:nvSpPr>
            <p:cNvPr id="20584" name="Text Box 12"/>
            <p:cNvSpPr txBox="1">
              <a:spLocks noChangeArrowheads="1"/>
            </p:cNvSpPr>
            <p:nvPr/>
          </p:nvSpPr>
          <p:spPr bwMode="auto">
            <a:xfrm>
              <a:off x="528" y="2544"/>
              <a:ext cx="153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400"/>
                <a:t>-</a:t>
              </a:r>
            </a:p>
          </p:txBody>
        </p:sp>
      </p:grpSp>
      <p:grpSp>
        <p:nvGrpSpPr>
          <p:cNvPr id="20485" name="Group 13"/>
          <p:cNvGrpSpPr>
            <a:grpSpLocks/>
          </p:cNvGrpSpPr>
          <p:nvPr/>
        </p:nvGrpSpPr>
        <p:grpSpPr bwMode="auto">
          <a:xfrm>
            <a:off x="4572000" y="3124200"/>
            <a:ext cx="395288" cy="457200"/>
            <a:chOff x="432" y="2544"/>
            <a:chExt cx="249" cy="288"/>
          </a:xfrm>
        </p:grpSpPr>
        <p:sp>
          <p:nvSpPr>
            <p:cNvPr id="20581" name="Text Box 14"/>
            <p:cNvSpPr txBox="1">
              <a:spLocks noChangeArrowheads="1"/>
            </p:cNvSpPr>
            <p:nvPr/>
          </p:nvSpPr>
          <p:spPr bwMode="auto">
            <a:xfrm>
              <a:off x="432" y="2582"/>
              <a:ext cx="20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000"/>
                <a:t>e</a:t>
              </a:r>
              <a:endParaRPr lang="en-US" sz="1400"/>
            </a:p>
          </p:txBody>
        </p:sp>
        <p:sp>
          <p:nvSpPr>
            <p:cNvPr id="20582" name="Text Box 15"/>
            <p:cNvSpPr txBox="1">
              <a:spLocks noChangeArrowheads="1"/>
            </p:cNvSpPr>
            <p:nvPr/>
          </p:nvSpPr>
          <p:spPr bwMode="auto">
            <a:xfrm>
              <a:off x="528" y="2544"/>
              <a:ext cx="153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400"/>
                <a:t>-</a:t>
              </a:r>
            </a:p>
          </p:txBody>
        </p:sp>
      </p:grpSp>
      <p:grpSp>
        <p:nvGrpSpPr>
          <p:cNvPr id="20486" name="Group 16"/>
          <p:cNvGrpSpPr>
            <a:grpSpLocks/>
          </p:cNvGrpSpPr>
          <p:nvPr/>
        </p:nvGrpSpPr>
        <p:grpSpPr bwMode="auto">
          <a:xfrm>
            <a:off x="5181600" y="3124200"/>
            <a:ext cx="395288" cy="457200"/>
            <a:chOff x="432" y="2544"/>
            <a:chExt cx="249" cy="288"/>
          </a:xfrm>
        </p:grpSpPr>
        <p:sp>
          <p:nvSpPr>
            <p:cNvPr id="20579" name="Text Box 17"/>
            <p:cNvSpPr txBox="1">
              <a:spLocks noChangeArrowheads="1"/>
            </p:cNvSpPr>
            <p:nvPr/>
          </p:nvSpPr>
          <p:spPr bwMode="auto">
            <a:xfrm>
              <a:off x="432" y="2582"/>
              <a:ext cx="20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000"/>
                <a:t>e</a:t>
              </a:r>
              <a:endParaRPr lang="en-US" sz="1400"/>
            </a:p>
          </p:txBody>
        </p:sp>
        <p:sp>
          <p:nvSpPr>
            <p:cNvPr id="20580" name="Text Box 18"/>
            <p:cNvSpPr txBox="1">
              <a:spLocks noChangeArrowheads="1"/>
            </p:cNvSpPr>
            <p:nvPr/>
          </p:nvSpPr>
          <p:spPr bwMode="auto">
            <a:xfrm>
              <a:off x="528" y="2544"/>
              <a:ext cx="153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400"/>
                <a:t>-</a:t>
              </a:r>
            </a:p>
          </p:txBody>
        </p:sp>
      </p:grpSp>
      <p:grpSp>
        <p:nvGrpSpPr>
          <p:cNvPr id="20487" name="Group 19"/>
          <p:cNvGrpSpPr>
            <a:grpSpLocks/>
          </p:cNvGrpSpPr>
          <p:nvPr/>
        </p:nvGrpSpPr>
        <p:grpSpPr bwMode="auto">
          <a:xfrm>
            <a:off x="5791200" y="3124200"/>
            <a:ext cx="395288" cy="457200"/>
            <a:chOff x="432" y="2544"/>
            <a:chExt cx="249" cy="288"/>
          </a:xfrm>
        </p:grpSpPr>
        <p:sp>
          <p:nvSpPr>
            <p:cNvPr id="20577" name="Text Box 20"/>
            <p:cNvSpPr txBox="1">
              <a:spLocks noChangeArrowheads="1"/>
            </p:cNvSpPr>
            <p:nvPr/>
          </p:nvSpPr>
          <p:spPr bwMode="auto">
            <a:xfrm>
              <a:off x="432" y="2582"/>
              <a:ext cx="20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000"/>
                <a:t>e</a:t>
              </a:r>
              <a:endParaRPr lang="en-US" sz="1400"/>
            </a:p>
          </p:txBody>
        </p:sp>
        <p:sp>
          <p:nvSpPr>
            <p:cNvPr id="20578" name="Text Box 21"/>
            <p:cNvSpPr txBox="1">
              <a:spLocks noChangeArrowheads="1"/>
            </p:cNvSpPr>
            <p:nvPr/>
          </p:nvSpPr>
          <p:spPr bwMode="auto">
            <a:xfrm>
              <a:off x="528" y="2544"/>
              <a:ext cx="153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400"/>
                <a:t>-</a:t>
              </a:r>
            </a:p>
          </p:txBody>
        </p:sp>
      </p:grpSp>
      <p:grpSp>
        <p:nvGrpSpPr>
          <p:cNvPr id="20488" name="Group 22"/>
          <p:cNvGrpSpPr>
            <a:grpSpLocks/>
          </p:cNvGrpSpPr>
          <p:nvPr/>
        </p:nvGrpSpPr>
        <p:grpSpPr bwMode="auto">
          <a:xfrm>
            <a:off x="6400800" y="3124200"/>
            <a:ext cx="395288" cy="457200"/>
            <a:chOff x="432" y="2544"/>
            <a:chExt cx="249" cy="288"/>
          </a:xfrm>
        </p:grpSpPr>
        <p:sp>
          <p:nvSpPr>
            <p:cNvPr id="20575" name="Text Box 23"/>
            <p:cNvSpPr txBox="1">
              <a:spLocks noChangeArrowheads="1"/>
            </p:cNvSpPr>
            <p:nvPr/>
          </p:nvSpPr>
          <p:spPr bwMode="auto">
            <a:xfrm>
              <a:off x="432" y="2582"/>
              <a:ext cx="20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000"/>
                <a:t>e</a:t>
              </a:r>
              <a:endParaRPr lang="en-US" sz="1400"/>
            </a:p>
          </p:txBody>
        </p:sp>
        <p:sp>
          <p:nvSpPr>
            <p:cNvPr id="20576" name="Text Box 24"/>
            <p:cNvSpPr txBox="1">
              <a:spLocks noChangeArrowheads="1"/>
            </p:cNvSpPr>
            <p:nvPr/>
          </p:nvSpPr>
          <p:spPr bwMode="auto">
            <a:xfrm>
              <a:off x="528" y="2544"/>
              <a:ext cx="153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400"/>
                <a:t>-</a:t>
              </a:r>
            </a:p>
          </p:txBody>
        </p:sp>
      </p:grpSp>
      <p:grpSp>
        <p:nvGrpSpPr>
          <p:cNvPr id="20489" name="Group 25"/>
          <p:cNvGrpSpPr>
            <a:grpSpLocks/>
          </p:cNvGrpSpPr>
          <p:nvPr/>
        </p:nvGrpSpPr>
        <p:grpSpPr bwMode="auto">
          <a:xfrm>
            <a:off x="7010400" y="3124200"/>
            <a:ext cx="395288" cy="457200"/>
            <a:chOff x="432" y="2544"/>
            <a:chExt cx="249" cy="288"/>
          </a:xfrm>
        </p:grpSpPr>
        <p:sp>
          <p:nvSpPr>
            <p:cNvPr id="20573" name="Text Box 26"/>
            <p:cNvSpPr txBox="1">
              <a:spLocks noChangeArrowheads="1"/>
            </p:cNvSpPr>
            <p:nvPr/>
          </p:nvSpPr>
          <p:spPr bwMode="auto">
            <a:xfrm>
              <a:off x="432" y="2582"/>
              <a:ext cx="20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000"/>
                <a:t>e</a:t>
              </a:r>
              <a:endParaRPr lang="en-US" sz="1400"/>
            </a:p>
          </p:txBody>
        </p:sp>
        <p:sp>
          <p:nvSpPr>
            <p:cNvPr id="20574" name="Text Box 27"/>
            <p:cNvSpPr txBox="1">
              <a:spLocks noChangeArrowheads="1"/>
            </p:cNvSpPr>
            <p:nvPr/>
          </p:nvSpPr>
          <p:spPr bwMode="auto">
            <a:xfrm>
              <a:off x="528" y="2544"/>
              <a:ext cx="153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400"/>
                <a:t>-</a:t>
              </a:r>
            </a:p>
          </p:txBody>
        </p:sp>
      </p:grpSp>
      <p:grpSp>
        <p:nvGrpSpPr>
          <p:cNvPr id="20490" name="Group 28"/>
          <p:cNvGrpSpPr>
            <a:grpSpLocks/>
          </p:cNvGrpSpPr>
          <p:nvPr/>
        </p:nvGrpSpPr>
        <p:grpSpPr bwMode="auto">
          <a:xfrm>
            <a:off x="7620000" y="3124200"/>
            <a:ext cx="395288" cy="457200"/>
            <a:chOff x="432" y="2544"/>
            <a:chExt cx="249" cy="288"/>
          </a:xfrm>
        </p:grpSpPr>
        <p:sp>
          <p:nvSpPr>
            <p:cNvPr id="20571" name="Text Box 29"/>
            <p:cNvSpPr txBox="1">
              <a:spLocks noChangeArrowheads="1"/>
            </p:cNvSpPr>
            <p:nvPr/>
          </p:nvSpPr>
          <p:spPr bwMode="auto">
            <a:xfrm>
              <a:off x="432" y="2582"/>
              <a:ext cx="20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000"/>
                <a:t>e</a:t>
              </a:r>
              <a:endParaRPr lang="en-US" sz="1400"/>
            </a:p>
          </p:txBody>
        </p:sp>
        <p:sp>
          <p:nvSpPr>
            <p:cNvPr id="20572" name="Text Box 30"/>
            <p:cNvSpPr txBox="1">
              <a:spLocks noChangeArrowheads="1"/>
            </p:cNvSpPr>
            <p:nvPr/>
          </p:nvSpPr>
          <p:spPr bwMode="auto">
            <a:xfrm>
              <a:off x="528" y="2544"/>
              <a:ext cx="153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400"/>
                <a:t>-</a:t>
              </a:r>
            </a:p>
          </p:txBody>
        </p:sp>
      </p:grpSp>
      <p:grpSp>
        <p:nvGrpSpPr>
          <p:cNvPr id="20491" name="Group 31"/>
          <p:cNvGrpSpPr>
            <a:grpSpLocks/>
          </p:cNvGrpSpPr>
          <p:nvPr/>
        </p:nvGrpSpPr>
        <p:grpSpPr bwMode="auto">
          <a:xfrm>
            <a:off x="8229600" y="3124200"/>
            <a:ext cx="395288" cy="457200"/>
            <a:chOff x="432" y="2544"/>
            <a:chExt cx="249" cy="288"/>
          </a:xfrm>
        </p:grpSpPr>
        <p:sp>
          <p:nvSpPr>
            <p:cNvPr id="20569" name="Text Box 32"/>
            <p:cNvSpPr txBox="1">
              <a:spLocks noChangeArrowheads="1"/>
            </p:cNvSpPr>
            <p:nvPr/>
          </p:nvSpPr>
          <p:spPr bwMode="auto">
            <a:xfrm>
              <a:off x="432" y="2582"/>
              <a:ext cx="20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000"/>
                <a:t>e</a:t>
              </a:r>
              <a:endParaRPr lang="en-US" sz="1400"/>
            </a:p>
          </p:txBody>
        </p:sp>
        <p:sp>
          <p:nvSpPr>
            <p:cNvPr id="20570" name="Text Box 33"/>
            <p:cNvSpPr txBox="1">
              <a:spLocks noChangeArrowheads="1"/>
            </p:cNvSpPr>
            <p:nvPr/>
          </p:nvSpPr>
          <p:spPr bwMode="auto">
            <a:xfrm>
              <a:off x="528" y="2544"/>
              <a:ext cx="153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400"/>
                <a:t>-</a:t>
              </a:r>
            </a:p>
          </p:txBody>
        </p:sp>
      </p:grpSp>
      <p:grpSp>
        <p:nvGrpSpPr>
          <p:cNvPr id="20492" name="Group 34"/>
          <p:cNvGrpSpPr>
            <a:grpSpLocks/>
          </p:cNvGrpSpPr>
          <p:nvPr/>
        </p:nvGrpSpPr>
        <p:grpSpPr bwMode="auto">
          <a:xfrm>
            <a:off x="2743200" y="3886200"/>
            <a:ext cx="439738" cy="401638"/>
            <a:chOff x="432" y="2976"/>
            <a:chExt cx="277" cy="253"/>
          </a:xfrm>
        </p:grpSpPr>
        <p:sp>
          <p:nvSpPr>
            <p:cNvPr id="20567" name="Text Box 35"/>
            <p:cNvSpPr txBox="1">
              <a:spLocks noChangeArrowheads="1"/>
            </p:cNvSpPr>
            <p:nvPr/>
          </p:nvSpPr>
          <p:spPr bwMode="auto">
            <a:xfrm>
              <a:off x="432" y="2979"/>
              <a:ext cx="20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000"/>
                <a:t>p</a:t>
              </a:r>
              <a:endParaRPr lang="en-US" sz="1400"/>
            </a:p>
          </p:txBody>
        </p:sp>
        <p:sp>
          <p:nvSpPr>
            <p:cNvPr id="20568" name="Text Box 36"/>
            <p:cNvSpPr txBox="1">
              <a:spLocks noChangeArrowheads="1"/>
            </p:cNvSpPr>
            <p:nvPr/>
          </p:nvSpPr>
          <p:spPr bwMode="auto">
            <a:xfrm>
              <a:off x="528" y="2976"/>
              <a:ext cx="181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400"/>
                <a:t>+</a:t>
              </a:r>
            </a:p>
          </p:txBody>
        </p:sp>
      </p:grpSp>
      <p:grpSp>
        <p:nvGrpSpPr>
          <p:cNvPr id="20493" name="Group 37"/>
          <p:cNvGrpSpPr>
            <a:grpSpLocks/>
          </p:cNvGrpSpPr>
          <p:nvPr/>
        </p:nvGrpSpPr>
        <p:grpSpPr bwMode="auto">
          <a:xfrm>
            <a:off x="3200400" y="3886200"/>
            <a:ext cx="439738" cy="401638"/>
            <a:chOff x="432" y="2976"/>
            <a:chExt cx="277" cy="253"/>
          </a:xfrm>
        </p:grpSpPr>
        <p:sp>
          <p:nvSpPr>
            <p:cNvPr id="20565" name="Text Box 38"/>
            <p:cNvSpPr txBox="1">
              <a:spLocks noChangeArrowheads="1"/>
            </p:cNvSpPr>
            <p:nvPr/>
          </p:nvSpPr>
          <p:spPr bwMode="auto">
            <a:xfrm>
              <a:off x="432" y="2979"/>
              <a:ext cx="20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000"/>
                <a:t>p</a:t>
              </a:r>
              <a:endParaRPr lang="en-US" sz="1400"/>
            </a:p>
          </p:txBody>
        </p:sp>
        <p:sp>
          <p:nvSpPr>
            <p:cNvPr id="20566" name="Text Box 39"/>
            <p:cNvSpPr txBox="1">
              <a:spLocks noChangeArrowheads="1"/>
            </p:cNvSpPr>
            <p:nvPr/>
          </p:nvSpPr>
          <p:spPr bwMode="auto">
            <a:xfrm>
              <a:off x="528" y="2976"/>
              <a:ext cx="181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400"/>
                <a:t>+</a:t>
              </a:r>
            </a:p>
          </p:txBody>
        </p:sp>
      </p:grpSp>
      <p:grpSp>
        <p:nvGrpSpPr>
          <p:cNvPr id="20494" name="Group 40"/>
          <p:cNvGrpSpPr>
            <a:grpSpLocks/>
          </p:cNvGrpSpPr>
          <p:nvPr/>
        </p:nvGrpSpPr>
        <p:grpSpPr bwMode="auto">
          <a:xfrm>
            <a:off x="3657600" y="3886200"/>
            <a:ext cx="439738" cy="401638"/>
            <a:chOff x="432" y="2976"/>
            <a:chExt cx="277" cy="253"/>
          </a:xfrm>
        </p:grpSpPr>
        <p:sp>
          <p:nvSpPr>
            <p:cNvPr id="20563" name="Text Box 41"/>
            <p:cNvSpPr txBox="1">
              <a:spLocks noChangeArrowheads="1"/>
            </p:cNvSpPr>
            <p:nvPr/>
          </p:nvSpPr>
          <p:spPr bwMode="auto">
            <a:xfrm>
              <a:off x="432" y="2979"/>
              <a:ext cx="20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000"/>
                <a:t>p</a:t>
              </a:r>
              <a:endParaRPr lang="en-US" sz="1400"/>
            </a:p>
          </p:txBody>
        </p:sp>
        <p:sp>
          <p:nvSpPr>
            <p:cNvPr id="20564" name="Text Box 42"/>
            <p:cNvSpPr txBox="1">
              <a:spLocks noChangeArrowheads="1"/>
            </p:cNvSpPr>
            <p:nvPr/>
          </p:nvSpPr>
          <p:spPr bwMode="auto">
            <a:xfrm>
              <a:off x="528" y="2976"/>
              <a:ext cx="181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400"/>
                <a:t>+</a:t>
              </a:r>
            </a:p>
          </p:txBody>
        </p:sp>
      </p:grpSp>
      <p:grpSp>
        <p:nvGrpSpPr>
          <p:cNvPr id="20495" name="Group 43"/>
          <p:cNvGrpSpPr>
            <a:grpSpLocks/>
          </p:cNvGrpSpPr>
          <p:nvPr/>
        </p:nvGrpSpPr>
        <p:grpSpPr bwMode="auto">
          <a:xfrm>
            <a:off x="4149725" y="3886200"/>
            <a:ext cx="439738" cy="401638"/>
            <a:chOff x="432" y="2976"/>
            <a:chExt cx="277" cy="253"/>
          </a:xfrm>
        </p:grpSpPr>
        <p:sp>
          <p:nvSpPr>
            <p:cNvPr id="20561" name="Text Box 44"/>
            <p:cNvSpPr txBox="1">
              <a:spLocks noChangeArrowheads="1"/>
            </p:cNvSpPr>
            <p:nvPr/>
          </p:nvSpPr>
          <p:spPr bwMode="auto">
            <a:xfrm>
              <a:off x="432" y="2979"/>
              <a:ext cx="20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000"/>
                <a:t>p</a:t>
              </a:r>
              <a:endParaRPr lang="en-US" sz="1400"/>
            </a:p>
          </p:txBody>
        </p:sp>
        <p:sp>
          <p:nvSpPr>
            <p:cNvPr id="20562" name="Text Box 45"/>
            <p:cNvSpPr txBox="1">
              <a:spLocks noChangeArrowheads="1"/>
            </p:cNvSpPr>
            <p:nvPr/>
          </p:nvSpPr>
          <p:spPr bwMode="auto">
            <a:xfrm>
              <a:off x="528" y="2976"/>
              <a:ext cx="181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400"/>
                <a:t>+</a:t>
              </a:r>
            </a:p>
          </p:txBody>
        </p:sp>
      </p:grpSp>
      <p:grpSp>
        <p:nvGrpSpPr>
          <p:cNvPr id="20496" name="Group 46"/>
          <p:cNvGrpSpPr>
            <a:grpSpLocks/>
          </p:cNvGrpSpPr>
          <p:nvPr/>
        </p:nvGrpSpPr>
        <p:grpSpPr bwMode="auto">
          <a:xfrm>
            <a:off x="4648200" y="3886200"/>
            <a:ext cx="439738" cy="401638"/>
            <a:chOff x="432" y="2976"/>
            <a:chExt cx="277" cy="253"/>
          </a:xfrm>
        </p:grpSpPr>
        <p:sp>
          <p:nvSpPr>
            <p:cNvPr id="20559" name="Text Box 47"/>
            <p:cNvSpPr txBox="1">
              <a:spLocks noChangeArrowheads="1"/>
            </p:cNvSpPr>
            <p:nvPr/>
          </p:nvSpPr>
          <p:spPr bwMode="auto">
            <a:xfrm>
              <a:off x="432" y="2979"/>
              <a:ext cx="20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000"/>
                <a:t>p</a:t>
              </a:r>
              <a:endParaRPr lang="en-US" sz="1400"/>
            </a:p>
          </p:txBody>
        </p:sp>
        <p:sp>
          <p:nvSpPr>
            <p:cNvPr id="20560" name="Text Box 48"/>
            <p:cNvSpPr txBox="1">
              <a:spLocks noChangeArrowheads="1"/>
            </p:cNvSpPr>
            <p:nvPr/>
          </p:nvSpPr>
          <p:spPr bwMode="auto">
            <a:xfrm>
              <a:off x="528" y="2976"/>
              <a:ext cx="181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400"/>
                <a:t>+</a:t>
              </a:r>
            </a:p>
          </p:txBody>
        </p:sp>
      </p:grpSp>
      <p:grpSp>
        <p:nvGrpSpPr>
          <p:cNvPr id="20497" name="Group 49"/>
          <p:cNvGrpSpPr>
            <a:grpSpLocks/>
          </p:cNvGrpSpPr>
          <p:nvPr/>
        </p:nvGrpSpPr>
        <p:grpSpPr bwMode="auto">
          <a:xfrm>
            <a:off x="5105400" y="3886200"/>
            <a:ext cx="439738" cy="401638"/>
            <a:chOff x="432" y="2976"/>
            <a:chExt cx="277" cy="253"/>
          </a:xfrm>
        </p:grpSpPr>
        <p:sp>
          <p:nvSpPr>
            <p:cNvPr id="20557" name="Text Box 50"/>
            <p:cNvSpPr txBox="1">
              <a:spLocks noChangeArrowheads="1"/>
            </p:cNvSpPr>
            <p:nvPr/>
          </p:nvSpPr>
          <p:spPr bwMode="auto">
            <a:xfrm>
              <a:off x="432" y="2979"/>
              <a:ext cx="20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000"/>
                <a:t>p</a:t>
              </a:r>
              <a:endParaRPr lang="en-US" sz="1400"/>
            </a:p>
          </p:txBody>
        </p:sp>
        <p:sp>
          <p:nvSpPr>
            <p:cNvPr id="20558" name="Text Box 51"/>
            <p:cNvSpPr txBox="1">
              <a:spLocks noChangeArrowheads="1"/>
            </p:cNvSpPr>
            <p:nvPr/>
          </p:nvSpPr>
          <p:spPr bwMode="auto">
            <a:xfrm>
              <a:off x="528" y="2976"/>
              <a:ext cx="181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400"/>
                <a:t>+</a:t>
              </a:r>
            </a:p>
          </p:txBody>
        </p:sp>
      </p:grpSp>
      <p:grpSp>
        <p:nvGrpSpPr>
          <p:cNvPr id="20498" name="Group 52"/>
          <p:cNvGrpSpPr>
            <a:grpSpLocks/>
          </p:cNvGrpSpPr>
          <p:nvPr/>
        </p:nvGrpSpPr>
        <p:grpSpPr bwMode="auto">
          <a:xfrm>
            <a:off x="5597525" y="3886200"/>
            <a:ext cx="439738" cy="401638"/>
            <a:chOff x="432" y="2976"/>
            <a:chExt cx="277" cy="253"/>
          </a:xfrm>
        </p:grpSpPr>
        <p:sp>
          <p:nvSpPr>
            <p:cNvPr id="20555" name="Text Box 53"/>
            <p:cNvSpPr txBox="1">
              <a:spLocks noChangeArrowheads="1"/>
            </p:cNvSpPr>
            <p:nvPr/>
          </p:nvSpPr>
          <p:spPr bwMode="auto">
            <a:xfrm>
              <a:off x="432" y="2979"/>
              <a:ext cx="20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000"/>
                <a:t>p</a:t>
              </a:r>
              <a:endParaRPr lang="en-US" sz="1400"/>
            </a:p>
          </p:txBody>
        </p:sp>
        <p:sp>
          <p:nvSpPr>
            <p:cNvPr id="20556" name="Text Box 54"/>
            <p:cNvSpPr txBox="1">
              <a:spLocks noChangeArrowheads="1"/>
            </p:cNvSpPr>
            <p:nvPr/>
          </p:nvSpPr>
          <p:spPr bwMode="auto">
            <a:xfrm>
              <a:off x="528" y="2976"/>
              <a:ext cx="181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400"/>
                <a:t>+</a:t>
              </a:r>
            </a:p>
          </p:txBody>
        </p:sp>
      </p:grpSp>
      <p:grpSp>
        <p:nvGrpSpPr>
          <p:cNvPr id="20499" name="Group 55"/>
          <p:cNvGrpSpPr>
            <a:grpSpLocks/>
          </p:cNvGrpSpPr>
          <p:nvPr/>
        </p:nvGrpSpPr>
        <p:grpSpPr bwMode="auto">
          <a:xfrm>
            <a:off x="6096000" y="3886200"/>
            <a:ext cx="439738" cy="401638"/>
            <a:chOff x="432" y="2976"/>
            <a:chExt cx="277" cy="253"/>
          </a:xfrm>
        </p:grpSpPr>
        <p:sp>
          <p:nvSpPr>
            <p:cNvPr id="20553" name="Text Box 56"/>
            <p:cNvSpPr txBox="1">
              <a:spLocks noChangeArrowheads="1"/>
            </p:cNvSpPr>
            <p:nvPr/>
          </p:nvSpPr>
          <p:spPr bwMode="auto">
            <a:xfrm>
              <a:off x="432" y="2979"/>
              <a:ext cx="20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000"/>
                <a:t>p</a:t>
              </a:r>
              <a:endParaRPr lang="en-US" sz="1400"/>
            </a:p>
          </p:txBody>
        </p:sp>
        <p:sp>
          <p:nvSpPr>
            <p:cNvPr id="20554" name="Text Box 57"/>
            <p:cNvSpPr txBox="1">
              <a:spLocks noChangeArrowheads="1"/>
            </p:cNvSpPr>
            <p:nvPr/>
          </p:nvSpPr>
          <p:spPr bwMode="auto">
            <a:xfrm>
              <a:off x="528" y="2976"/>
              <a:ext cx="181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400"/>
                <a:t>+</a:t>
              </a:r>
            </a:p>
          </p:txBody>
        </p:sp>
      </p:grpSp>
      <p:grpSp>
        <p:nvGrpSpPr>
          <p:cNvPr id="20500" name="Group 58"/>
          <p:cNvGrpSpPr>
            <a:grpSpLocks/>
          </p:cNvGrpSpPr>
          <p:nvPr/>
        </p:nvGrpSpPr>
        <p:grpSpPr bwMode="auto">
          <a:xfrm>
            <a:off x="6570663" y="3886200"/>
            <a:ext cx="439737" cy="401638"/>
            <a:chOff x="432" y="2976"/>
            <a:chExt cx="277" cy="253"/>
          </a:xfrm>
        </p:grpSpPr>
        <p:sp>
          <p:nvSpPr>
            <p:cNvPr id="20551" name="Text Box 59"/>
            <p:cNvSpPr txBox="1">
              <a:spLocks noChangeArrowheads="1"/>
            </p:cNvSpPr>
            <p:nvPr/>
          </p:nvSpPr>
          <p:spPr bwMode="auto">
            <a:xfrm>
              <a:off x="432" y="2979"/>
              <a:ext cx="20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000"/>
                <a:t>p</a:t>
              </a:r>
              <a:endParaRPr lang="en-US" sz="1400"/>
            </a:p>
          </p:txBody>
        </p:sp>
        <p:sp>
          <p:nvSpPr>
            <p:cNvPr id="20552" name="Text Box 60"/>
            <p:cNvSpPr txBox="1">
              <a:spLocks noChangeArrowheads="1"/>
            </p:cNvSpPr>
            <p:nvPr/>
          </p:nvSpPr>
          <p:spPr bwMode="auto">
            <a:xfrm>
              <a:off x="528" y="2976"/>
              <a:ext cx="181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400"/>
                <a:t>+</a:t>
              </a:r>
            </a:p>
          </p:txBody>
        </p:sp>
      </p:grpSp>
      <p:grpSp>
        <p:nvGrpSpPr>
          <p:cNvPr id="20501" name="Group 61"/>
          <p:cNvGrpSpPr>
            <a:grpSpLocks/>
          </p:cNvGrpSpPr>
          <p:nvPr/>
        </p:nvGrpSpPr>
        <p:grpSpPr bwMode="auto">
          <a:xfrm>
            <a:off x="7086600" y="3886200"/>
            <a:ext cx="439738" cy="401638"/>
            <a:chOff x="432" y="2976"/>
            <a:chExt cx="277" cy="253"/>
          </a:xfrm>
        </p:grpSpPr>
        <p:sp>
          <p:nvSpPr>
            <p:cNvPr id="20549" name="Text Box 62"/>
            <p:cNvSpPr txBox="1">
              <a:spLocks noChangeArrowheads="1"/>
            </p:cNvSpPr>
            <p:nvPr/>
          </p:nvSpPr>
          <p:spPr bwMode="auto">
            <a:xfrm>
              <a:off x="432" y="2979"/>
              <a:ext cx="20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000"/>
                <a:t>p</a:t>
              </a:r>
              <a:endParaRPr lang="en-US" sz="1400"/>
            </a:p>
          </p:txBody>
        </p:sp>
        <p:sp>
          <p:nvSpPr>
            <p:cNvPr id="20550" name="Text Box 63"/>
            <p:cNvSpPr txBox="1">
              <a:spLocks noChangeArrowheads="1"/>
            </p:cNvSpPr>
            <p:nvPr/>
          </p:nvSpPr>
          <p:spPr bwMode="auto">
            <a:xfrm>
              <a:off x="528" y="2976"/>
              <a:ext cx="181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400"/>
                <a:t>+</a:t>
              </a:r>
            </a:p>
          </p:txBody>
        </p:sp>
      </p:grpSp>
      <p:sp>
        <p:nvSpPr>
          <p:cNvPr id="20502" name="Oval 64"/>
          <p:cNvSpPr>
            <a:spLocks noChangeArrowheads="1"/>
          </p:cNvSpPr>
          <p:nvPr/>
        </p:nvSpPr>
        <p:spPr bwMode="auto">
          <a:xfrm>
            <a:off x="5181600" y="2662238"/>
            <a:ext cx="152400" cy="152400"/>
          </a:xfrm>
          <a:prstGeom prst="ellipse">
            <a:avLst/>
          </a:prstGeom>
          <a:solidFill>
            <a:srgbClr val="FF121B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050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4153520"/>
              </p:ext>
            </p:extLst>
          </p:nvPr>
        </p:nvGraphicFramePr>
        <p:xfrm>
          <a:off x="4800600" y="2362200"/>
          <a:ext cx="357188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90500" imgH="203200" progId="Equation.DSMT4">
                  <p:embed/>
                </p:oleObj>
              </mc:Choice>
              <mc:Fallback>
                <p:oleObj name="Equation" r:id="rId2" imgW="1905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00600" y="2362200"/>
                        <a:ext cx="357188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04" name="Text Box 66"/>
          <p:cNvSpPr txBox="1">
            <a:spLocks noChangeArrowheads="1"/>
          </p:cNvSpPr>
          <p:nvPr/>
        </p:nvSpPr>
        <p:spPr bwMode="auto">
          <a:xfrm>
            <a:off x="381000" y="368300"/>
            <a:ext cx="85344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With more protons </a:t>
            </a:r>
            <a:r>
              <a:rPr lang="en-US" sz="2000" dirty="0">
                <a:latin typeface="Times New Roman"/>
                <a:cs typeface="Times New Roman"/>
              </a:rPr>
              <a:t>apparently on the wire, there is an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electric field generated </a:t>
            </a:r>
            <a:r>
              <a:rPr lang="en-US" sz="2000" dirty="0">
                <a:latin typeface="Times New Roman"/>
                <a:cs typeface="Times New Roman"/>
              </a:rPr>
              <a:t>emanating outward from the wire.  It is that electric field that the      responds to.</a:t>
            </a:r>
            <a:endParaRPr lang="en-US" dirty="0">
              <a:latin typeface="Times New Roman"/>
              <a:cs typeface="Times New Roman"/>
            </a:endParaRPr>
          </a:p>
        </p:txBody>
      </p:sp>
      <p:grpSp>
        <p:nvGrpSpPr>
          <p:cNvPr id="20505" name="Group 67"/>
          <p:cNvGrpSpPr>
            <a:grpSpLocks/>
          </p:cNvGrpSpPr>
          <p:nvPr/>
        </p:nvGrpSpPr>
        <p:grpSpPr bwMode="auto">
          <a:xfrm>
            <a:off x="7561263" y="3886200"/>
            <a:ext cx="439737" cy="401638"/>
            <a:chOff x="432" y="2976"/>
            <a:chExt cx="277" cy="253"/>
          </a:xfrm>
        </p:grpSpPr>
        <p:sp>
          <p:nvSpPr>
            <p:cNvPr id="20547" name="Text Box 68"/>
            <p:cNvSpPr txBox="1">
              <a:spLocks noChangeArrowheads="1"/>
            </p:cNvSpPr>
            <p:nvPr/>
          </p:nvSpPr>
          <p:spPr bwMode="auto">
            <a:xfrm>
              <a:off x="432" y="2979"/>
              <a:ext cx="20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000"/>
                <a:t>p</a:t>
              </a:r>
              <a:endParaRPr lang="en-US" sz="1400"/>
            </a:p>
          </p:txBody>
        </p:sp>
        <p:sp>
          <p:nvSpPr>
            <p:cNvPr id="20548" name="Text Box 69"/>
            <p:cNvSpPr txBox="1">
              <a:spLocks noChangeArrowheads="1"/>
            </p:cNvSpPr>
            <p:nvPr/>
          </p:nvSpPr>
          <p:spPr bwMode="auto">
            <a:xfrm>
              <a:off x="528" y="2976"/>
              <a:ext cx="181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400"/>
                <a:t>+</a:t>
              </a:r>
            </a:p>
          </p:txBody>
        </p:sp>
      </p:grpSp>
      <p:grpSp>
        <p:nvGrpSpPr>
          <p:cNvPr id="20506" name="Group 70"/>
          <p:cNvGrpSpPr>
            <a:grpSpLocks/>
          </p:cNvGrpSpPr>
          <p:nvPr/>
        </p:nvGrpSpPr>
        <p:grpSpPr bwMode="auto">
          <a:xfrm>
            <a:off x="8035925" y="3886200"/>
            <a:ext cx="439738" cy="401638"/>
            <a:chOff x="432" y="2976"/>
            <a:chExt cx="277" cy="253"/>
          </a:xfrm>
        </p:grpSpPr>
        <p:sp>
          <p:nvSpPr>
            <p:cNvPr id="20545" name="Text Box 71"/>
            <p:cNvSpPr txBox="1">
              <a:spLocks noChangeArrowheads="1"/>
            </p:cNvSpPr>
            <p:nvPr/>
          </p:nvSpPr>
          <p:spPr bwMode="auto">
            <a:xfrm>
              <a:off x="432" y="2979"/>
              <a:ext cx="20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000"/>
                <a:t>p</a:t>
              </a:r>
              <a:endParaRPr lang="en-US" sz="1400"/>
            </a:p>
          </p:txBody>
        </p:sp>
        <p:sp>
          <p:nvSpPr>
            <p:cNvPr id="20546" name="Text Box 72"/>
            <p:cNvSpPr txBox="1">
              <a:spLocks noChangeArrowheads="1"/>
            </p:cNvSpPr>
            <p:nvPr/>
          </p:nvSpPr>
          <p:spPr bwMode="auto">
            <a:xfrm>
              <a:off x="528" y="2976"/>
              <a:ext cx="181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400"/>
                <a:t>+</a:t>
              </a:r>
            </a:p>
          </p:txBody>
        </p:sp>
      </p:grpSp>
      <p:grpSp>
        <p:nvGrpSpPr>
          <p:cNvPr id="20507" name="Group 73"/>
          <p:cNvGrpSpPr>
            <a:grpSpLocks/>
          </p:cNvGrpSpPr>
          <p:nvPr/>
        </p:nvGrpSpPr>
        <p:grpSpPr bwMode="auto">
          <a:xfrm>
            <a:off x="8510588" y="3886200"/>
            <a:ext cx="439737" cy="401638"/>
            <a:chOff x="432" y="2976"/>
            <a:chExt cx="277" cy="253"/>
          </a:xfrm>
        </p:grpSpPr>
        <p:sp>
          <p:nvSpPr>
            <p:cNvPr id="20543" name="Text Box 74"/>
            <p:cNvSpPr txBox="1">
              <a:spLocks noChangeArrowheads="1"/>
            </p:cNvSpPr>
            <p:nvPr/>
          </p:nvSpPr>
          <p:spPr bwMode="auto">
            <a:xfrm>
              <a:off x="432" y="2979"/>
              <a:ext cx="20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000"/>
                <a:t>p</a:t>
              </a:r>
              <a:endParaRPr lang="en-US" sz="1400"/>
            </a:p>
          </p:txBody>
        </p:sp>
        <p:sp>
          <p:nvSpPr>
            <p:cNvPr id="20544" name="Text Box 75"/>
            <p:cNvSpPr txBox="1">
              <a:spLocks noChangeArrowheads="1"/>
            </p:cNvSpPr>
            <p:nvPr/>
          </p:nvSpPr>
          <p:spPr bwMode="auto">
            <a:xfrm>
              <a:off x="528" y="2976"/>
              <a:ext cx="181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400"/>
                <a:t>+</a:t>
              </a:r>
            </a:p>
          </p:txBody>
        </p:sp>
      </p:grpSp>
      <p:grpSp>
        <p:nvGrpSpPr>
          <p:cNvPr id="20508" name="Group 76"/>
          <p:cNvGrpSpPr>
            <a:grpSpLocks/>
          </p:cNvGrpSpPr>
          <p:nvPr/>
        </p:nvGrpSpPr>
        <p:grpSpPr bwMode="auto">
          <a:xfrm>
            <a:off x="8824913" y="3124200"/>
            <a:ext cx="395287" cy="457200"/>
            <a:chOff x="432" y="2544"/>
            <a:chExt cx="249" cy="288"/>
          </a:xfrm>
        </p:grpSpPr>
        <p:sp>
          <p:nvSpPr>
            <p:cNvPr id="20541" name="Text Box 77"/>
            <p:cNvSpPr txBox="1">
              <a:spLocks noChangeArrowheads="1"/>
            </p:cNvSpPr>
            <p:nvPr/>
          </p:nvSpPr>
          <p:spPr bwMode="auto">
            <a:xfrm>
              <a:off x="432" y="2582"/>
              <a:ext cx="20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000"/>
                <a:t>e</a:t>
              </a:r>
              <a:endParaRPr lang="en-US" sz="1400"/>
            </a:p>
          </p:txBody>
        </p:sp>
        <p:sp>
          <p:nvSpPr>
            <p:cNvPr id="20542" name="Text Box 78"/>
            <p:cNvSpPr txBox="1">
              <a:spLocks noChangeArrowheads="1"/>
            </p:cNvSpPr>
            <p:nvPr/>
          </p:nvSpPr>
          <p:spPr bwMode="auto">
            <a:xfrm>
              <a:off x="528" y="2544"/>
              <a:ext cx="153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400"/>
                <a:t>-</a:t>
              </a:r>
            </a:p>
          </p:txBody>
        </p:sp>
      </p:grpSp>
      <p:grpSp>
        <p:nvGrpSpPr>
          <p:cNvPr id="20509" name="Group 79"/>
          <p:cNvGrpSpPr>
            <a:grpSpLocks/>
          </p:cNvGrpSpPr>
          <p:nvPr/>
        </p:nvGrpSpPr>
        <p:grpSpPr bwMode="auto">
          <a:xfrm>
            <a:off x="2286000" y="3886200"/>
            <a:ext cx="439738" cy="401638"/>
            <a:chOff x="432" y="2976"/>
            <a:chExt cx="277" cy="253"/>
          </a:xfrm>
        </p:grpSpPr>
        <p:sp>
          <p:nvSpPr>
            <p:cNvPr id="20539" name="Text Box 80"/>
            <p:cNvSpPr txBox="1">
              <a:spLocks noChangeArrowheads="1"/>
            </p:cNvSpPr>
            <p:nvPr/>
          </p:nvSpPr>
          <p:spPr bwMode="auto">
            <a:xfrm>
              <a:off x="432" y="2979"/>
              <a:ext cx="20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000"/>
                <a:t>p</a:t>
              </a:r>
              <a:endParaRPr lang="en-US" sz="1400"/>
            </a:p>
          </p:txBody>
        </p:sp>
        <p:sp>
          <p:nvSpPr>
            <p:cNvPr id="20540" name="Text Box 81"/>
            <p:cNvSpPr txBox="1">
              <a:spLocks noChangeArrowheads="1"/>
            </p:cNvSpPr>
            <p:nvPr/>
          </p:nvSpPr>
          <p:spPr bwMode="auto">
            <a:xfrm>
              <a:off x="528" y="2976"/>
              <a:ext cx="181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400"/>
                <a:t>+</a:t>
              </a:r>
            </a:p>
          </p:txBody>
        </p:sp>
      </p:grpSp>
      <p:grpSp>
        <p:nvGrpSpPr>
          <p:cNvPr id="20510" name="Group 82"/>
          <p:cNvGrpSpPr>
            <a:grpSpLocks/>
          </p:cNvGrpSpPr>
          <p:nvPr/>
        </p:nvGrpSpPr>
        <p:grpSpPr bwMode="auto">
          <a:xfrm>
            <a:off x="2119313" y="3124200"/>
            <a:ext cx="395287" cy="457200"/>
            <a:chOff x="432" y="2544"/>
            <a:chExt cx="249" cy="288"/>
          </a:xfrm>
        </p:grpSpPr>
        <p:sp>
          <p:nvSpPr>
            <p:cNvPr id="20537" name="Text Box 83"/>
            <p:cNvSpPr txBox="1">
              <a:spLocks noChangeArrowheads="1"/>
            </p:cNvSpPr>
            <p:nvPr/>
          </p:nvSpPr>
          <p:spPr bwMode="auto">
            <a:xfrm>
              <a:off x="432" y="2582"/>
              <a:ext cx="20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000"/>
                <a:t>e</a:t>
              </a:r>
              <a:endParaRPr lang="en-US" sz="1400"/>
            </a:p>
          </p:txBody>
        </p:sp>
        <p:sp>
          <p:nvSpPr>
            <p:cNvPr id="20538" name="Text Box 84"/>
            <p:cNvSpPr txBox="1">
              <a:spLocks noChangeArrowheads="1"/>
            </p:cNvSpPr>
            <p:nvPr/>
          </p:nvSpPr>
          <p:spPr bwMode="auto">
            <a:xfrm>
              <a:off x="528" y="2544"/>
              <a:ext cx="153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400"/>
                <a:t>-</a:t>
              </a:r>
            </a:p>
          </p:txBody>
        </p:sp>
      </p:grpSp>
      <p:grpSp>
        <p:nvGrpSpPr>
          <p:cNvPr id="20511" name="Group 95"/>
          <p:cNvGrpSpPr>
            <a:grpSpLocks/>
          </p:cNvGrpSpPr>
          <p:nvPr/>
        </p:nvGrpSpPr>
        <p:grpSpPr bwMode="auto">
          <a:xfrm>
            <a:off x="2514600" y="1524000"/>
            <a:ext cx="6172200" cy="1219200"/>
            <a:chOff x="1584" y="960"/>
            <a:chExt cx="3888" cy="768"/>
          </a:xfrm>
        </p:grpSpPr>
        <p:sp>
          <p:nvSpPr>
            <p:cNvPr id="20527" name="Line 85"/>
            <p:cNvSpPr>
              <a:spLocks noChangeShapeType="1"/>
            </p:cNvSpPr>
            <p:nvPr/>
          </p:nvSpPr>
          <p:spPr bwMode="auto">
            <a:xfrm flipV="1">
              <a:off x="1584" y="960"/>
              <a:ext cx="0" cy="76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28" name="Line 86"/>
            <p:cNvSpPr>
              <a:spLocks noChangeShapeType="1"/>
            </p:cNvSpPr>
            <p:nvPr/>
          </p:nvSpPr>
          <p:spPr bwMode="auto">
            <a:xfrm flipV="1">
              <a:off x="2016" y="960"/>
              <a:ext cx="0" cy="76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29" name="Line 87"/>
            <p:cNvSpPr>
              <a:spLocks noChangeShapeType="1"/>
            </p:cNvSpPr>
            <p:nvPr/>
          </p:nvSpPr>
          <p:spPr bwMode="auto">
            <a:xfrm flipV="1">
              <a:off x="2448" y="960"/>
              <a:ext cx="0" cy="76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30" name="Line 88"/>
            <p:cNvSpPr>
              <a:spLocks noChangeShapeType="1"/>
            </p:cNvSpPr>
            <p:nvPr/>
          </p:nvSpPr>
          <p:spPr bwMode="auto">
            <a:xfrm flipV="1">
              <a:off x="2880" y="960"/>
              <a:ext cx="0" cy="76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31" name="Line 89"/>
            <p:cNvSpPr>
              <a:spLocks noChangeShapeType="1"/>
            </p:cNvSpPr>
            <p:nvPr/>
          </p:nvSpPr>
          <p:spPr bwMode="auto">
            <a:xfrm flipV="1">
              <a:off x="3312" y="960"/>
              <a:ext cx="0" cy="76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32" name="Line 90"/>
            <p:cNvSpPr>
              <a:spLocks noChangeShapeType="1"/>
            </p:cNvSpPr>
            <p:nvPr/>
          </p:nvSpPr>
          <p:spPr bwMode="auto">
            <a:xfrm flipV="1">
              <a:off x="3744" y="960"/>
              <a:ext cx="0" cy="76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33" name="Line 91"/>
            <p:cNvSpPr>
              <a:spLocks noChangeShapeType="1"/>
            </p:cNvSpPr>
            <p:nvPr/>
          </p:nvSpPr>
          <p:spPr bwMode="auto">
            <a:xfrm flipV="1">
              <a:off x="4176" y="960"/>
              <a:ext cx="0" cy="76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34" name="Line 92"/>
            <p:cNvSpPr>
              <a:spLocks noChangeShapeType="1"/>
            </p:cNvSpPr>
            <p:nvPr/>
          </p:nvSpPr>
          <p:spPr bwMode="auto">
            <a:xfrm flipV="1">
              <a:off x="4608" y="960"/>
              <a:ext cx="0" cy="76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35" name="Line 93"/>
            <p:cNvSpPr>
              <a:spLocks noChangeShapeType="1"/>
            </p:cNvSpPr>
            <p:nvPr/>
          </p:nvSpPr>
          <p:spPr bwMode="auto">
            <a:xfrm flipV="1">
              <a:off x="5040" y="960"/>
              <a:ext cx="0" cy="76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36" name="Line 94"/>
            <p:cNvSpPr>
              <a:spLocks noChangeShapeType="1"/>
            </p:cNvSpPr>
            <p:nvPr/>
          </p:nvSpPr>
          <p:spPr bwMode="auto">
            <a:xfrm flipV="1">
              <a:off x="5472" y="960"/>
              <a:ext cx="0" cy="76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0512" name="Group 96"/>
          <p:cNvGrpSpPr>
            <a:grpSpLocks/>
          </p:cNvGrpSpPr>
          <p:nvPr/>
        </p:nvGrpSpPr>
        <p:grpSpPr bwMode="auto">
          <a:xfrm rot="10800000">
            <a:off x="2514600" y="4724400"/>
            <a:ext cx="6172200" cy="1219200"/>
            <a:chOff x="1584" y="960"/>
            <a:chExt cx="3888" cy="768"/>
          </a:xfrm>
        </p:grpSpPr>
        <p:sp>
          <p:nvSpPr>
            <p:cNvPr id="20517" name="Line 97"/>
            <p:cNvSpPr>
              <a:spLocks noChangeShapeType="1"/>
            </p:cNvSpPr>
            <p:nvPr/>
          </p:nvSpPr>
          <p:spPr bwMode="auto">
            <a:xfrm flipV="1">
              <a:off x="1584" y="960"/>
              <a:ext cx="0" cy="76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18" name="Line 98"/>
            <p:cNvSpPr>
              <a:spLocks noChangeShapeType="1"/>
            </p:cNvSpPr>
            <p:nvPr/>
          </p:nvSpPr>
          <p:spPr bwMode="auto">
            <a:xfrm flipV="1">
              <a:off x="2016" y="960"/>
              <a:ext cx="0" cy="76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19" name="Line 99"/>
            <p:cNvSpPr>
              <a:spLocks noChangeShapeType="1"/>
            </p:cNvSpPr>
            <p:nvPr/>
          </p:nvSpPr>
          <p:spPr bwMode="auto">
            <a:xfrm flipV="1">
              <a:off x="2448" y="960"/>
              <a:ext cx="0" cy="76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20" name="Line 100"/>
            <p:cNvSpPr>
              <a:spLocks noChangeShapeType="1"/>
            </p:cNvSpPr>
            <p:nvPr/>
          </p:nvSpPr>
          <p:spPr bwMode="auto">
            <a:xfrm flipV="1">
              <a:off x="2880" y="960"/>
              <a:ext cx="0" cy="76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21" name="Line 101"/>
            <p:cNvSpPr>
              <a:spLocks noChangeShapeType="1"/>
            </p:cNvSpPr>
            <p:nvPr/>
          </p:nvSpPr>
          <p:spPr bwMode="auto">
            <a:xfrm flipV="1">
              <a:off x="3312" y="960"/>
              <a:ext cx="0" cy="76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22" name="Line 102"/>
            <p:cNvSpPr>
              <a:spLocks noChangeShapeType="1"/>
            </p:cNvSpPr>
            <p:nvPr/>
          </p:nvSpPr>
          <p:spPr bwMode="auto">
            <a:xfrm flipV="1">
              <a:off x="3744" y="960"/>
              <a:ext cx="0" cy="76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23" name="Line 103"/>
            <p:cNvSpPr>
              <a:spLocks noChangeShapeType="1"/>
            </p:cNvSpPr>
            <p:nvPr/>
          </p:nvSpPr>
          <p:spPr bwMode="auto">
            <a:xfrm flipV="1">
              <a:off x="4176" y="960"/>
              <a:ext cx="0" cy="76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24" name="Line 104"/>
            <p:cNvSpPr>
              <a:spLocks noChangeShapeType="1"/>
            </p:cNvSpPr>
            <p:nvPr/>
          </p:nvSpPr>
          <p:spPr bwMode="auto">
            <a:xfrm flipV="1">
              <a:off x="4608" y="960"/>
              <a:ext cx="0" cy="76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25" name="Line 105"/>
            <p:cNvSpPr>
              <a:spLocks noChangeShapeType="1"/>
            </p:cNvSpPr>
            <p:nvPr/>
          </p:nvSpPr>
          <p:spPr bwMode="auto">
            <a:xfrm flipV="1">
              <a:off x="5040" y="960"/>
              <a:ext cx="0" cy="76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26" name="Line 106"/>
            <p:cNvSpPr>
              <a:spLocks noChangeShapeType="1"/>
            </p:cNvSpPr>
            <p:nvPr/>
          </p:nvSpPr>
          <p:spPr bwMode="auto">
            <a:xfrm flipV="1">
              <a:off x="5472" y="960"/>
              <a:ext cx="0" cy="76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0513" name="Text Box 107"/>
          <p:cNvSpPr txBox="1">
            <a:spLocks noChangeArrowheads="1"/>
          </p:cNvSpPr>
          <p:nvPr/>
        </p:nvSpPr>
        <p:spPr bwMode="auto">
          <a:xfrm>
            <a:off x="622300" y="4787900"/>
            <a:ext cx="2057400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 dirty="0">
                <a:solidFill>
                  <a:srgbClr val="FF0000"/>
                </a:solidFill>
                <a:latin typeface="Apple Chancery"/>
                <a:cs typeface="Apple Chancery"/>
              </a:rPr>
              <a:t>E-field due to </a:t>
            </a:r>
            <a:r>
              <a:rPr lang="en-US" sz="1800" dirty="0">
                <a:latin typeface="Times New Roman"/>
                <a:cs typeface="Times New Roman"/>
              </a:rPr>
              <a:t>preponderance of positive charge</a:t>
            </a:r>
            <a:endParaRPr lang="en-US" sz="2000" dirty="0">
              <a:latin typeface="Times New Roman"/>
              <a:cs typeface="Times New Roman"/>
            </a:endParaRPr>
          </a:p>
        </p:txBody>
      </p:sp>
      <p:sp>
        <p:nvSpPr>
          <p:cNvPr id="20514" name="Text Box 108"/>
          <p:cNvSpPr txBox="1">
            <a:spLocks noChangeArrowheads="1"/>
          </p:cNvSpPr>
          <p:nvPr/>
        </p:nvSpPr>
        <p:spPr bwMode="auto">
          <a:xfrm>
            <a:off x="622300" y="1752600"/>
            <a:ext cx="2057400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 dirty="0">
                <a:solidFill>
                  <a:srgbClr val="FF0000"/>
                </a:solidFill>
                <a:latin typeface="Apple Chancery"/>
                <a:cs typeface="Apple Chancery"/>
              </a:rPr>
              <a:t>E-field due to </a:t>
            </a:r>
            <a:r>
              <a:rPr lang="en-US" sz="1800" dirty="0">
                <a:latin typeface="Times New Roman"/>
                <a:cs typeface="Times New Roman"/>
              </a:rPr>
              <a:t>preponderance of positive charge</a:t>
            </a:r>
            <a:endParaRPr lang="en-US" sz="2000" dirty="0">
              <a:latin typeface="Times New Roman"/>
              <a:cs typeface="Times New Roman"/>
            </a:endParaRPr>
          </a:p>
        </p:txBody>
      </p:sp>
      <p:sp>
        <p:nvSpPr>
          <p:cNvPr id="20515" name="Rectangle 109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516" name="Text Box 110"/>
          <p:cNvSpPr txBox="1">
            <a:spLocks noChangeArrowheads="1"/>
          </p:cNvSpPr>
          <p:nvPr/>
        </p:nvSpPr>
        <p:spPr bwMode="auto">
          <a:xfrm>
            <a:off x="8629650" y="6430963"/>
            <a:ext cx="36425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/>
              <a:t>6.)</a:t>
            </a:r>
          </a:p>
        </p:txBody>
      </p:sp>
      <p:grpSp>
        <p:nvGrpSpPr>
          <p:cNvPr id="111" name="Group 110"/>
          <p:cNvGrpSpPr/>
          <p:nvPr/>
        </p:nvGrpSpPr>
        <p:grpSpPr>
          <a:xfrm>
            <a:off x="1912938" y="2959100"/>
            <a:ext cx="7239000" cy="1566336"/>
            <a:chOff x="1231900" y="4102096"/>
            <a:chExt cx="7239000" cy="1566336"/>
          </a:xfrm>
        </p:grpSpPr>
        <p:grpSp>
          <p:nvGrpSpPr>
            <p:cNvPr id="112" name="Group 111"/>
            <p:cNvGrpSpPr/>
            <p:nvPr/>
          </p:nvGrpSpPr>
          <p:grpSpPr>
            <a:xfrm>
              <a:off x="1231900" y="4102098"/>
              <a:ext cx="7239000" cy="1566334"/>
              <a:chOff x="1367278" y="5219700"/>
              <a:chExt cx="6798827" cy="448732"/>
            </a:xfrm>
          </p:grpSpPr>
          <p:sp>
            <p:nvSpPr>
              <p:cNvPr id="115" name="Rectangle 4"/>
              <p:cNvSpPr>
                <a:spLocks noChangeArrowheads="1"/>
              </p:cNvSpPr>
              <p:nvPr/>
            </p:nvSpPr>
            <p:spPr bwMode="auto">
              <a:xfrm rot="16200000">
                <a:off x="4659801" y="2168477"/>
                <a:ext cx="207432" cy="6792477"/>
              </a:xfrm>
              <a:prstGeom prst="rect">
                <a:avLst/>
              </a:prstGeom>
              <a:gradFill flip="none" rotWithShape="1">
                <a:gsLst>
                  <a:gs pos="23000">
                    <a:srgbClr val="3366FF">
                      <a:alpha val="57000"/>
                    </a:srgbClr>
                  </a:gs>
                  <a:gs pos="100000">
                    <a:srgbClr val="FFFFFF">
                      <a:alpha val="57000"/>
                    </a:srgbClr>
                  </a:gs>
                </a:gsLst>
                <a:lin ang="0" scaled="1"/>
                <a:tileRect/>
              </a:gra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pitchFamily="1" charset="0"/>
                  <a:ea typeface="ＭＳ Ｐゴシック" pitchFamily="1" charset="-128"/>
                  <a:cs typeface="ＭＳ Ｐゴシック" pitchFamily="1" charset="-128"/>
                </a:endParaRPr>
              </a:p>
            </p:txBody>
          </p:sp>
          <p:sp>
            <p:nvSpPr>
              <p:cNvPr id="116" name="Rectangle 4"/>
              <p:cNvSpPr>
                <a:spLocks noChangeArrowheads="1"/>
              </p:cNvSpPr>
              <p:nvPr/>
            </p:nvSpPr>
            <p:spPr bwMode="auto">
              <a:xfrm rot="5400000" flipV="1">
                <a:off x="4655566" y="1937762"/>
                <a:ext cx="228602" cy="6792477"/>
              </a:xfrm>
              <a:prstGeom prst="rect">
                <a:avLst/>
              </a:prstGeom>
              <a:gradFill flip="none" rotWithShape="1">
                <a:gsLst>
                  <a:gs pos="23000">
                    <a:srgbClr val="3366FF">
                      <a:alpha val="57000"/>
                    </a:srgbClr>
                  </a:gs>
                  <a:gs pos="100000">
                    <a:srgbClr val="FFFFFF">
                      <a:alpha val="57000"/>
                    </a:srgbClr>
                  </a:gs>
                </a:gsLst>
                <a:lin ang="0" scaled="1"/>
                <a:tileRect/>
              </a:gra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pitchFamily="1" charset="0"/>
                  <a:ea typeface="ＭＳ Ｐゴシック" pitchFamily="1" charset="-128"/>
                  <a:cs typeface="ＭＳ Ｐゴシック" pitchFamily="1" charset="-128"/>
                </a:endParaRPr>
              </a:p>
            </p:txBody>
          </p:sp>
        </p:grpSp>
        <p:cxnSp>
          <p:nvCxnSpPr>
            <p:cNvPr id="113" name="Straight Connector 112"/>
            <p:cNvCxnSpPr/>
            <p:nvPr/>
          </p:nvCxnSpPr>
          <p:spPr>
            <a:xfrm>
              <a:off x="1231900" y="4102096"/>
              <a:ext cx="7232240" cy="0"/>
            </a:xfrm>
            <a:prstGeom prst="line">
              <a:avLst/>
            </a:prstGeom>
            <a:ln w="1905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/>
            <p:cNvCxnSpPr/>
            <p:nvPr/>
          </p:nvCxnSpPr>
          <p:spPr>
            <a:xfrm>
              <a:off x="1231900" y="5668431"/>
              <a:ext cx="7232240" cy="0"/>
            </a:xfrm>
            <a:prstGeom prst="line">
              <a:avLst/>
            </a:prstGeom>
            <a:ln w="1905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117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69391261"/>
              </p:ext>
            </p:extLst>
          </p:nvPr>
        </p:nvGraphicFramePr>
        <p:xfrm>
          <a:off x="7086600" y="707886"/>
          <a:ext cx="357188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90500" imgH="203200" progId="Equation.DSMT4">
                  <p:embed/>
                </p:oleObj>
              </mc:Choice>
              <mc:Fallback>
                <p:oleObj name="Equation" r:id="rId4" imgW="1905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86600" y="707886"/>
                        <a:ext cx="357188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364102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ext Box 65"/>
          <p:cNvSpPr txBox="1">
            <a:spLocks noChangeArrowheads="1"/>
          </p:cNvSpPr>
          <p:nvPr/>
        </p:nvSpPr>
        <p:spPr bwMode="auto">
          <a:xfrm>
            <a:off x="304800" y="457200"/>
            <a:ext cx="8763000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4800" dirty="0">
                <a:solidFill>
                  <a:srgbClr val="FF0000"/>
                </a:solidFill>
                <a:latin typeface="Apple Chancery"/>
                <a:cs typeface="Apple Chancery"/>
              </a:rPr>
              <a:t>In short, </a:t>
            </a:r>
            <a:r>
              <a:rPr lang="en-US" sz="4800" dirty="0">
                <a:latin typeface="Times New Roman"/>
                <a:cs typeface="Times New Roman"/>
              </a:rPr>
              <a:t>what was described by early researchers as a </a:t>
            </a:r>
            <a:r>
              <a:rPr lang="en-US" sz="4800" dirty="0">
                <a:solidFill>
                  <a:srgbClr val="1E23FF"/>
                </a:solidFill>
                <a:latin typeface="Times New Roman"/>
                <a:cs typeface="Times New Roman"/>
              </a:rPr>
              <a:t>MAGNETIC EFFECT</a:t>
            </a:r>
            <a:r>
              <a:rPr lang="en-US" sz="4800" dirty="0">
                <a:latin typeface="Times New Roman"/>
                <a:cs typeface="Times New Roman"/>
              </a:rPr>
              <a:t> was (and is) really a </a:t>
            </a:r>
            <a:r>
              <a:rPr lang="en-US" sz="4800" dirty="0">
                <a:solidFill>
                  <a:srgbClr val="FF121B"/>
                </a:solidFill>
                <a:latin typeface="Times New Roman"/>
                <a:cs typeface="Times New Roman"/>
              </a:rPr>
              <a:t>RELATIVISTIC EFFECT</a:t>
            </a:r>
            <a:r>
              <a:rPr lang="en-US" sz="4800" dirty="0">
                <a:latin typeface="Times New Roman"/>
                <a:cs typeface="Times New Roman"/>
              </a:rPr>
              <a:t>.</a:t>
            </a:r>
            <a:endParaRPr lang="en-US" sz="2000" dirty="0">
              <a:latin typeface="Times New Roman"/>
              <a:cs typeface="Times New Roman"/>
            </a:endParaRPr>
          </a:p>
        </p:txBody>
      </p:sp>
      <p:sp>
        <p:nvSpPr>
          <p:cNvPr id="21506" name="Rectangle 108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507" name="Text Box 109"/>
          <p:cNvSpPr txBox="1">
            <a:spLocks noChangeArrowheads="1"/>
          </p:cNvSpPr>
          <p:nvPr/>
        </p:nvSpPr>
        <p:spPr bwMode="auto">
          <a:xfrm>
            <a:off x="8629650" y="6430963"/>
            <a:ext cx="36425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/>
              <a:t>7.)</a:t>
            </a:r>
          </a:p>
        </p:txBody>
      </p:sp>
      <p:sp>
        <p:nvSpPr>
          <p:cNvPr id="5" name="Text Box 66"/>
          <p:cNvSpPr txBox="1">
            <a:spLocks noChangeArrowheads="1"/>
          </p:cNvSpPr>
          <p:nvPr/>
        </p:nvSpPr>
        <p:spPr bwMode="auto">
          <a:xfrm>
            <a:off x="381000" y="4559300"/>
            <a:ext cx="8534400" cy="1138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Still, the </a:t>
            </a:r>
            <a:r>
              <a:rPr lang="en-US" sz="2000" dirty="0">
                <a:solidFill>
                  <a:srgbClr val="3366FF"/>
                </a:solidFill>
                <a:latin typeface="Times New Roman"/>
                <a:cs typeface="Times New Roman"/>
              </a:rPr>
              <a:t>Classical Theory of Magnetism </a:t>
            </a:r>
            <a:r>
              <a:rPr lang="en-US" sz="2000" dirty="0">
                <a:latin typeface="Times New Roman"/>
                <a:cs typeface="Times New Roman"/>
              </a:rPr>
              <a:t>is a good theory in the everyday world (just as is the case with Newtonian Mechanics), so that’s what you will be spending the next several weeks learning.</a:t>
            </a:r>
            <a:endParaRPr lang="en-US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0878553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Box 27"/>
          <p:cNvSpPr txBox="1"/>
          <p:nvPr/>
        </p:nvSpPr>
        <p:spPr>
          <a:xfrm>
            <a:off x="5101635" y="6036628"/>
            <a:ext cx="40259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Apple Chancery"/>
                <a:cs typeface="Apple Chancery"/>
              </a:rPr>
              <a:t>--are closer together </a:t>
            </a:r>
            <a:r>
              <a:rPr lang="en-US" dirty="0">
                <a:latin typeface="Times New Roman"/>
                <a:cs typeface="Times New Roman"/>
              </a:rPr>
              <a:t>where B-</a:t>
            </a:r>
            <a:r>
              <a:rPr lang="en-US" dirty="0" err="1">
                <a:latin typeface="Times New Roman"/>
                <a:cs typeface="Times New Roman"/>
              </a:rPr>
              <a:t>flds</a:t>
            </a:r>
            <a:r>
              <a:rPr lang="en-US" dirty="0">
                <a:latin typeface="Times New Roman"/>
                <a:cs typeface="Times New Roman"/>
              </a:rPr>
              <a:t> are more intense;</a:t>
            </a:r>
            <a:endParaRPr lang="en-US" dirty="0">
              <a:solidFill>
                <a:srgbClr val="FF0000"/>
              </a:solidFill>
              <a:latin typeface="Apple Chancery"/>
              <a:cs typeface="Apple Chancery"/>
            </a:endParaRPr>
          </a:p>
        </p:txBody>
      </p:sp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73025" y="0"/>
            <a:ext cx="90678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/>
            <a:r>
              <a:rPr lang="en-US" sz="4000" b="1" dirty="0">
                <a:solidFill>
                  <a:srgbClr val="FF0000"/>
                </a:solidFill>
                <a:latin typeface="Apple Chancery"/>
                <a:cs typeface="Apple Chancery"/>
              </a:rPr>
              <a:t>General Information</a:t>
            </a:r>
            <a:endParaRPr lang="en-US" sz="3600" dirty="0">
              <a:latin typeface="Apple Chancery"/>
              <a:cs typeface="Apple Chancery"/>
            </a:endParaRPr>
          </a:p>
        </p:txBody>
      </p:sp>
      <p:sp>
        <p:nvSpPr>
          <p:cNvPr id="33795" name="Text Box 3"/>
          <p:cNvSpPr txBox="1">
            <a:spLocks noChangeArrowheads="1"/>
          </p:cNvSpPr>
          <p:nvPr/>
        </p:nvSpPr>
        <p:spPr bwMode="auto">
          <a:xfrm>
            <a:off x="0" y="838200"/>
            <a:ext cx="66294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endParaRPr lang="en-US" sz="2800">
              <a:latin typeface="Times" charset="0"/>
            </a:endParaRPr>
          </a:p>
        </p:txBody>
      </p:sp>
      <p:sp>
        <p:nvSpPr>
          <p:cNvPr id="6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 dirty="0"/>
          </a:p>
        </p:txBody>
      </p:sp>
      <p:sp>
        <p:nvSpPr>
          <p:cNvPr id="7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18973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9.)</a:t>
            </a:r>
          </a:p>
        </p:txBody>
      </p:sp>
      <p:cxnSp>
        <p:nvCxnSpPr>
          <p:cNvPr id="3" name="Straight Connector 2"/>
          <p:cNvCxnSpPr/>
          <p:nvPr/>
        </p:nvCxnSpPr>
        <p:spPr>
          <a:xfrm>
            <a:off x="0" y="685800"/>
            <a:ext cx="9140825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endCxn id="6" idx="2"/>
          </p:cNvCxnSpPr>
          <p:nvPr/>
        </p:nvCxnSpPr>
        <p:spPr>
          <a:xfrm flipH="1">
            <a:off x="4572000" y="685800"/>
            <a:ext cx="12700" cy="617220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0" y="685800"/>
            <a:ext cx="45847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/>
            <a:r>
              <a:rPr lang="en-US" sz="2400" b="1" dirty="0">
                <a:solidFill>
                  <a:srgbClr val="FF0000"/>
                </a:solidFill>
                <a:latin typeface="Apple Chancery"/>
                <a:cs typeface="Apple Chancery"/>
              </a:rPr>
              <a:t>Electric Fields </a:t>
            </a:r>
            <a:endParaRPr lang="en-US" sz="2000" dirty="0">
              <a:latin typeface="Apple Chancery"/>
              <a:cs typeface="Apple Chancery"/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4572000" y="608013"/>
            <a:ext cx="45847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/>
            <a:r>
              <a:rPr lang="en-US" sz="2400" b="1" dirty="0">
                <a:solidFill>
                  <a:srgbClr val="FF0000"/>
                </a:solidFill>
                <a:latin typeface="Apple Chancery"/>
                <a:cs typeface="Apple Chancery"/>
              </a:rPr>
              <a:t>Magnetic Fields</a:t>
            </a:r>
            <a:endParaRPr lang="en-US" sz="2000" dirty="0">
              <a:latin typeface="Apple Chancery"/>
              <a:cs typeface="Apple Chancery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79400" y="1384300"/>
            <a:ext cx="41529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Apple Chancery"/>
                <a:cs typeface="Apple Chancery"/>
              </a:rPr>
              <a:t>--electric fields </a:t>
            </a:r>
            <a:r>
              <a:rPr lang="en-US" dirty="0">
                <a:latin typeface="Times New Roman"/>
                <a:cs typeface="Times New Roman"/>
              </a:rPr>
              <a:t>(abbreviated as </a:t>
            </a:r>
            <a:r>
              <a:rPr lang="en-US" i="1" dirty="0">
                <a:solidFill>
                  <a:srgbClr val="FF0000"/>
                </a:solidFill>
                <a:latin typeface="Times New Roman"/>
                <a:cs typeface="Times New Roman"/>
              </a:rPr>
              <a:t>E-</a:t>
            </a:r>
            <a:r>
              <a:rPr lang="en-US" i="1" dirty="0" err="1">
                <a:solidFill>
                  <a:srgbClr val="FF0000"/>
                </a:solidFill>
                <a:latin typeface="Times New Roman"/>
                <a:cs typeface="Times New Roman"/>
              </a:rPr>
              <a:t>flds</a:t>
            </a:r>
            <a:r>
              <a:rPr lang="en-US" dirty="0">
                <a:latin typeface="Times New Roman"/>
                <a:cs typeface="Times New Roman"/>
              </a:rPr>
              <a:t>), with units of </a:t>
            </a:r>
            <a:r>
              <a:rPr lang="en-US" i="1" dirty="0" err="1">
                <a:solidFill>
                  <a:srgbClr val="0000FF"/>
                </a:solidFill>
                <a:latin typeface="Times New Roman"/>
                <a:cs typeface="Times New Roman"/>
              </a:rPr>
              <a:t>newtons</a:t>
            </a:r>
            <a:r>
              <a:rPr lang="en-US" i="1" dirty="0">
                <a:solidFill>
                  <a:srgbClr val="0000FF"/>
                </a:solidFill>
                <a:latin typeface="Times New Roman"/>
                <a:cs typeface="Times New Roman"/>
              </a:rPr>
              <a:t> per coulomb </a:t>
            </a:r>
            <a:r>
              <a:rPr lang="en-US" dirty="0">
                <a:latin typeface="Times New Roman"/>
                <a:cs typeface="Times New Roman"/>
              </a:rPr>
              <a:t>or </a:t>
            </a:r>
            <a:r>
              <a:rPr lang="en-US" i="1" dirty="0">
                <a:solidFill>
                  <a:srgbClr val="0000FF"/>
                </a:solidFill>
                <a:latin typeface="Times New Roman"/>
                <a:cs typeface="Times New Roman"/>
              </a:rPr>
              <a:t>volt per meter</a:t>
            </a:r>
            <a:r>
              <a:rPr lang="en-US" dirty="0">
                <a:latin typeface="Times New Roman"/>
                <a:cs typeface="Times New Roman"/>
              </a:rPr>
              <a:t>, are </a:t>
            </a:r>
            <a:r>
              <a:rPr lang="en-US" dirty="0">
                <a:solidFill>
                  <a:srgbClr val="0000FF"/>
                </a:solidFill>
                <a:latin typeface="Times New Roman"/>
                <a:cs typeface="Times New Roman"/>
              </a:rPr>
              <a:t>modified force fields </a:t>
            </a:r>
            <a:r>
              <a:rPr lang="en-US" dirty="0">
                <a:latin typeface="Times New Roman"/>
                <a:cs typeface="Times New Roman"/>
              </a:rPr>
              <a:t>(release a charge in an E-</a:t>
            </a:r>
            <a:r>
              <a:rPr lang="en-US" dirty="0" err="1">
                <a:latin typeface="Times New Roman"/>
                <a:cs typeface="Times New Roman"/>
              </a:rPr>
              <a:t>fld</a:t>
            </a:r>
            <a:r>
              <a:rPr lang="en-US" dirty="0">
                <a:latin typeface="Times New Roman"/>
                <a:cs typeface="Times New Roman"/>
              </a:rPr>
              <a:t> and it will accelerate); </a:t>
            </a:r>
            <a:endParaRPr lang="en-US" dirty="0">
              <a:solidFill>
                <a:srgbClr val="FF0000"/>
              </a:solidFill>
              <a:latin typeface="Apple Chancery"/>
              <a:cs typeface="Apple Chancery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79400" y="2916556"/>
            <a:ext cx="41529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Apple Chancery"/>
                <a:cs typeface="Apple Chancery"/>
              </a:rPr>
              <a:t>--electric fields </a:t>
            </a:r>
            <a:r>
              <a:rPr lang="en-US" dirty="0">
                <a:latin typeface="Times New Roman"/>
                <a:cs typeface="Times New Roman"/>
              </a:rPr>
              <a:t>are generated with the </a:t>
            </a:r>
            <a:r>
              <a:rPr lang="en-US" dirty="0">
                <a:solidFill>
                  <a:srgbClr val="0000FF"/>
                </a:solidFill>
                <a:latin typeface="Times New Roman"/>
                <a:cs typeface="Times New Roman"/>
              </a:rPr>
              <a:t>presence of charge</a:t>
            </a:r>
            <a:r>
              <a:rPr lang="en-US" dirty="0">
                <a:latin typeface="Times New Roman"/>
                <a:cs typeface="Times New Roman"/>
              </a:rPr>
              <a:t>;</a:t>
            </a:r>
            <a:endParaRPr lang="en-US" dirty="0">
              <a:solidFill>
                <a:srgbClr val="FF0000"/>
              </a:solidFill>
              <a:latin typeface="Apple Chancery"/>
              <a:cs typeface="Apple Chancery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79400" y="4737100"/>
            <a:ext cx="4152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Apple Chancery"/>
                <a:cs typeface="Apple Chancery"/>
              </a:rPr>
              <a:t>--electric field lines: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834935" y="1155700"/>
            <a:ext cx="41529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Apple Chancery"/>
                <a:cs typeface="Apple Chancery"/>
              </a:rPr>
              <a:t>--magnetic fields </a:t>
            </a:r>
            <a:r>
              <a:rPr lang="en-US" dirty="0">
                <a:latin typeface="Times New Roman"/>
                <a:cs typeface="Times New Roman"/>
              </a:rPr>
              <a:t>(abbreviated as </a:t>
            </a:r>
            <a:r>
              <a:rPr lang="en-US" i="1" dirty="0">
                <a:solidFill>
                  <a:srgbClr val="FF0000"/>
                </a:solidFill>
                <a:latin typeface="Times New Roman"/>
                <a:cs typeface="Times New Roman"/>
              </a:rPr>
              <a:t>B-</a:t>
            </a:r>
            <a:r>
              <a:rPr lang="en-US" i="1" dirty="0" err="1">
                <a:solidFill>
                  <a:srgbClr val="FF0000"/>
                </a:solidFill>
                <a:latin typeface="Times New Roman"/>
                <a:cs typeface="Times New Roman"/>
              </a:rPr>
              <a:t>flds</a:t>
            </a:r>
            <a:r>
              <a:rPr lang="en-US" dirty="0">
                <a:latin typeface="Times New Roman"/>
                <a:cs typeface="Times New Roman"/>
              </a:rPr>
              <a:t>), with units of </a:t>
            </a:r>
            <a:r>
              <a:rPr lang="en-US" i="1" dirty="0" err="1">
                <a:solidFill>
                  <a:srgbClr val="0000FF"/>
                </a:solidFill>
                <a:latin typeface="Times New Roman"/>
                <a:cs typeface="Times New Roman"/>
              </a:rPr>
              <a:t>teslas</a:t>
            </a:r>
            <a:r>
              <a:rPr lang="en-US" i="1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dirty="0">
                <a:latin typeface="Times New Roman"/>
                <a:cs typeface="Times New Roman"/>
              </a:rPr>
              <a:t>in the </a:t>
            </a:r>
            <a:r>
              <a:rPr lang="en-US" i="1" dirty="0">
                <a:solidFill>
                  <a:srgbClr val="0000FF"/>
                </a:solidFill>
                <a:latin typeface="Times New Roman"/>
                <a:cs typeface="Times New Roman"/>
              </a:rPr>
              <a:t>MKS system</a:t>
            </a:r>
            <a:r>
              <a:rPr lang="en-US" dirty="0">
                <a:latin typeface="Times New Roman"/>
                <a:cs typeface="Times New Roman"/>
              </a:rPr>
              <a:t>, are </a:t>
            </a:r>
            <a:r>
              <a:rPr lang="en-US" dirty="0">
                <a:solidFill>
                  <a:srgbClr val="0000FF"/>
                </a:solidFill>
                <a:latin typeface="Times New Roman"/>
                <a:cs typeface="Times New Roman"/>
              </a:rPr>
              <a:t>NOT modified force fields </a:t>
            </a:r>
            <a:r>
              <a:rPr lang="en-US" dirty="0">
                <a:latin typeface="Times New Roman"/>
                <a:cs typeface="Times New Roman"/>
              </a:rPr>
              <a:t>(release a charge in a B-</a:t>
            </a:r>
            <a:r>
              <a:rPr lang="en-US" dirty="0" err="1">
                <a:latin typeface="Times New Roman"/>
                <a:cs typeface="Times New Roman"/>
              </a:rPr>
              <a:t>fld</a:t>
            </a:r>
            <a:r>
              <a:rPr lang="en-US" dirty="0">
                <a:latin typeface="Times New Roman"/>
                <a:cs typeface="Times New Roman"/>
              </a:rPr>
              <a:t> and it will just sit there); </a:t>
            </a:r>
            <a:endParaRPr lang="en-US" dirty="0">
              <a:solidFill>
                <a:srgbClr val="FF0000"/>
              </a:solidFill>
              <a:latin typeface="Apple Chancery"/>
              <a:cs typeface="Apple Chancery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127035" y="2292529"/>
            <a:ext cx="373756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Apple Chancery"/>
                <a:cs typeface="Apple Chancery"/>
              </a:rPr>
              <a:t>--magnetic forces do exist </a:t>
            </a:r>
            <a:r>
              <a:rPr lang="en-US" dirty="0">
                <a:latin typeface="Times New Roman"/>
                <a:cs typeface="Times New Roman"/>
              </a:rPr>
              <a:t>when a </a:t>
            </a:r>
            <a:r>
              <a:rPr lang="en-US" dirty="0">
                <a:solidFill>
                  <a:srgbClr val="0000FF"/>
                </a:solidFill>
                <a:latin typeface="Times New Roman"/>
                <a:cs typeface="Times New Roman"/>
              </a:rPr>
              <a:t>charge moves through a B-</a:t>
            </a:r>
            <a:r>
              <a:rPr lang="en-US" dirty="0" err="1">
                <a:solidFill>
                  <a:srgbClr val="0000FF"/>
                </a:solidFill>
                <a:latin typeface="Times New Roman"/>
                <a:cs typeface="Times New Roman"/>
              </a:rPr>
              <a:t>fld</a:t>
            </a:r>
            <a:r>
              <a:rPr lang="en-US" dirty="0">
                <a:latin typeface="Times New Roman"/>
                <a:cs typeface="Times New Roman"/>
              </a:rPr>
              <a:t>—they are </a:t>
            </a:r>
            <a:r>
              <a:rPr lang="en-US" dirty="0">
                <a:solidFill>
                  <a:srgbClr val="FF0000"/>
                </a:solidFill>
                <a:latin typeface="Times New Roman"/>
                <a:cs typeface="Times New Roman"/>
              </a:rPr>
              <a:t>centripetal</a:t>
            </a:r>
            <a:r>
              <a:rPr lang="en-US" dirty="0">
                <a:latin typeface="Times New Roman"/>
                <a:cs typeface="Times New Roman"/>
              </a:rPr>
              <a:t> and are governed by the relationship:</a:t>
            </a:r>
            <a:endParaRPr lang="en-US" dirty="0">
              <a:solidFill>
                <a:srgbClr val="FF0000"/>
              </a:solidFill>
              <a:latin typeface="Apple Chancery"/>
              <a:cs typeface="Apple Chancery"/>
            </a:endParaRPr>
          </a:p>
        </p:txBody>
      </p:sp>
      <p:graphicFrame>
        <p:nvGraphicFramePr>
          <p:cNvPr id="22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29281569"/>
              </p:ext>
            </p:extLst>
          </p:nvPr>
        </p:nvGraphicFramePr>
        <p:xfrm>
          <a:off x="6752021" y="3113177"/>
          <a:ext cx="1063625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635000" imgH="228600" progId="Equation.DSMT4">
                  <p:embed/>
                </p:oleObj>
              </mc:Choice>
              <mc:Fallback>
                <p:oleObj name="Equation" r:id="rId3" imgW="635000" imgH="228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752021" y="3113177"/>
                        <a:ext cx="1063625" cy="381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546100" y="5106432"/>
            <a:ext cx="4025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Apple Chancery"/>
                <a:cs typeface="Apple Chancery"/>
              </a:rPr>
              <a:t>--go from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>
                <a:solidFill>
                  <a:srgbClr val="0000FF"/>
                </a:solidFill>
                <a:latin typeface="Times New Roman"/>
                <a:cs typeface="Times New Roman"/>
              </a:rPr>
              <a:t>positive to negative charge</a:t>
            </a:r>
            <a:r>
              <a:rPr lang="en-US" dirty="0">
                <a:latin typeface="Times New Roman"/>
                <a:cs typeface="Times New Roman"/>
              </a:rPr>
              <a:t>;</a:t>
            </a:r>
            <a:endParaRPr lang="en-US" dirty="0">
              <a:solidFill>
                <a:srgbClr val="FF0000"/>
              </a:solidFill>
              <a:latin typeface="Apple Chancery"/>
              <a:cs typeface="Apple Chancery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46100" y="5769928"/>
            <a:ext cx="40259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Apple Chancery"/>
                <a:cs typeface="Apple Chancery"/>
              </a:rPr>
              <a:t>--are closer together </a:t>
            </a:r>
            <a:r>
              <a:rPr lang="en-US" dirty="0">
                <a:latin typeface="Times New Roman"/>
                <a:cs typeface="Times New Roman"/>
              </a:rPr>
              <a:t>where E-</a:t>
            </a:r>
            <a:r>
              <a:rPr lang="en-US" dirty="0" err="1">
                <a:latin typeface="Times New Roman"/>
                <a:cs typeface="Times New Roman"/>
              </a:rPr>
              <a:t>flds</a:t>
            </a:r>
            <a:r>
              <a:rPr lang="en-US" dirty="0">
                <a:latin typeface="Times New Roman"/>
                <a:cs typeface="Times New Roman"/>
              </a:rPr>
              <a:t> are more intense;</a:t>
            </a:r>
            <a:endParaRPr lang="en-US" dirty="0">
              <a:solidFill>
                <a:srgbClr val="FF0000"/>
              </a:solidFill>
              <a:latin typeface="Apple Chancery"/>
              <a:cs typeface="Apple Chancery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46100" y="5443498"/>
            <a:ext cx="42326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Apple Chancery"/>
                <a:cs typeface="Apple Chancery"/>
              </a:rPr>
              <a:t>--identify </a:t>
            </a:r>
            <a:r>
              <a:rPr lang="en-US" dirty="0">
                <a:latin typeface="Times New Roman"/>
                <a:cs typeface="Times New Roman"/>
              </a:rPr>
              <a:t>the E-</a:t>
            </a:r>
            <a:r>
              <a:rPr lang="en-US" dirty="0" err="1">
                <a:latin typeface="Times New Roman"/>
                <a:cs typeface="Times New Roman"/>
              </a:rPr>
              <a:t>fld’s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>
                <a:solidFill>
                  <a:srgbClr val="0000FF"/>
                </a:solidFill>
                <a:latin typeface="Times New Roman"/>
                <a:cs typeface="Times New Roman"/>
              </a:rPr>
              <a:t>direction</a:t>
            </a:r>
            <a:r>
              <a:rPr lang="en-US" dirty="0">
                <a:latin typeface="Times New Roman"/>
                <a:cs typeface="Times New Roman"/>
              </a:rPr>
              <a:t> in a region;</a:t>
            </a:r>
            <a:endParaRPr lang="en-US" dirty="0">
              <a:solidFill>
                <a:srgbClr val="FF0000"/>
              </a:solidFill>
              <a:latin typeface="Apple Chancery"/>
              <a:cs typeface="Apple Chancery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834935" y="4876800"/>
            <a:ext cx="4152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Apple Chancery"/>
                <a:cs typeface="Apple Chancery"/>
              </a:rPr>
              <a:t>--magnetic field lines: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101635" y="5195332"/>
            <a:ext cx="40259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Apple Chancery"/>
                <a:cs typeface="Apple Chancery"/>
              </a:rPr>
              <a:t>--go from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>
                <a:solidFill>
                  <a:srgbClr val="0000FF"/>
                </a:solidFill>
                <a:latin typeface="Times New Roman"/>
                <a:cs typeface="Times New Roman"/>
              </a:rPr>
              <a:t>north to south pole, or circle around current carrying wire</a:t>
            </a:r>
            <a:r>
              <a:rPr lang="en-US" dirty="0">
                <a:latin typeface="Times New Roman"/>
                <a:cs typeface="Times New Roman"/>
              </a:rPr>
              <a:t>;</a:t>
            </a:r>
            <a:endParaRPr lang="en-US" dirty="0">
              <a:solidFill>
                <a:srgbClr val="FF0000"/>
              </a:solidFill>
              <a:latin typeface="Apple Chancery"/>
              <a:cs typeface="Apple Chancery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101635" y="5748298"/>
            <a:ext cx="43032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Apple Chancery"/>
                <a:cs typeface="Apple Chancery"/>
              </a:rPr>
              <a:t>--identify </a:t>
            </a:r>
            <a:r>
              <a:rPr lang="en-US" dirty="0">
                <a:latin typeface="Times New Roman"/>
                <a:cs typeface="Times New Roman"/>
              </a:rPr>
              <a:t>the B-</a:t>
            </a:r>
            <a:r>
              <a:rPr lang="en-US" dirty="0" err="1">
                <a:latin typeface="Times New Roman"/>
                <a:cs typeface="Times New Roman"/>
              </a:rPr>
              <a:t>fld’s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>
                <a:solidFill>
                  <a:srgbClr val="0000FF"/>
                </a:solidFill>
                <a:latin typeface="Times New Roman"/>
                <a:cs typeface="Times New Roman"/>
              </a:rPr>
              <a:t>direction</a:t>
            </a:r>
            <a:r>
              <a:rPr lang="en-US" dirty="0">
                <a:latin typeface="Times New Roman"/>
                <a:cs typeface="Times New Roman"/>
              </a:rPr>
              <a:t> in a region;</a:t>
            </a:r>
            <a:endParaRPr lang="en-US" dirty="0">
              <a:solidFill>
                <a:srgbClr val="FF0000"/>
              </a:solidFill>
              <a:latin typeface="Apple Chancery"/>
              <a:cs typeface="Apple Chancery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79400" y="3696058"/>
            <a:ext cx="41529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Apple Chancery"/>
                <a:cs typeface="Apple Chancery"/>
              </a:rPr>
              <a:t>--an electric field’s direction </a:t>
            </a:r>
            <a:r>
              <a:rPr lang="en-US" dirty="0">
                <a:latin typeface="Times New Roman"/>
                <a:cs typeface="Times New Roman"/>
              </a:rPr>
              <a:t>is defined as the </a:t>
            </a:r>
            <a:r>
              <a:rPr lang="en-US" i="1" dirty="0">
                <a:solidFill>
                  <a:srgbClr val="0000FF"/>
                </a:solidFill>
                <a:latin typeface="Times New Roman"/>
                <a:cs typeface="Times New Roman"/>
              </a:rPr>
              <a:t>direction a positive charge will accelerate if released in the field</a:t>
            </a:r>
            <a:r>
              <a:rPr lang="en-US" dirty="0">
                <a:latin typeface="Times New Roman"/>
                <a:cs typeface="Times New Roman"/>
              </a:rPr>
              <a:t>;</a:t>
            </a:r>
            <a:endParaRPr lang="en-US" dirty="0">
              <a:solidFill>
                <a:srgbClr val="FF0000"/>
              </a:solidFill>
              <a:latin typeface="Apple Chancery"/>
              <a:cs typeface="Apple Chancery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834934" y="3544016"/>
            <a:ext cx="43942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Apple Chancery"/>
                <a:cs typeface="Apple Chancery"/>
              </a:rPr>
              <a:t>--B-fields </a:t>
            </a:r>
            <a:r>
              <a:rPr lang="en-US" dirty="0">
                <a:latin typeface="Times New Roman"/>
                <a:cs typeface="Times New Roman"/>
              </a:rPr>
              <a:t>are generated by </a:t>
            </a:r>
            <a:r>
              <a:rPr lang="en-US" dirty="0">
                <a:solidFill>
                  <a:srgbClr val="0000FF"/>
                </a:solidFill>
                <a:latin typeface="Times New Roman"/>
                <a:cs typeface="Times New Roman"/>
              </a:rPr>
              <a:t>charge in motion</a:t>
            </a:r>
            <a:r>
              <a:rPr lang="en-US" dirty="0">
                <a:latin typeface="Times New Roman"/>
                <a:cs typeface="Times New Roman"/>
              </a:rPr>
              <a:t>;</a:t>
            </a:r>
            <a:endParaRPr lang="en-US" dirty="0">
              <a:solidFill>
                <a:srgbClr val="FF0000"/>
              </a:solidFill>
              <a:latin typeface="Apple Chancery"/>
              <a:cs typeface="Apple Chancery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834934" y="3957935"/>
            <a:ext cx="33310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Apple Chancery"/>
                <a:cs typeface="Apple Chancery"/>
              </a:rPr>
              <a:t>--a B-field’s direction </a:t>
            </a:r>
            <a:r>
              <a:rPr lang="en-US" dirty="0">
                <a:latin typeface="Times New Roman"/>
                <a:cs typeface="Times New Roman"/>
              </a:rPr>
              <a:t>is defined as the </a:t>
            </a:r>
            <a:r>
              <a:rPr lang="en-US" i="1" dirty="0">
                <a:solidFill>
                  <a:srgbClr val="0000FF"/>
                </a:solidFill>
                <a:latin typeface="Times New Roman"/>
                <a:cs typeface="Times New Roman"/>
              </a:rPr>
              <a:t>direction a compass points when placed in the field</a:t>
            </a:r>
            <a:r>
              <a:rPr lang="en-US" dirty="0">
                <a:latin typeface="Times New Roman"/>
                <a:cs typeface="Times New Roman"/>
              </a:rPr>
              <a:t>;</a:t>
            </a:r>
            <a:endParaRPr lang="en-US" dirty="0">
              <a:solidFill>
                <a:srgbClr val="FF0000"/>
              </a:solidFill>
              <a:latin typeface="Apple Chancery"/>
              <a:cs typeface="Apple Chancery"/>
            </a:endParaRPr>
          </a:p>
        </p:txBody>
      </p:sp>
      <p:pic>
        <p:nvPicPr>
          <p:cNvPr id="33" name="Picture 32" descr="a22bw_new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7431" y="3984735"/>
            <a:ext cx="1281704" cy="812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4035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8" grpId="0"/>
      <p:bldP spid="17" grpId="0"/>
      <p:bldP spid="18" grpId="0"/>
      <p:bldP spid="20" grpId="0"/>
      <p:bldP spid="21" grpId="0"/>
      <p:bldP spid="23" grpId="0"/>
      <p:bldP spid="24" grpId="0"/>
      <p:bldP spid="25" grpId="0"/>
      <p:bldP spid="26" grpId="0"/>
      <p:bldP spid="27" grpId="0"/>
      <p:bldP spid="29" grpId="0"/>
      <p:bldP spid="30" grpId="0"/>
      <p:bldP spid="31" grpId="0"/>
      <p:bldP spid="3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73025" y="50800"/>
            <a:ext cx="90678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/>
            <a:r>
              <a:rPr lang="en-US" sz="4000" b="1">
                <a:solidFill>
                  <a:srgbClr val="FF0000"/>
                </a:solidFill>
                <a:latin typeface="Apple Chancery"/>
                <a:cs typeface="Apple Chancery"/>
              </a:rPr>
              <a:t>Terminology and </a:t>
            </a:r>
            <a:r>
              <a:rPr lang="en-US" sz="4000" b="1" dirty="0">
                <a:solidFill>
                  <a:srgbClr val="FF0000"/>
                </a:solidFill>
                <a:latin typeface="Apple Chancery"/>
                <a:cs typeface="Apple Chancery"/>
              </a:rPr>
              <a:t>the Compass</a:t>
            </a:r>
            <a:endParaRPr lang="en-US" sz="3600" dirty="0">
              <a:latin typeface="Apple Chancery"/>
              <a:cs typeface="Apple Chancery"/>
            </a:endParaRPr>
          </a:p>
        </p:txBody>
      </p:sp>
      <p:sp>
        <p:nvSpPr>
          <p:cNvPr id="33795" name="Text Box 3"/>
          <p:cNvSpPr txBox="1">
            <a:spLocks noChangeArrowheads="1"/>
          </p:cNvSpPr>
          <p:nvPr/>
        </p:nvSpPr>
        <p:spPr bwMode="auto">
          <a:xfrm>
            <a:off x="0" y="838200"/>
            <a:ext cx="66294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endParaRPr lang="en-US" sz="2800">
              <a:latin typeface="Times" charset="0"/>
            </a:endParaRPr>
          </a:p>
        </p:txBody>
      </p:sp>
      <p:sp>
        <p:nvSpPr>
          <p:cNvPr id="6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 dirty="0"/>
          </a:p>
        </p:txBody>
      </p:sp>
      <p:sp>
        <p:nvSpPr>
          <p:cNvPr id="7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505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10.)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3025" y="891384"/>
            <a:ext cx="41529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Place a compass </a:t>
            </a:r>
            <a:r>
              <a:rPr lang="en-US" sz="2000" dirty="0">
                <a:latin typeface="Times New Roman"/>
                <a:cs typeface="Times New Roman"/>
              </a:rPr>
              <a:t>in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earth’s magnetic field</a:t>
            </a:r>
            <a:r>
              <a:rPr lang="en-US" sz="2000" dirty="0">
                <a:latin typeface="Times New Roman"/>
                <a:cs typeface="Times New Roman"/>
              </a:rPr>
              <a:t>.</a:t>
            </a:r>
            <a:endParaRPr lang="en-US" sz="2000" dirty="0">
              <a:solidFill>
                <a:srgbClr val="FF0000"/>
              </a:solidFill>
              <a:latin typeface="Apple Chancery"/>
              <a:cs typeface="Apple Chancery"/>
            </a:endParaRPr>
          </a:p>
        </p:txBody>
      </p:sp>
      <p:sp>
        <p:nvSpPr>
          <p:cNvPr id="2" name="Oval 1"/>
          <p:cNvSpPr/>
          <p:nvPr/>
        </p:nvSpPr>
        <p:spPr>
          <a:xfrm>
            <a:off x="4811963" y="1643090"/>
            <a:ext cx="3013167" cy="3013167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Connector 4"/>
          <p:cNvCxnSpPr/>
          <p:nvPr/>
        </p:nvCxnSpPr>
        <p:spPr>
          <a:xfrm>
            <a:off x="6310563" y="1301777"/>
            <a:ext cx="0" cy="3810000"/>
          </a:xfrm>
          <a:prstGeom prst="line">
            <a:avLst/>
          </a:prstGeom>
          <a:ln w="12700" cmpd="sng">
            <a:solidFill>
              <a:srgbClr val="0000FF"/>
            </a:solidFill>
            <a:prstDash val="lg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5616530" y="1375201"/>
            <a:ext cx="13753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0000FF"/>
                </a:solidFill>
                <a:latin typeface="Apple Chancery"/>
                <a:cs typeface="Apple Chancery"/>
              </a:rPr>
              <a:t>north geographic pole</a:t>
            </a:r>
          </a:p>
        </p:txBody>
      </p:sp>
      <p:sp>
        <p:nvSpPr>
          <p:cNvPr id="35" name="Oval 34"/>
          <p:cNvSpPr/>
          <p:nvPr/>
        </p:nvSpPr>
        <p:spPr>
          <a:xfrm>
            <a:off x="5909673" y="2776657"/>
            <a:ext cx="801780" cy="801780"/>
          </a:xfrm>
          <a:prstGeom prst="ellipse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5"/>
          <p:cNvSpPr txBox="1"/>
          <p:nvPr/>
        </p:nvSpPr>
        <p:spPr>
          <a:xfrm>
            <a:off x="5201898" y="2844827"/>
            <a:ext cx="8406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Times New Roman"/>
                <a:cs typeface="Times New Roman"/>
              </a:rPr>
              <a:t>compass</a:t>
            </a:r>
            <a:endParaRPr lang="en-US" sz="2000" dirty="0">
              <a:solidFill>
                <a:srgbClr val="FF0000"/>
              </a:solidFill>
              <a:latin typeface="Apple Chancery"/>
              <a:cs typeface="Apple Chancery"/>
            </a:endParaRPr>
          </a:p>
        </p:txBody>
      </p:sp>
      <p:cxnSp>
        <p:nvCxnSpPr>
          <p:cNvPr id="19" name="Straight Arrow Connector 18"/>
          <p:cNvCxnSpPr/>
          <p:nvPr/>
        </p:nvCxnSpPr>
        <p:spPr>
          <a:xfrm flipV="1">
            <a:off x="6132763" y="2895627"/>
            <a:ext cx="355600" cy="55790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7777413" y="3475945"/>
            <a:ext cx="17081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Times New Roman"/>
                <a:cs typeface="Times New Roman"/>
              </a:rPr>
              <a:t>north geographic seeking pole</a:t>
            </a:r>
            <a:endParaRPr lang="en-US" sz="2000" dirty="0">
              <a:solidFill>
                <a:srgbClr val="FF0000"/>
              </a:solidFill>
              <a:latin typeface="Apple Chancery"/>
              <a:cs typeface="Apple Chancery"/>
            </a:endParaRPr>
          </a:p>
        </p:txBody>
      </p:sp>
      <p:sp>
        <p:nvSpPr>
          <p:cNvPr id="39" name="Freeform 38"/>
          <p:cNvSpPr/>
          <p:nvPr/>
        </p:nvSpPr>
        <p:spPr>
          <a:xfrm>
            <a:off x="6558213" y="2952777"/>
            <a:ext cx="1266917" cy="660433"/>
          </a:xfrm>
          <a:custGeom>
            <a:avLst/>
            <a:gdLst>
              <a:gd name="connsiteX0" fmla="*/ 0 w 1409700"/>
              <a:gd name="connsiteY0" fmla="*/ 0 h 660433"/>
              <a:gd name="connsiteX1" fmla="*/ 755650 w 1409700"/>
              <a:gd name="connsiteY1" fmla="*/ 660400 h 660433"/>
              <a:gd name="connsiteX2" fmla="*/ 615950 w 1409700"/>
              <a:gd name="connsiteY2" fmla="*/ 31750 h 660433"/>
              <a:gd name="connsiteX3" fmla="*/ 1409700 w 1409700"/>
              <a:gd name="connsiteY3" fmla="*/ 628650 h 6604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09700" h="660433">
                <a:moveTo>
                  <a:pt x="0" y="0"/>
                </a:moveTo>
                <a:cubicBezTo>
                  <a:pt x="326496" y="327554"/>
                  <a:pt x="652992" y="655108"/>
                  <a:pt x="755650" y="660400"/>
                </a:cubicBezTo>
                <a:cubicBezTo>
                  <a:pt x="858308" y="665692"/>
                  <a:pt x="506942" y="37042"/>
                  <a:pt x="615950" y="31750"/>
                </a:cubicBezTo>
                <a:cubicBezTo>
                  <a:pt x="724958" y="26458"/>
                  <a:pt x="1409700" y="628650"/>
                  <a:pt x="1409700" y="628650"/>
                </a:cubicBezTo>
              </a:path>
            </a:pathLst>
          </a:custGeom>
          <a:ln w="12700" cmpd="sng">
            <a:solidFill>
              <a:srgbClr val="0000FF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Box 33"/>
          <p:cNvSpPr txBox="1"/>
          <p:nvPr/>
        </p:nvSpPr>
        <p:spPr>
          <a:xfrm>
            <a:off x="5643813" y="4063811"/>
            <a:ext cx="13753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0000FF"/>
                </a:solidFill>
                <a:latin typeface="Apple Chancery"/>
                <a:cs typeface="Apple Chancery"/>
              </a:rPr>
              <a:t>south geographic pole</a:t>
            </a:r>
          </a:p>
        </p:txBody>
      </p:sp>
      <p:grpSp>
        <p:nvGrpSpPr>
          <p:cNvPr id="57" name="Group 56"/>
          <p:cNvGrpSpPr/>
          <p:nvPr/>
        </p:nvGrpSpPr>
        <p:grpSpPr>
          <a:xfrm>
            <a:off x="5497763" y="1835150"/>
            <a:ext cx="3261410" cy="3613722"/>
            <a:chOff x="4762500" y="2133573"/>
            <a:chExt cx="3261410" cy="3613722"/>
          </a:xfrm>
        </p:grpSpPr>
        <p:sp>
          <p:nvSpPr>
            <p:cNvPr id="48" name="Freeform 47"/>
            <p:cNvSpPr/>
            <p:nvPr/>
          </p:nvSpPr>
          <p:spPr>
            <a:xfrm>
              <a:off x="4762500" y="2133573"/>
              <a:ext cx="3261410" cy="3613722"/>
            </a:xfrm>
            <a:custGeom>
              <a:avLst/>
              <a:gdLst>
                <a:gd name="connsiteX0" fmla="*/ 1663700 w 3261410"/>
                <a:gd name="connsiteY0" fmla="*/ 57177 h 3613722"/>
                <a:gd name="connsiteX1" fmla="*/ 2051050 w 3261410"/>
                <a:gd name="connsiteY1" fmla="*/ 27 h 3613722"/>
                <a:gd name="connsiteX2" fmla="*/ 2520950 w 3261410"/>
                <a:gd name="connsiteY2" fmla="*/ 63527 h 3613722"/>
                <a:gd name="connsiteX3" fmla="*/ 2901950 w 3261410"/>
                <a:gd name="connsiteY3" fmla="*/ 298477 h 3613722"/>
                <a:gd name="connsiteX4" fmla="*/ 3155950 w 3261410"/>
                <a:gd name="connsiteY4" fmla="*/ 698527 h 3613722"/>
                <a:gd name="connsiteX5" fmla="*/ 3257550 w 3261410"/>
                <a:gd name="connsiteY5" fmla="*/ 1219227 h 3613722"/>
                <a:gd name="connsiteX6" fmla="*/ 3225800 w 3261410"/>
                <a:gd name="connsiteY6" fmla="*/ 1778027 h 3613722"/>
                <a:gd name="connsiteX7" fmla="*/ 3092450 w 3261410"/>
                <a:gd name="connsiteY7" fmla="*/ 2273327 h 3613722"/>
                <a:gd name="connsiteX8" fmla="*/ 2851150 w 3261410"/>
                <a:gd name="connsiteY8" fmla="*/ 2679727 h 3613722"/>
                <a:gd name="connsiteX9" fmla="*/ 2609850 w 3261410"/>
                <a:gd name="connsiteY9" fmla="*/ 2990877 h 3613722"/>
                <a:gd name="connsiteX10" fmla="*/ 2235200 w 3261410"/>
                <a:gd name="connsiteY10" fmla="*/ 3282977 h 3613722"/>
                <a:gd name="connsiteX11" fmla="*/ 1720850 w 3261410"/>
                <a:gd name="connsiteY11" fmla="*/ 3517927 h 3613722"/>
                <a:gd name="connsiteX12" fmla="*/ 1225550 w 3261410"/>
                <a:gd name="connsiteY12" fmla="*/ 3613177 h 3613722"/>
                <a:gd name="connsiteX13" fmla="*/ 679450 w 3261410"/>
                <a:gd name="connsiteY13" fmla="*/ 3543327 h 3613722"/>
                <a:gd name="connsiteX14" fmla="*/ 279400 w 3261410"/>
                <a:gd name="connsiteY14" fmla="*/ 3289327 h 3613722"/>
                <a:gd name="connsiteX15" fmla="*/ 76200 w 3261410"/>
                <a:gd name="connsiteY15" fmla="*/ 2946427 h 3613722"/>
                <a:gd name="connsiteX16" fmla="*/ 0 w 3261410"/>
                <a:gd name="connsiteY16" fmla="*/ 2590827 h 3613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261410" h="3613722">
                  <a:moveTo>
                    <a:pt x="1663700" y="57177"/>
                  </a:moveTo>
                  <a:cubicBezTo>
                    <a:pt x="1785937" y="28073"/>
                    <a:pt x="1908175" y="-1031"/>
                    <a:pt x="2051050" y="27"/>
                  </a:cubicBezTo>
                  <a:cubicBezTo>
                    <a:pt x="2193925" y="1085"/>
                    <a:pt x="2379133" y="13785"/>
                    <a:pt x="2520950" y="63527"/>
                  </a:cubicBezTo>
                  <a:cubicBezTo>
                    <a:pt x="2662767" y="113269"/>
                    <a:pt x="2796117" y="192644"/>
                    <a:pt x="2901950" y="298477"/>
                  </a:cubicBezTo>
                  <a:cubicBezTo>
                    <a:pt x="3007783" y="404310"/>
                    <a:pt x="3096683" y="545069"/>
                    <a:pt x="3155950" y="698527"/>
                  </a:cubicBezTo>
                  <a:cubicBezTo>
                    <a:pt x="3215217" y="851985"/>
                    <a:pt x="3245908" y="1039310"/>
                    <a:pt x="3257550" y="1219227"/>
                  </a:cubicBezTo>
                  <a:cubicBezTo>
                    <a:pt x="3269192" y="1399144"/>
                    <a:pt x="3253317" y="1602344"/>
                    <a:pt x="3225800" y="1778027"/>
                  </a:cubicBezTo>
                  <a:cubicBezTo>
                    <a:pt x="3198283" y="1953710"/>
                    <a:pt x="3154892" y="2123044"/>
                    <a:pt x="3092450" y="2273327"/>
                  </a:cubicBezTo>
                  <a:cubicBezTo>
                    <a:pt x="3030008" y="2423610"/>
                    <a:pt x="2931583" y="2560135"/>
                    <a:pt x="2851150" y="2679727"/>
                  </a:cubicBezTo>
                  <a:cubicBezTo>
                    <a:pt x="2770717" y="2799319"/>
                    <a:pt x="2712508" y="2890335"/>
                    <a:pt x="2609850" y="2990877"/>
                  </a:cubicBezTo>
                  <a:cubicBezTo>
                    <a:pt x="2507192" y="3091419"/>
                    <a:pt x="2383367" y="3195135"/>
                    <a:pt x="2235200" y="3282977"/>
                  </a:cubicBezTo>
                  <a:cubicBezTo>
                    <a:pt x="2087033" y="3370819"/>
                    <a:pt x="1889125" y="3462894"/>
                    <a:pt x="1720850" y="3517927"/>
                  </a:cubicBezTo>
                  <a:cubicBezTo>
                    <a:pt x="1552575" y="3572960"/>
                    <a:pt x="1399117" y="3608944"/>
                    <a:pt x="1225550" y="3613177"/>
                  </a:cubicBezTo>
                  <a:cubicBezTo>
                    <a:pt x="1051983" y="3617410"/>
                    <a:pt x="837142" y="3597302"/>
                    <a:pt x="679450" y="3543327"/>
                  </a:cubicBezTo>
                  <a:cubicBezTo>
                    <a:pt x="521758" y="3489352"/>
                    <a:pt x="379942" y="3388810"/>
                    <a:pt x="279400" y="3289327"/>
                  </a:cubicBezTo>
                  <a:cubicBezTo>
                    <a:pt x="178858" y="3189844"/>
                    <a:pt x="122767" y="3062844"/>
                    <a:pt x="76200" y="2946427"/>
                  </a:cubicBezTo>
                  <a:cubicBezTo>
                    <a:pt x="29633" y="2830010"/>
                    <a:pt x="0" y="2590827"/>
                    <a:pt x="0" y="2590827"/>
                  </a:cubicBezTo>
                </a:path>
              </a:pathLst>
            </a:custGeom>
            <a:ln w="12700" cmpd="sng"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Freeform 53"/>
            <p:cNvSpPr/>
            <p:nvPr/>
          </p:nvSpPr>
          <p:spPr>
            <a:xfrm>
              <a:off x="4768850" y="2197100"/>
              <a:ext cx="2806736" cy="3111972"/>
            </a:xfrm>
            <a:custGeom>
              <a:avLst/>
              <a:gdLst>
                <a:gd name="connsiteX0" fmla="*/ 1657350 w 2806736"/>
                <a:gd name="connsiteY0" fmla="*/ 0 h 3111972"/>
                <a:gd name="connsiteX1" fmla="*/ 1955800 w 2806736"/>
                <a:gd name="connsiteY1" fmla="*/ 69850 h 3111972"/>
                <a:gd name="connsiteX2" fmla="*/ 2311400 w 2806736"/>
                <a:gd name="connsiteY2" fmla="*/ 222250 h 3111972"/>
                <a:gd name="connsiteX3" fmla="*/ 2590800 w 2806736"/>
                <a:gd name="connsiteY3" fmla="*/ 476250 h 3111972"/>
                <a:gd name="connsiteX4" fmla="*/ 2749550 w 2806736"/>
                <a:gd name="connsiteY4" fmla="*/ 793750 h 3111972"/>
                <a:gd name="connsiteX5" fmla="*/ 2806700 w 2806736"/>
                <a:gd name="connsiteY5" fmla="*/ 1250950 h 3111972"/>
                <a:gd name="connsiteX6" fmla="*/ 2743200 w 2806736"/>
                <a:gd name="connsiteY6" fmla="*/ 1739900 h 3111972"/>
                <a:gd name="connsiteX7" fmla="*/ 2546350 w 2806736"/>
                <a:gd name="connsiteY7" fmla="*/ 2222500 h 3111972"/>
                <a:gd name="connsiteX8" fmla="*/ 2298700 w 2806736"/>
                <a:gd name="connsiteY8" fmla="*/ 2597150 h 3111972"/>
                <a:gd name="connsiteX9" fmla="*/ 1847850 w 2806736"/>
                <a:gd name="connsiteY9" fmla="*/ 2908300 h 3111972"/>
                <a:gd name="connsiteX10" fmla="*/ 1263650 w 2806736"/>
                <a:gd name="connsiteY10" fmla="*/ 3098800 h 3111972"/>
                <a:gd name="connsiteX11" fmla="*/ 628650 w 2806736"/>
                <a:gd name="connsiteY11" fmla="*/ 3067050 h 3111972"/>
                <a:gd name="connsiteX12" fmla="*/ 254000 w 2806736"/>
                <a:gd name="connsiteY12" fmla="*/ 2838450 h 3111972"/>
                <a:gd name="connsiteX13" fmla="*/ 0 w 2806736"/>
                <a:gd name="connsiteY13" fmla="*/ 2508250 h 31119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806736" h="3111972">
                  <a:moveTo>
                    <a:pt x="1657350" y="0"/>
                  </a:moveTo>
                  <a:cubicBezTo>
                    <a:pt x="1752071" y="16404"/>
                    <a:pt x="1846792" y="32808"/>
                    <a:pt x="1955800" y="69850"/>
                  </a:cubicBezTo>
                  <a:cubicBezTo>
                    <a:pt x="2064808" y="106892"/>
                    <a:pt x="2205567" y="154517"/>
                    <a:pt x="2311400" y="222250"/>
                  </a:cubicBezTo>
                  <a:cubicBezTo>
                    <a:pt x="2417233" y="289983"/>
                    <a:pt x="2517775" y="381000"/>
                    <a:pt x="2590800" y="476250"/>
                  </a:cubicBezTo>
                  <a:cubicBezTo>
                    <a:pt x="2663825" y="571500"/>
                    <a:pt x="2713567" y="664633"/>
                    <a:pt x="2749550" y="793750"/>
                  </a:cubicBezTo>
                  <a:cubicBezTo>
                    <a:pt x="2785533" y="922867"/>
                    <a:pt x="2807758" y="1093258"/>
                    <a:pt x="2806700" y="1250950"/>
                  </a:cubicBezTo>
                  <a:cubicBezTo>
                    <a:pt x="2805642" y="1408642"/>
                    <a:pt x="2786592" y="1577975"/>
                    <a:pt x="2743200" y="1739900"/>
                  </a:cubicBezTo>
                  <a:cubicBezTo>
                    <a:pt x="2699808" y="1901825"/>
                    <a:pt x="2620433" y="2079625"/>
                    <a:pt x="2546350" y="2222500"/>
                  </a:cubicBezTo>
                  <a:cubicBezTo>
                    <a:pt x="2472267" y="2365375"/>
                    <a:pt x="2415117" y="2482850"/>
                    <a:pt x="2298700" y="2597150"/>
                  </a:cubicBezTo>
                  <a:cubicBezTo>
                    <a:pt x="2182283" y="2711450"/>
                    <a:pt x="2020358" y="2824692"/>
                    <a:pt x="1847850" y="2908300"/>
                  </a:cubicBezTo>
                  <a:cubicBezTo>
                    <a:pt x="1675342" y="2991908"/>
                    <a:pt x="1466850" y="3072342"/>
                    <a:pt x="1263650" y="3098800"/>
                  </a:cubicBezTo>
                  <a:cubicBezTo>
                    <a:pt x="1060450" y="3125258"/>
                    <a:pt x="796925" y="3110442"/>
                    <a:pt x="628650" y="3067050"/>
                  </a:cubicBezTo>
                  <a:cubicBezTo>
                    <a:pt x="460375" y="3023658"/>
                    <a:pt x="358775" y="2931583"/>
                    <a:pt x="254000" y="2838450"/>
                  </a:cubicBezTo>
                  <a:cubicBezTo>
                    <a:pt x="149225" y="2745317"/>
                    <a:pt x="74612" y="2626783"/>
                    <a:pt x="0" y="2508250"/>
                  </a:cubicBezTo>
                </a:path>
              </a:pathLst>
            </a:custGeom>
            <a:ln w="12700" cmpd="sng"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Freeform 55"/>
            <p:cNvSpPr/>
            <p:nvPr/>
          </p:nvSpPr>
          <p:spPr>
            <a:xfrm>
              <a:off x="4762500" y="2197100"/>
              <a:ext cx="2542925" cy="2927600"/>
            </a:xfrm>
            <a:custGeom>
              <a:avLst/>
              <a:gdLst>
                <a:gd name="connsiteX0" fmla="*/ 1663700 w 2542925"/>
                <a:gd name="connsiteY0" fmla="*/ 0 h 2927600"/>
                <a:gd name="connsiteX1" fmla="*/ 2070100 w 2542925"/>
                <a:gd name="connsiteY1" fmla="*/ 203200 h 2927600"/>
                <a:gd name="connsiteX2" fmla="*/ 2362200 w 2542925"/>
                <a:gd name="connsiteY2" fmla="*/ 482600 h 2927600"/>
                <a:gd name="connsiteX3" fmla="*/ 2514600 w 2542925"/>
                <a:gd name="connsiteY3" fmla="*/ 838200 h 2927600"/>
                <a:gd name="connsiteX4" fmla="*/ 2540000 w 2542925"/>
                <a:gd name="connsiteY4" fmla="*/ 1346200 h 2927600"/>
                <a:gd name="connsiteX5" fmla="*/ 2476500 w 2542925"/>
                <a:gd name="connsiteY5" fmla="*/ 1765300 h 2927600"/>
                <a:gd name="connsiteX6" fmla="*/ 2273300 w 2542925"/>
                <a:gd name="connsiteY6" fmla="*/ 2235200 h 2927600"/>
                <a:gd name="connsiteX7" fmla="*/ 1905000 w 2542925"/>
                <a:gd name="connsiteY7" fmla="*/ 2603500 h 2927600"/>
                <a:gd name="connsiteX8" fmla="*/ 1358900 w 2542925"/>
                <a:gd name="connsiteY8" fmla="*/ 2882900 h 2927600"/>
                <a:gd name="connsiteX9" fmla="*/ 787400 w 2542925"/>
                <a:gd name="connsiteY9" fmla="*/ 2921000 h 2927600"/>
                <a:gd name="connsiteX10" fmla="*/ 393700 w 2542925"/>
                <a:gd name="connsiteY10" fmla="*/ 2819400 h 2927600"/>
                <a:gd name="connsiteX11" fmla="*/ 0 w 2542925"/>
                <a:gd name="connsiteY11" fmla="*/ 2514600 h 2927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42925" h="2927600">
                  <a:moveTo>
                    <a:pt x="1663700" y="0"/>
                  </a:moveTo>
                  <a:cubicBezTo>
                    <a:pt x="1808691" y="61383"/>
                    <a:pt x="1953683" y="122767"/>
                    <a:pt x="2070100" y="203200"/>
                  </a:cubicBezTo>
                  <a:cubicBezTo>
                    <a:pt x="2186517" y="283633"/>
                    <a:pt x="2288117" y="376767"/>
                    <a:pt x="2362200" y="482600"/>
                  </a:cubicBezTo>
                  <a:cubicBezTo>
                    <a:pt x="2436283" y="588433"/>
                    <a:pt x="2484967" y="694267"/>
                    <a:pt x="2514600" y="838200"/>
                  </a:cubicBezTo>
                  <a:cubicBezTo>
                    <a:pt x="2544233" y="982133"/>
                    <a:pt x="2546350" y="1191683"/>
                    <a:pt x="2540000" y="1346200"/>
                  </a:cubicBezTo>
                  <a:cubicBezTo>
                    <a:pt x="2533650" y="1500717"/>
                    <a:pt x="2520950" y="1617133"/>
                    <a:pt x="2476500" y="1765300"/>
                  </a:cubicBezTo>
                  <a:cubicBezTo>
                    <a:pt x="2432050" y="1913467"/>
                    <a:pt x="2368550" y="2095500"/>
                    <a:pt x="2273300" y="2235200"/>
                  </a:cubicBezTo>
                  <a:cubicBezTo>
                    <a:pt x="2178050" y="2374900"/>
                    <a:pt x="2057400" y="2495550"/>
                    <a:pt x="1905000" y="2603500"/>
                  </a:cubicBezTo>
                  <a:cubicBezTo>
                    <a:pt x="1752600" y="2711450"/>
                    <a:pt x="1545167" y="2829983"/>
                    <a:pt x="1358900" y="2882900"/>
                  </a:cubicBezTo>
                  <a:cubicBezTo>
                    <a:pt x="1172633" y="2935817"/>
                    <a:pt x="948267" y="2931583"/>
                    <a:pt x="787400" y="2921000"/>
                  </a:cubicBezTo>
                  <a:cubicBezTo>
                    <a:pt x="626533" y="2910417"/>
                    <a:pt x="524933" y="2887133"/>
                    <a:pt x="393700" y="2819400"/>
                  </a:cubicBezTo>
                  <a:cubicBezTo>
                    <a:pt x="262467" y="2751667"/>
                    <a:pt x="0" y="2514600"/>
                    <a:pt x="0" y="2514600"/>
                  </a:cubicBezTo>
                </a:path>
              </a:pathLst>
            </a:custGeom>
            <a:ln w="12700" cmpd="sng"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0" name="Group 59"/>
          <p:cNvGrpSpPr/>
          <p:nvPr/>
        </p:nvGrpSpPr>
        <p:grpSpPr>
          <a:xfrm flipH="1" flipV="1">
            <a:off x="3889235" y="868196"/>
            <a:ext cx="3261410" cy="3613722"/>
            <a:chOff x="4762500" y="2133573"/>
            <a:chExt cx="3261410" cy="3613722"/>
          </a:xfrm>
        </p:grpSpPr>
        <p:sp>
          <p:nvSpPr>
            <p:cNvPr id="61" name="Freeform 60"/>
            <p:cNvSpPr/>
            <p:nvPr/>
          </p:nvSpPr>
          <p:spPr>
            <a:xfrm>
              <a:off x="4762500" y="2133573"/>
              <a:ext cx="3261410" cy="3613722"/>
            </a:xfrm>
            <a:custGeom>
              <a:avLst/>
              <a:gdLst>
                <a:gd name="connsiteX0" fmla="*/ 1663700 w 3261410"/>
                <a:gd name="connsiteY0" fmla="*/ 57177 h 3613722"/>
                <a:gd name="connsiteX1" fmla="*/ 2051050 w 3261410"/>
                <a:gd name="connsiteY1" fmla="*/ 27 h 3613722"/>
                <a:gd name="connsiteX2" fmla="*/ 2520950 w 3261410"/>
                <a:gd name="connsiteY2" fmla="*/ 63527 h 3613722"/>
                <a:gd name="connsiteX3" fmla="*/ 2901950 w 3261410"/>
                <a:gd name="connsiteY3" fmla="*/ 298477 h 3613722"/>
                <a:gd name="connsiteX4" fmla="*/ 3155950 w 3261410"/>
                <a:gd name="connsiteY4" fmla="*/ 698527 h 3613722"/>
                <a:gd name="connsiteX5" fmla="*/ 3257550 w 3261410"/>
                <a:gd name="connsiteY5" fmla="*/ 1219227 h 3613722"/>
                <a:gd name="connsiteX6" fmla="*/ 3225800 w 3261410"/>
                <a:gd name="connsiteY6" fmla="*/ 1778027 h 3613722"/>
                <a:gd name="connsiteX7" fmla="*/ 3092450 w 3261410"/>
                <a:gd name="connsiteY7" fmla="*/ 2273327 h 3613722"/>
                <a:gd name="connsiteX8" fmla="*/ 2851150 w 3261410"/>
                <a:gd name="connsiteY8" fmla="*/ 2679727 h 3613722"/>
                <a:gd name="connsiteX9" fmla="*/ 2609850 w 3261410"/>
                <a:gd name="connsiteY9" fmla="*/ 2990877 h 3613722"/>
                <a:gd name="connsiteX10" fmla="*/ 2235200 w 3261410"/>
                <a:gd name="connsiteY10" fmla="*/ 3282977 h 3613722"/>
                <a:gd name="connsiteX11" fmla="*/ 1720850 w 3261410"/>
                <a:gd name="connsiteY11" fmla="*/ 3517927 h 3613722"/>
                <a:gd name="connsiteX12" fmla="*/ 1225550 w 3261410"/>
                <a:gd name="connsiteY12" fmla="*/ 3613177 h 3613722"/>
                <a:gd name="connsiteX13" fmla="*/ 679450 w 3261410"/>
                <a:gd name="connsiteY13" fmla="*/ 3543327 h 3613722"/>
                <a:gd name="connsiteX14" fmla="*/ 279400 w 3261410"/>
                <a:gd name="connsiteY14" fmla="*/ 3289327 h 3613722"/>
                <a:gd name="connsiteX15" fmla="*/ 76200 w 3261410"/>
                <a:gd name="connsiteY15" fmla="*/ 2946427 h 3613722"/>
                <a:gd name="connsiteX16" fmla="*/ 0 w 3261410"/>
                <a:gd name="connsiteY16" fmla="*/ 2590827 h 3613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261410" h="3613722">
                  <a:moveTo>
                    <a:pt x="1663700" y="57177"/>
                  </a:moveTo>
                  <a:cubicBezTo>
                    <a:pt x="1785937" y="28073"/>
                    <a:pt x="1908175" y="-1031"/>
                    <a:pt x="2051050" y="27"/>
                  </a:cubicBezTo>
                  <a:cubicBezTo>
                    <a:pt x="2193925" y="1085"/>
                    <a:pt x="2379133" y="13785"/>
                    <a:pt x="2520950" y="63527"/>
                  </a:cubicBezTo>
                  <a:cubicBezTo>
                    <a:pt x="2662767" y="113269"/>
                    <a:pt x="2796117" y="192644"/>
                    <a:pt x="2901950" y="298477"/>
                  </a:cubicBezTo>
                  <a:cubicBezTo>
                    <a:pt x="3007783" y="404310"/>
                    <a:pt x="3096683" y="545069"/>
                    <a:pt x="3155950" y="698527"/>
                  </a:cubicBezTo>
                  <a:cubicBezTo>
                    <a:pt x="3215217" y="851985"/>
                    <a:pt x="3245908" y="1039310"/>
                    <a:pt x="3257550" y="1219227"/>
                  </a:cubicBezTo>
                  <a:cubicBezTo>
                    <a:pt x="3269192" y="1399144"/>
                    <a:pt x="3253317" y="1602344"/>
                    <a:pt x="3225800" y="1778027"/>
                  </a:cubicBezTo>
                  <a:cubicBezTo>
                    <a:pt x="3198283" y="1953710"/>
                    <a:pt x="3154892" y="2123044"/>
                    <a:pt x="3092450" y="2273327"/>
                  </a:cubicBezTo>
                  <a:cubicBezTo>
                    <a:pt x="3030008" y="2423610"/>
                    <a:pt x="2931583" y="2560135"/>
                    <a:pt x="2851150" y="2679727"/>
                  </a:cubicBezTo>
                  <a:cubicBezTo>
                    <a:pt x="2770717" y="2799319"/>
                    <a:pt x="2712508" y="2890335"/>
                    <a:pt x="2609850" y="2990877"/>
                  </a:cubicBezTo>
                  <a:cubicBezTo>
                    <a:pt x="2507192" y="3091419"/>
                    <a:pt x="2383367" y="3195135"/>
                    <a:pt x="2235200" y="3282977"/>
                  </a:cubicBezTo>
                  <a:cubicBezTo>
                    <a:pt x="2087033" y="3370819"/>
                    <a:pt x="1889125" y="3462894"/>
                    <a:pt x="1720850" y="3517927"/>
                  </a:cubicBezTo>
                  <a:cubicBezTo>
                    <a:pt x="1552575" y="3572960"/>
                    <a:pt x="1399117" y="3608944"/>
                    <a:pt x="1225550" y="3613177"/>
                  </a:cubicBezTo>
                  <a:cubicBezTo>
                    <a:pt x="1051983" y="3617410"/>
                    <a:pt x="837142" y="3597302"/>
                    <a:pt x="679450" y="3543327"/>
                  </a:cubicBezTo>
                  <a:cubicBezTo>
                    <a:pt x="521758" y="3489352"/>
                    <a:pt x="379942" y="3388810"/>
                    <a:pt x="279400" y="3289327"/>
                  </a:cubicBezTo>
                  <a:cubicBezTo>
                    <a:pt x="178858" y="3189844"/>
                    <a:pt x="122767" y="3062844"/>
                    <a:pt x="76200" y="2946427"/>
                  </a:cubicBezTo>
                  <a:cubicBezTo>
                    <a:pt x="29633" y="2830010"/>
                    <a:pt x="0" y="2590827"/>
                    <a:pt x="0" y="2590827"/>
                  </a:cubicBezTo>
                </a:path>
              </a:pathLst>
            </a:custGeom>
            <a:ln w="12700" cmpd="sng"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Freeform 61"/>
            <p:cNvSpPr/>
            <p:nvPr/>
          </p:nvSpPr>
          <p:spPr>
            <a:xfrm>
              <a:off x="4768850" y="2197100"/>
              <a:ext cx="2806736" cy="3111972"/>
            </a:xfrm>
            <a:custGeom>
              <a:avLst/>
              <a:gdLst>
                <a:gd name="connsiteX0" fmla="*/ 1657350 w 2806736"/>
                <a:gd name="connsiteY0" fmla="*/ 0 h 3111972"/>
                <a:gd name="connsiteX1" fmla="*/ 1955800 w 2806736"/>
                <a:gd name="connsiteY1" fmla="*/ 69850 h 3111972"/>
                <a:gd name="connsiteX2" fmla="*/ 2311400 w 2806736"/>
                <a:gd name="connsiteY2" fmla="*/ 222250 h 3111972"/>
                <a:gd name="connsiteX3" fmla="*/ 2590800 w 2806736"/>
                <a:gd name="connsiteY3" fmla="*/ 476250 h 3111972"/>
                <a:gd name="connsiteX4" fmla="*/ 2749550 w 2806736"/>
                <a:gd name="connsiteY4" fmla="*/ 793750 h 3111972"/>
                <a:gd name="connsiteX5" fmla="*/ 2806700 w 2806736"/>
                <a:gd name="connsiteY5" fmla="*/ 1250950 h 3111972"/>
                <a:gd name="connsiteX6" fmla="*/ 2743200 w 2806736"/>
                <a:gd name="connsiteY6" fmla="*/ 1739900 h 3111972"/>
                <a:gd name="connsiteX7" fmla="*/ 2546350 w 2806736"/>
                <a:gd name="connsiteY7" fmla="*/ 2222500 h 3111972"/>
                <a:gd name="connsiteX8" fmla="*/ 2298700 w 2806736"/>
                <a:gd name="connsiteY8" fmla="*/ 2597150 h 3111972"/>
                <a:gd name="connsiteX9" fmla="*/ 1847850 w 2806736"/>
                <a:gd name="connsiteY9" fmla="*/ 2908300 h 3111972"/>
                <a:gd name="connsiteX10" fmla="*/ 1263650 w 2806736"/>
                <a:gd name="connsiteY10" fmla="*/ 3098800 h 3111972"/>
                <a:gd name="connsiteX11" fmla="*/ 628650 w 2806736"/>
                <a:gd name="connsiteY11" fmla="*/ 3067050 h 3111972"/>
                <a:gd name="connsiteX12" fmla="*/ 254000 w 2806736"/>
                <a:gd name="connsiteY12" fmla="*/ 2838450 h 3111972"/>
                <a:gd name="connsiteX13" fmla="*/ 0 w 2806736"/>
                <a:gd name="connsiteY13" fmla="*/ 2508250 h 31119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806736" h="3111972">
                  <a:moveTo>
                    <a:pt x="1657350" y="0"/>
                  </a:moveTo>
                  <a:cubicBezTo>
                    <a:pt x="1752071" y="16404"/>
                    <a:pt x="1846792" y="32808"/>
                    <a:pt x="1955800" y="69850"/>
                  </a:cubicBezTo>
                  <a:cubicBezTo>
                    <a:pt x="2064808" y="106892"/>
                    <a:pt x="2205567" y="154517"/>
                    <a:pt x="2311400" y="222250"/>
                  </a:cubicBezTo>
                  <a:cubicBezTo>
                    <a:pt x="2417233" y="289983"/>
                    <a:pt x="2517775" y="381000"/>
                    <a:pt x="2590800" y="476250"/>
                  </a:cubicBezTo>
                  <a:cubicBezTo>
                    <a:pt x="2663825" y="571500"/>
                    <a:pt x="2713567" y="664633"/>
                    <a:pt x="2749550" y="793750"/>
                  </a:cubicBezTo>
                  <a:cubicBezTo>
                    <a:pt x="2785533" y="922867"/>
                    <a:pt x="2807758" y="1093258"/>
                    <a:pt x="2806700" y="1250950"/>
                  </a:cubicBezTo>
                  <a:cubicBezTo>
                    <a:pt x="2805642" y="1408642"/>
                    <a:pt x="2786592" y="1577975"/>
                    <a:pt x="2743200" y="1739900"/>
                  </a:cubicBezTo>
                  <a:cubicBezTo>
                    <a:pt x="2699808" y="1901825"/>
                    <a:pt x="2620433" y="2079625"/>
                    <a:pt x="2546350" y="2222500"/>
                  </a:cubicBezTo>
                  <a:cubicBezTo>
                    <a:pt x="2472267" y="2365375"/>
                    <a:pt x="2415117" y="2482850"/>
                    <a:pt x="2298700" y="2597150"/>
                  </a:cubicBezTo>
                  <a:cubicBezTo>
                    <a:pt x="2182283" y="2711450"/>
                    <a:pt x="2020358" y="2824692"/>
                    <a:pt x="1847850" y="2908300"/>
                  </a:cubicBezTo>
                  <a:cubicBezTo>
                    <a:pt x="1675342" y="2991908"/>
                    <a:pt x="1466850" y="3072342"/>
                    <a:pt x="1263650" y="3098800"/>
                  </a:cubicBezTo>
                  <a:cubicBezTo>
                    <a:pt x="1060450" y="3125258"/>
                    <a:pt x="796925" y="3110442"/>
                    <a:pt x="628650" y="3067050"/>
                  </a:cubicBezTo>
                  <a:cubicBezTo>
                    <a:pt x="460375" y="3023658"/>
                    <a:pt x="358775" y="2931583"/>
                    <a:pt x="254000" y="2838450"/>
                  </a:cubicBezTo>
                  <a:cubicBezTo>
                    <a:pt x="149225" y="2745317"/>
                    <a:pt x="74612" y="2626783"/>
                    <a:pt x="0" y="2508250"/>
                  </a:cubicBezTo>
                </a:path>
              </a:pathLst>
            </a:custGeom>
            <a:ln w="12700" cmpd="sng"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>
              <a:off x="4762500" y="2197100"/>
              <a:ext cx="2542925" cy="2927600"/>
            </a:xfrm>
            <a:custGeom>
              <a:avLst/>
              <a:gdLst>
                <a:gd name="connsiteX0" fmla="*/ 1663700 w 2542925"/>
                <a:gd name="connsiteY0" fmla="*/ 0 h 2927600"/>
                <a:gd name="connsiteX1" fmla="*/ 2070100 w 2542925"/>
                <a:gd name="connsiteY1" fmla="*/ 203200 h 2927600"/>
                <a:gd name="connsiteX2" fmla="*/ 2362200 w 2542925"/>
                <a:gd name="connsiteY2" fmla="*/ 482600 h 2927600"/>
                <a:gd name="connsiteX3" fmla="*/ 2514600 w 2542925"/>
                <a:gd name="connsiteY3" fmla="*/ 838200 h 2927600"/>
                <a:gd name="connsiteX4" fmla="*/ 2540000 w 2542925"/>
                <a:gd name="connsiteY4" fmla="*/ 1346200 h 2927600"/>
                <a:gd name="connsiteX5" fmla="*/ 2476500 w 2542925"/>
                <a:gd name="connsiteY5" fmla="*/ 1765300 h 2927600"/>
                <a:gd name="connsiteX6" fmla="*/ 2273300 w 2542925"/>
                <a:gd name="connsiteY6" fmla="*/ 2235200 h 2927600"/>
                <a:gd name="connsiteX7" fmla="*/ 1905000 w 2542925"/>
                <a:gd name="connsiteY7" fmla="*/ 2603500 h 2927600"/>
                <a:gd name="connsiteX8" fmla="*/ 1358900 w 2542925"/>
                <a:gd name="connsiteY8" fmla="*/ 2882900 h 2927600"/>
                <a:gd name="connsiteX9" fmla="*/ 787400 w 2542925"/>
                <a:gd name="connsiteY9" fmla="*/ 2921000 h 2927600"/>
                <a:gd name="connsiteX10" fmla="*/ 393700 w 2542925"/>
                <a:gd name="connsiteY10" fmla="*/ 2819400 h 2927600"/>
                <a:gd name="connsiteX11" fmla="*/ 0 w 2542925"/>
                <a:gd name="connsiteY11" fmla="*/ 2514600 h 2927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42925" h="2927600">
                  <a:moveTo>
                    <a:pt x="1663700" y="0"/>
                  </a:moveTo>
                  <a:cubicBezTo>
                    <a:pt x="1808691" y="61383"/>
                    <a:pt x="1953683" y="122767"/>
                    <a:pt x="2070100" y="203200"/>
                  </a:cubicBezTo>
                  <a:cubicBezTo>
                    <a:pt x="2186517" y="283633"/>
                    <a:pt x="2288117" y="376767"/>
                    <a:pt x="2362200" y="482600"/>
                  </a:cubicBezTo>
                  <a:cubicBezTo>
                    <a:pt x="2436283" y="588433"/>
                    <a:pt x="2484967" y="694267"/>
                    <a:pt x="2514600" y="838200"/>
                  </a:cubicBezTo>
                  <a:cubicBezTo>
                    <a:pt x="2544233" y="982133"/>
                    <a:pt x="2546350" y="1191683"/>
                    <a:pt x="2540000" y="1346200"/>
                  </a:cubicBezTo>
                  <a:cubicBezTo>
                    <a:pt x="2533650" y="1500717"/>
                    <a:pt x="2520950" y="1617133"/>
                    <a:pt x="2476500" y="1765300"/>
                  </a:cubicBezTo>
                  <a:cubicBezTo>
                    <a:pt x="2432050" y="1913467"/>
                    <a:pt x="2368550" y="2095500"/>
                    <a:pt x="2273300" y="2235200"/>
                  </a:cubicBezTo>
                  <a:cubicBezTo>
                    <a:pt x="2178050" y="2374900"/>
                    <a:pt x="2057400" y="2495550"/>
                    <a:pt x="1905000" y="2603500"/>
                  </a:cubicBezTo>
                  <a:cubicBezTo>
                    <a:pt x="1752600" y="2711450"/>
                    <a:pt x="1545167" y="2829983"/>
                    <a:pt x="1358900" y="2882900"/>
                  </a:cubicBezTo>
                  <a:cubicBezTo>
                    <a:pt x="1172633" y="2935817"/>
                    <a:pt x="948267" y="2931583"/>
                    <a:pt x="787400" y="2921000"/>
                  </a:cubicBezTo>
                  <a:cubicBezTo>
                    <a:pt x="626533" y="2910417"/>
                    <a:pt x="524933" y="2887133"/>
                    <a:pt x="393700" y="2819400"/>
                  </a:cubicBezTo>
                  <a:cubicBezTo>
                    <a:pt x="262467" y="2751667"/>
                    <a:pt x="0" y="2514600"/>
                    <a:pt x="0" y="2514600"/>
                  </a:cubicBezTo>
                </a:path>
              </a:pathLst>
            </a:custGeom>
            <a:ln w="12700" cmpd="sng"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4" name="TextBox 63"/>
          <p:cNvSpPr txBox="1"/>
          <p:nvPr/>
        </p:nvSpPr>
        <p:spPr>
          <a:xfrm>
            <a:off x="73024" y="1790699"/>
            <a:ext cx="396557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The compass end </a:t>
            </a:r>
            <a:r>
              <a:rPr lang="en-US" sz="2000" dirty="0">
                <a:latin typeface="Times New Roman"/>
                <a:cs typeface="Times New Roman"/>
              </a:rPr>
              <a:t>that originally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pointed toward</a:t>
            </a:r>
            <a:r>
              <a:rPr lang="en-US" sz="2000" dirty="0">
                <a:latin typeface="Times New Roman"/>
                <a:cs typeface="Times New Roman"/>
              </a:rPr>
              <a:t> the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north geographic hemisphere </a:t>
            </a:r>
            <a:r>
              <a:rPr lang="en-US" sz="2000" dirty="0">
                <a:latin typeface="Times New Roman"/>
                <a:cs typeface="Times New Roman"/>
              </a:rPr>
              <a:t>was called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the north geographic seeking magnetic pole</a:t>
            </a:r>
            <a:r>
              <a:rPr lang="en-US" sz="2000" i="1" dirty="0">
                <a:latin typeface="Times New Roman"/>
                <a:cs typeface="Times New Roman"/>
              </a:rPr>
              <a:t>.</a:t>
            </a:r>
            <a:endParaRPr lang="en-US" sz="2000" dirty="0">
              <a:solidFill>
                <a:srgbClr val="FF0000"/>
              </a:solidFill>
              <a:latin typeface="Apple Chancery"/>
              <a:cs typeface="Apple Chancery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73024" y="3290061"/>
            <a:ext cx="410936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With time, </a:t>
            </a:r>
            <a:r>
              <a:rPr lang="en-US" sz="2000" dirty="0">
                <a:latin typeface="Times New Roman"/>
                <a:cs typeface="Times New Roman"/>
              </a:rPr>
              <a:t>the word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geographic</a:t>
            </a:r>
            <a:r>
              <a:rPr lang="en-US" sz="2000" i="1" dirty="0">
                <a:latin typeface="Times New Roman"/>
                <a:cs typeface="Times New Roman"/>
              </a:rPr>
              <a:t> </a:t>
            </a:r>
            <a:r>
              <a:rPr lang="en-US" sz="2000" dirty="0">
                <a:latin typeface="Times New Roman"/>
                <a:cs typeface="Times New Roman"/>
              </a:rPr>
              <a:t>was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dropped</a:t>
            </a:r>
            <a:r>
              <a:rPr lang="en-US" sz="2000" dirty="0">
                <a:latin typeface="Times New Roman"/>
                <a:cs typeface="Times New Roman"/>
              </a:rPr>
              <a:t> leaving </a:t>
            </a:r>
            <a:r>
              <a:rPr lang="en-US" sz="2000" i="1" dirty="0">
                <a:latin typeface="Times New Roman"/>
                <a:cs typeface="Times New Roman"/>
              </a:rPr>
              <a:t>the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north seeking magnetic pole</a:t>
            </a:r>
            <a:r>
              <a:rPr lang="en-US" sz="2000" i="1" dirty="0">
                <a:latin typeface="Times New Roman"/>
                <a:cs typeface="Times New Roman"/>
              </a:rPr>
              <a:t>, </a:t>
            </a:r>
            <a:r>
              <a:rPr lang="en-US" sz="2000" dirty="0">
                <a:latin typeface="Times New Roman"/>
                <a:cs typeface="Times New Roman"/>
              </a:rPr>
              <a:t>and with even more time, the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seeking and magnetic</a:t>
            </a:r>
            <a:r>
              <a:rPr lang="en-US" sz="2000" i="1" dirty="0">
                <a:latin typeface="Times New Roman"/>
                <a:cs typeface="Times New Roman"/>
              </a:rPr>
              <a:t> </a:t>
            </a:r>
            <a:r>
              <a:rPr lang="en-US" sz="2000" dirty="0">
                <a:latin typeface="Times New Roman"/>
                <a:cs typeface="Times New Roman"/>
              </a:rPr>
              <a:t>was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dropped</a:t>
            </a:r>
            <a:r>
              <a:rPr lang="en-US" sz="2000" dirty="0">
                <a:latin typeface="Times New Roman"/>
                <a:cs typeface="Times New Roman"/>
              </a:rPr>
              <a:t> leaving us with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north pole</a:t>
            </a:r>
            <a:r>
              <a:rPr lang="en-US" sz="2000" dirty="0">
                <a:latin typeface="Times New Roman"/>
                <a:cs typeface="Times New Roman"/>
              </a:rPr>
              <a:t>.</a:t>
            </a:r>
            <a:endParaRPr lang="en-US" sz="2000" dirty="0">
              <a:solidFill>
                <a:srgbClr val="FF0000"/>
              </a:solidFill>
              <a:latin typeface="Apple Chancery"/>
              <a:cs typeface="Apple Chancery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73022" y="5035854"/>
            <a:ext cx="889317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Problem is,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north poles </a:t>
            </a:r>
            <a:r>
              <a:rPr lang="en-US" sz="2000" dirty="0">
                <a:latin typeface="Times New Roman"/>
                <a:cs typeface="Times New Roman"/>
              </a:rPr>
              <a:t>are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attracted to south poles</a:t>
            </a:r>
            <a:r>
              <a:rPr lang="en-US" sz="2000" dirty="0">
                <a:latin typeface="Times New Roman"/>
                <a:cs typeface="Times New Roman"/>
              </a:rPr>
              <a:t>, which means that given the definition, there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must be a south magnetic pole in the north geographic hemisphere</a:t>
            </a:r>
            <a:r>
              <a:rPr lang="en-US" sz="2000" dirty="0">
                <a:latin typeface="Times New Roman"/>
                <a:cs typeface="Times New Roman"/>
              </a:rPr>
              <a:t>.  Not very esthetically pleasing, but that’s life (and it’ll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switch directions </a:t>
            </a:r>
            <a:r>
              <a:rPr lang="en-US" sz="2000" dirty="0">
                <a:latin typeface="Times New Roman"/>
                <a:cs typeface="Times New Roman"/>
              </a:rPr>
              <a:t>in another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200,000</a:t>
            </a:r>
            <a:r>
              <a:rPr lang="en-US" sz="2000" dirty="0">
                <a:latin typeface="Times New Roman"/>
                <a:cs typeface="Times New Roman"/>
              </a:rPr>
              <a:t> or so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years</a:t>
            </a:r>
            <a:r>
              <a:rPr lang="en-US" sz="2000" dirty="0">
                <a:latin typeface="Times New Roman"/>
                <a:cs typeface="Times New Roman"/>
              </a:rPr>
              <a:t> due to slow oscillatory patterns in the earth’s magma).</a:t>
            </a:r>
            <a:endParaRPr lang="en-US" sz="2000" dirty="0">
              <a:solidFill>
                <a:srgbClr val="FF0000"/>
              </a:solidFill>
              <a:latin typeface="Apple Chancery"/>
              <a:cs typeface="Apple Chancery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5018245" y="2148938"/>
            <a:ext cx="8406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Times New Roman"/>
                <a:cs typeface="Times New Roman"/>
              </a:rPr>
              <a:t>earth</a:t>
            </a:r>
            <a:endParaRPr lang="en-US" sz="2000" dirty="0">
              <a:solidFill>
                <a:srgbClr val="FF0000"/>
              </a:solidFill>
              <a:latin typeface="Apple Chancery"/>
              <a:cs typeface="Apple Chancery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326017" y="1124905"/>
            <a:ext cx="1375365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008000"/>
                </a:solidFill>
                <a:latin typeface="Apple Chancery"/>
                <a:cs typeface="Apple Chancery"/>
              </a:rPr>
              <a:t>south magnetic pole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258628" y="4522358"/>
            <a:ext cx="1375365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008000"/>
                </a:solidFill>
                <a:latin typeface="Apple Chancery"/>
                <a:cs typeface="Apple Chancery"/>
              </a:rPr>
              <a:t>north magnetic pole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7975600" y="2736877"/>
            <a:ext cx="114300" cy="158750"/>
            <a:chOff x="7975600" y="2736877"/>
            <a:chExt cx="114300" cy="158750"/>
          </a:xfrm>
        </p:grpSpPr>
        <p:cxnSp>
          <p:nvCxnSpPr>
            <p:cNvPr id="4" name="Straight Connector 3"/>
            <p:cNvCxnSpPr>
              <a:stCxn id="56" idx="3"/>
            </p:cNvCxnSpPr>
            <p:nvPr/>
          </p:nvCxnSpPr>
          <p:spPr>
            <a:xfrm flipH="1">
              <a:off x="7975600" y="2736877"/>
              <a:ext cx="36763" cy="158750"/>
            </a:xfrm>
            <a:prstGeom prst="line">
              <a:avLst/>
            </a:prstGeom>
            <a:ln w="12700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>
              <a:off x="8012364" y="2736877"/>
              <a:ext cx="77536" cy="158750"/>
            </a:xfrm>
            <a:prstGeom prst="line">
              <a:avLst/>
            </a:prstGeom>
            <a:ln w="12700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Group 37"/>
          <p:cNvGrpSpPr/>
          <p:nvPr/>
        </p:nvGrpSpPr>
        <p:grpSpPr>
          <a:xfrm>
            <a:off x="8242300" y="2776684"/>
            <a:ext cx="114300" cy="158750"/>
            <a:chOff x="7975600" y="2736877"/>
            <a:chExt cx="114300" cy="158750"/>
          </a:xfrm>
        </p:grpSpPr>
        <p:cxnSp>
          <p:nvCxnSpPr>
            <p:cNvPr id="40" name="Straight Connector 39"/>
            <p:cNvCxnSpPr/>
            <p:nvPr/>
          </p:nvCxnSpPr>
          <p:spPr>
            <a:xfrm flipH="1">
              <a:off x="7975600" y="2736877"/>
              <a:ext cx="36763" cy="158750"/>
            </a:xfrm>
            <a:prstGeom prst="line">
              <a:avLst/>
            </a:prstGeom>
            <a:ln w="12700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>
              <a:off x="8012364" y="2736877"/>
              <a:ext cx="77536" cy="158750"/>
            </a:xfrm>
            <a:prstGeom prst="line">
              <a:avLst/>
            </a:prstGeom>
            <a:ln w="12700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" name="Group 42"/>
          <p:cNvGrpSpPr/>
          <p:nvPr/>
        </p:nvGrpSpPr>
        <p:grpSpPr>
          <a:xfrm>
            <a:off x="8695881" y="2844827"/>
            <a:ext cx="114300" cy="158750"/>
            <a:chOff x="7975600" y="2736877"/>
            <a:chExt cx="114300" cy="158750"/>
          </a:xfrm>
        </p:grpSpPr>
        <p:cxnSp>
          <p:nvCxnSpPr>
            <p:cNvPr id="44" name="Straight Connector 43"/>
            <p:cNvCxnSpPr/>
            <p:nvPr/>
          </p:nvCxnSpPr>
          <p:spPr>
            <a:xfrm flipH="1">
              <a:off x="7975600" y="2736877"/>
              <a:ext cx="36763" cy="158750"/>
            </a:xfrm>
            <a:prstGeom prst="line">
              <a:avLst/>
            </a:prstGeom>
            <a:ln w="12700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>
              <a:off x="8012364" y="2736877"/>
              <a:ext cx="77536" cy="158750"/>
            </a:xfrm>
            <a:prstGeom prst="line">
              <a:avLst/>
            </a:prstGeom>
            <a:ln w="12700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" name="Group 45"/>
          <p:cNvGrpSpPr/>
          <p:nvPr/>
        </p:nvGrpSpPr>
        <p:grpSpPr>
          <a:xfrm rot="1016883" flipH="1">
            <a:off x="4535316" y="2111985"/>
            <a:ext cx="114300" cy="158750"/>
            <a:chOff x="7975600" y="2736877"/>
            <a:chExt cx="114300" cy="158750"/>
          </a:xfrm>
        </p:grpSpPr>
        <p:cxnSp>
          <p:nvCxnSpPr>
            <p:cNvPr id="47" name="Straight Connector 46"/>
            <p:cNvCxnSpPr/>
            <p:nvPr/>
          </p:nvCxnSpPr>
          <p:spPr>
            <a:xfrm flipH="1">
              <a:off x="7975600" y="2736877"/>
              <a:ext cx="36763" cy="158750"/>
            </a:xfrm>
            <a:prstGeom prst="line">
              <a:avLst/>
            </a:prstGeom>
            <a:ln w="12700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>
              <a:off x="8012364" y="2736877"/>
              <a:ext cx="77536" cy="158750"/>
            </a:xfrm>
            <a:prstGeom prst="line">
              <a:avLst/>
            </a:prstGeom>
            <a:ln w="12700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" name="Group 49"/>
          <p:cNvGrpSpPr/>
          <p:nvPr/>
        </p:nvGrpSpPr>
        <p:grpSpPr>
          <a:xfrm rot="915680" flipH="1">
            <a:off x="4718756" y="2273946"/>
            <a:ext cx="114300" cy="158750"/>
            <a:chOff x="7975600" y="2736877"/>
            <a:chExt cx="114300" cy="158750"/>
          </a:xfrm>
        </p:grpSpPr>
        <p:cxnSp>
          <p:nvCxnSpPr>
            <p:cNvPr id="51" name="Straight Connector 50"/>
            <p:cNvCxnSpPr/>
            <p:nvPr/>
          </p:nvCxnSpPr>
          <p:spPr>
            <a:xfrm flipH="1">
              <a:off x="7975600" y="2736877"/>
              <a:ext cx="36763" cy="158750"/>
            </a:xfrm>
            <a:prstGeom prst="line">
              <a:avLst/>
            </a:prstGeom>
            <a:ln w="12700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>
              <a:off x="8012364" y="2736877"/>
              <a:ext cx="77536" cy="158750"/>
            </a:xfrm>
            <a:prstGeom prst="line">
              <a:avLst/>
            </a:prstGeom>
            <a:ln w="12700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3" name="Group 52"/>
          <p:cNvGrpSpPr/>
          <p:nvPr/>
        </p:nvGrpSpPr>
        <p:grpSpPr>
          <a:xfrm rot="1335139" flipH="1">
            <a:off x="4171393" y="1819302"/>
            <a:ext cx="114300" cy="158750"/>
            <a:chOff x="7975600" y="2736877"/>
            <a:chExt cx="114300" cy="158750"/>
          </a:xfrm>
        </p:grpSpPr>
        <p:cxnSp>
          <p:nvCxnSpPr>
            <p:cNvPr id="55" name="Straight Connector 54"/>
            <p:cNvCxnSpPr/>
            <p:nvPr/>
          </p:nvCxnSpPr>
          <p:spPr>
            <a:xfrm flipH="1">
              <a:off x="7975600" y="2736877"/>
              <a:ext cx="36763" cy="158750"/>
            </a:xfrm>
            <a:prstGeom prst="line">
              <a:avLst/>
            </a:prstGeom>
            <a:ln w="12700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>
              <a:off x="8012364" y="2736877"/>
              <a:ext cx="77536" cy="158750"/>
            </a:xfrm>
            <a:prstGeom prst="line">
              <a:avLst/>
            </a:prstGeom>
            <a:ln w="12700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Freeform 11"/>
          <p:cNvSpPr/>
          <p:nvPr/>
        </p:nvSpPr>
        <p:spPr>
          <a:xfrm>
            <a:off x="7175500" y="1600200"/>
            <a:ext cx="266832" cy="228600"/>
          </a:xfrm>
          <a:custGeom>
            <a:avLst/>
            <a:gdLst>
              <a:gd name="connsiteX0" fmla="*/ 0 w 266832"/>
              <a:gd name="connsiteY0" fmla="*/ 228600 h 228600"/>
              <a:gd name="connsiteX1" fmla="*/ 266700 w 266832"/>
              <a:gd name="connsiteY1" fmla="*/ 127000 h 228600"/>
              <a:gd name="connsiteX2" fmla="*/ 38100 w 266832"/>
              <a:gd name="connsiteY2" fmla="*/ 25400 h 228600"/>
              <a:gd name="connsiteX3" fmla="*/ 203200 w 266832"/>
              <a:gd name="connsiteY3" fmla="*/ 0 h 22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6832" h="228600">
                <a:moveTo>
                  <a:pt x="0" y="228600"/>
                </a:moveTo>
                <a:cubicBezTo>
                  <a:pt x="130175" y="194733"/>
                  <a:pt x="260350" y="160867"/>
                  <a:pt x="266700" y="127000"/>
                </a:cubicBezTo>
                <a:cubicBezTo>
                  <a:pt x="273050" y="93133"/>
                  <a:pt x="48683" y="46567"/>
                  <a:pt x="38100" y="25400"/>
                </a:cubicBezTo>
                <a:cubicBezTo>
                  <a:pt x="27517" y="4233"/>
                  <a:pt x="203200" y="0"/>
                  <a:pt x="203200" y="0"/>
                </a:cubicBezTo>
              </a:path>
            </a:pathLst>
          </a:custGeom>
          <a:ln w="9525" cmpd="sng">
            <a:solidFill>
              <a:srgbClr val="008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Freeform 58"/>
          <p:cNvSpPr/>
          <p:nvPr/>
        </p:nvSpPr>
        <p:spPr>
          <a:xfrm rot="10011387">
            <a:off x="5246938" y="4468384"/>
            <a:ext cx="266832" cy="228600"/>
          </a:xfrm>
          <a:custGeom>
            <a:avLst/>
            <a:gdLst>
              <a:gd name="connsiteX0" fmla="*/ 0 w 266832"/>
              <a:gd name="connsiteY0" fmla="*/ 228600 h 228600"/>
              <a:gd name="connsiteX1" fmla="*/ 266700 w 266832"/>
              <a:gd name="connsiteY1" fmla="*/ 127000 h 228600"/>
              <a:gd name="connsiteX2" fmla="*/ 38100 w 266832"/>
              <a:gd name="connsiteY2" fmla="*/ 25400 h 228600"/>
              <a:gd name="connsiteX3" fmla="*/ 203200 w 266832"/>
              <a:gd name="connsiteY3" fmla="*/ 0 h 22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6832" h="228600">
                <a:moveTo>
                  <a:pt x="0" y="228600"/>
                </a:moveTo>
                <a:cubicBezTo>
                  <a:pt x="130175" y="194733"/>
                  <a:pt x="260350" y="160867"/>
                  <a:pt x="266700" y="127000"/>
                </a:cubicBezTo>
                <a:cubicBezTo>
                  <a:pt x="273050" y="93133"/>
                  <a:pt x="48683" y="46567"/>
                  <a:pt x="38100" y="25400"/>
                </a:cubicBezTo>
                <a:cubicBezTo>
                  <a:pt x="27517" y="4233"/>
                  <a:pt x="203200" y="0"/>
                  <a:pt x="203200" y="0"/>
                </a:cubicBezTo>
              </a:path>
            </a:pathLst>
          </a:custGeom>
          <a:ln w="9525" cmpd="sng">
            <a:solidFill>
              <a:srgbClr val="008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6239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39" grpId="0" animBg="1"/>
      <p:bldP spid="64" grpId="0"/>
      <p:bldP spid="65" grpId="0"/>
      <p:bldP spid="66" grpId="0"/>
      <p:bldP spid="28" grpId="0"/>
      <p:bldP spid="29" grpId="0"/>
      <p:bldP spid="12" grpId="0" animBg="1"/>
      <p:bldP spid="5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73025" y="50800"/>
            <a:ext cx="90678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/>
            <a:r>
              <a:rPr lang="en-US" sz="4000" b="1" dirty="0">
                <a:solidFill>
                  <a:srgbClr val="FF0000"/>
                </a:solidFill>
                <a:latin typeface="Apple Chancery"/>
                <a:cs typeface="Apple Chancery"/>
              </a:rPr>
              <a:t>Bar Magnets</a:t>
            </a:r>
            <a:endParaRPr lang="en-US" sz="3600" dirty="0">
              <a:latin typeface="Apple Chancery"/>
              <a:cs typeface="Apple Chancery"/>
            </a:endParaRPr>
          </a:p>
        </p:txBody>
      </p:sp>
      <p:sp>
        <p:nvSpPr>
          <p:cNvPr id="33795" name="Text Box 3"/>
          <p:cNvSpPr txBox="1">
            <a:spLocks noChangeArrowheads="1"/>
          </p:cNvSpPr>
          <p:nvPr/>
        </p:nvSpPr>
        <p:spPr bwMode="auto">
          <a:xfrm>
            <a:off x="0" y="838200"/>
            <a:ext cx="66294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endParaRPr lang="en-US" sz="2800">
              <a:latin typeface="Times" charset="0"/>
            </a:endParaRPr>
          </a:p>
        </p:txBody>
      </p:sp>
      <p:sp>
        <p:nvSpPr>
          <p:cNvPr id="6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 dirty="0"/>
          </a:p>
        </p:txBody>
      </p:sp>
      <p:sp>
        <p:nvSpPr>
          <p:cNvPr id="7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4270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11.)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3025" y="891384"/>
            <a:ext cx="4483072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If magnetic fields </a:t>
            </a:r>
            <a:r>
              <a:rPr lang="en-US" sz="2000" dirty="0">
                <a:latin typeface="Times New Roman"/>
                <a:cs typeface="Times New Roman"/>
              </a:rPr>
              <a:t>are generated by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charge in motion</a:t>
            </a:r>
            <a:r>
              <a:rPr lang="en-US" sz="2000" i="1" dirty="0">
                <a:latin typeface="Times New Roman"/>
                <a:cs typeface="Times New Roman"/>
              </a:rPr>
              <a:t>,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dirty="0">
                <a:solidFill>
                  <a:srgbClr val="008000"/>
                </a:solidFill>
                <a:latin typeface="Times New Roman"/>
                <a:cs typeface="Times New Roman"/>
              </a:rPr>
              <a:t>where is the motion </a:t>
            </a:r>
            <a:r>
              <a:rPr lang="en-US" sz="2000" dirty="0">
                <a:latin typeface="Times New Roman"/>
                <a:cs typeface="Times New Roman"/>
              </a:rPr>
              <a:t>associated with a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bar magnet</a:t>
            </a:r>
            <a:r>
              <a:rPr lang="en-US" sz="2000" dirty="0">
                <a:latin typeface="Times New Roman"/>
                <a:cs typeface="Times New Roman"/>
              </a:rPr>
              <a:t>?</a:t>
            </a:r>
            <a:endParaRPr lang="en-US" sz="2000" dirty="0">
              <a:solidFill>
                <a:srgbClr val="FF0000"/>
              </a:solidFill>
              <a:latin typeface="Apple Chancery"/>
              <a:cs typeface="Apple Chancery"/>
            </a:endParaRPr>
          </a:p>
        </p:txBody>
      </p:sp>
      <p:sp>
        <p:nvSpPr>
          <p:cNvPr id="2" name="Oval 1"/>
          <p:cNvSpPr/>
          <p:nvPr/>
        </p:nvSpPr>
        <p:spPr>
          <a:xfrm>
            <a:off x="4811963" y="1643090"/>
            <a:ext cx="3013167" cy="3013167"/>
          </a:xfrm>
          <a:prstGeom prst="ellipse">
            <a:avLst/>
          </a:prstGeom>
          <a:solidFill>
            <a:srgbClr val="CCFFCC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Connector 4"/>
          <p:cNvCxnSpPr/>
          <p:nvPr/>
        </p:nvCxnSpPr>
        <p:spPr>
          <a:xfrm flipH="1">
            <a:off x="5194301" y="1206500"/>
            <a:ext cx="2400299" cy="3713708"/>
          </a:xfrm>
          <a:prstGeom prst="line">
            <a:avLst/>
          </a:prstGeom>
          <a:ln w="12700" cmpd="sng">
            <a:solidFill>
              <a:srgbClr val="0000FF"/>
            </a:solidFill>
            <a:prstDash val="lg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6906917" y="659794"/>
            <a:ext cx="18127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00FF"/>
                </a:solidFill>
                <a:latin typeface="Apple Chancery"/>
                <a:cs typeface="Apple Chancery"/>
              </a:rPr>
              <a:t>electron spin about an axis producing a B-</a:t>
            </a:r>
            <a:r>
              <a:rPr lang="en-US" sz="1600" dirty="0" err="1">
                <a:solidFill>
                  <a:srgbClr val="0000FF"/>
                </a:solidFill>
                <a:latin typeface="Apple Chancery"/>
                <a:cs typeface="Apple Chancery"/>
              </a:rPr>
              <a:t>fld</a:t>
            </a:r>
            <a:endParaRPr lang="en-US" sz="1600" dirty="0">
              <a:solidFill>
                <a:srgbClr val="0000FF"/>
              </a:solidFill>
              <a:latin typeface="Apple Chancery"/>
              <a:cs typeface="Apple Chancery"/>
            </a:endParaRPr>
          </a:p>
        </p:txBody>
      </p:sp>
      <p:grpSp>
        <p:nvGrpSpPr>
          <p:cNvPr id="57" name="Group 56"/>
          <p:cNvGrpSpPr/>
          <p:nvPr/>
        </p:nvGrpSpPr>
        <p:grpSpPr>
          <a:xfrm>
            <a:off x="5497763" y="1835150"/>
            <a:ext cx="3261410" cy="3613722"/>
            <a:chOff x="4762500" y="2133573"/>
            <a:chExt cx="3261410" cy="3613722"/>
          </a:xfrm>
        </p:grpSpPr>
        <p:sp>
          <p:nvSpPr>
            <p:cNvPr id="48" name="Freeform 47"/>
            <p:cNvSpPr/>
            <p:nvPr/>
          </p:nvSpPr>
          <p:spPr>
            <a:xfrm>
              <a:off x="4762500" y="2133573"/>
              <a:ext cx="3261410" cy="3613722"/>
            </a:xfrm>
            <a:custGeom>
              <a:avLst/>
              <a:gdLst>
                <a:gd name="connsiteX0" fmla="*/ 1663700 w 3261410"/>
                <a:gd name="connsiteY0" fmla="*/ 57177 h 3613722"/>
                <a:gd name="connsiteX1" fmla="*/ 2051050 w 3261410"/>
                <a:gd name="connsiteY1" fmla="*/ 27 h 3613722"/>
                <a:gd name="connsiteX2" fmla="*/ 2520950 w 3261410"/>
                <a:gd name="connsiteY2" fmla="*/ 63527 h 3613722"/>
                <a:gd name="connsiteX3" fmla="*/ 2901950 w 3261410"/>
                <a:gd name="connsiteY3" fmla="*/ 298477 h 3613722"/>
                <a:gd name="connsiteX4" fmla="*/ 3155950 w 3261410"/>
                <a:gd name="connsiteY4" fmla="*/ 698527 h 3613722"/>
                <a:gd name="connsiteX5" fmla="*/ 3257550 w 3261410"/>
                <a:gd name="connsiteY5" fmla="*/ 1219227 h 3613722"/>
                <a:gd name="connsiteX6" fmla="*/ 3225800 w 3261410"/>
                <a:gd name="connsiteY6" fmla="*/ 1778027 h 3613722"/>
                <a:gd name="connsiteX7" fmla="*/ 3092450 w 3261410"/>
                <a:gd name="connsiteY7" fmla="*/ 2273327 h 3613722"/>
                <a:gd name="connsiteX8" fmla="*/ 2851150 w 3261410"/>
                <a:gd name="connsiteY8" fmla="*/ 2679727 h 3613722"/>
                <a:gd name="connsiteX9" fmla="*/ 2609850 w 3261410"/>
                <a:gd name="connsiteY9" fmla="*/ 2990877 h 3613722"/>
                <a:gd name="connsiteX10" fmla="*/ 2235200 w 3261410"/>
                <a:gd name="connsiteY10" fmla="*/ 3282977 h 3613722"/>
                <a:gd name="connsiteX11" fmla="*/ 1720850 w 3261410"/>
                <a:gd name="connsiteY11" fmla="*/ 3517927 h 3613722"/>
                <a:gd name="connsiteX12" fmla="*/ 1225550 w 3261410"/>
                <a:gd name="connsiteY12" fmla="*/ 3613177 h 3613722"/>
                <a:gd name="connsiteX13" fmla="*/ 679450 w 3261410"/>
                <a:gd name="connsiteY13" fmla="*/ 3543327 h 3613722"/>
                <a:gd name="connsiteX14" fmla="*/ 279400 w 3261410"/>
                <a:gd name="connsiteY14" fmla="*/ 3289327 h 3613722"/>
                <a:gd name="connsiteX15" fmla="*/ 76200 w 3261410"/>
                <a:gd name="connsiteY15" fmla="*/ 2946427 h 3613722"/>
                <a:gd name="connsiteX16" fmla="*/ 0 w 3261410"/>
                <a:gd name="connsiteY16" fmla="*/ 2590827 h 3613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261410" h="3613722">
                  <a:moveTo>
                    <a:pt x="1663700" y="57177"/>
                  </a:moveTo>
                  <a:cubicBezTo>
                    <a:pt x="1785937" y="28073"/>
                    <a:pt x="1908175" y="-1031"/>
                    <a:pt x="2051050" y="27"/>
                  </a:cubicBezTo>
                  <a:cubicBezTo>
                    <a:pt x="2193925" y="1085"/>
                    <a:pt x="2379133" y="13785"/>
                    <a:pt x="2520950" y="63527"/>
                  </a:cubicBezTo>
                  <a:cubicBezTo>
                    <a:pt x="2662767" y="113269"/>
                    <a:pt x="2796117" y="192644"/>
                    <a:pt x="2901950" y="298477"/>
                  </a:cubicBezTo>
                  <a:cubicBezTo>
                    <a:pt x="3007783" y="404310"/>
                    <a:pt x="3096683" y="545069"/>
                    <a:pt x="3155950" y="698527"/>
                  </a:cubicBezTo>
                  <a:cubicBezTo>
                    <a:pt x="3215217" y="851985"/>
                    <a:pt x="3245908" y="1039310"/>
                    <a:pt x="3257550" y="1219227"/>
                  </a:cubicBezTo>
                  <a:cubicBezTo>
                    <a:pt x="3269192" y="1399144"/>
                    <a:pt x="3253317" y="1602344"/>
                    <a:pt x="3225800" y="1778027"/>
                  </a:cubicBezTo>
                  <a:cubicBezTo>
                    <a:pt x="3198283" y="1953710"/>
                    <a:pt x="3154892" y="2123044"/>
                    <a:pt x="3092450" y="2273327"/>
                  </a:cubicBezTo>
                  <a:cubicBezTo>
                    <a:pt x="3030008" y="2423610"/>
                    <a:pt x="2931583" y="2560135"/>
                    <a:pt x="2851150" y="2679727"/>
                  </a:cubicBezTo>
                  <a:cubicBezTo>
                    <a:pt x="2770717" y="2799319"/>
                    <a:pt x="2712508" y="2890335"/>
                    <a:pt x="2609850" y="2990877"/>
                  </a:cubicBezTo>
                  <a:cubicBezTo>
                    <a:pt x="2507192" y="3091419"/>
                    <a:pt x="2383367" y="3195135"/>
                    <a:pt x="2235200" y="3282977"/>
                  </a:cubicBezTo>
                  <a:cubicBezTo>
                    <a:pt x="2087033" y="3370819"/>
                    <a:pt x="1889125" y="3462894"/>
                    <a:pt x="1720850" y="3517927"/>
                  </a:cubicBezTo>
                  <a:cubicBezTo>
                    <a:pt x="1552575" y="3572960"/>
                    <a:pt x="1399117" y="3608944"/>
                    <a:pt x="1225550" y="3613177"/>
                  </a:cubicBezTo>
                  <a:cubicBezTo>
                    <a:pt x="1051983" y="3617410"/>
                    <a:pt x="837142" y="3597302"/>
                    <a:pt x="679450" y="3543327"/>
                  </a:cubicBezTo>
                  <a:cubicBezTo>
                    <a:pt x="521758" y="3489352"/>
                    <a:pt x="379942" y="3388810"/>
                    <a:pt x="279400" y="3289327"/>
                  </a:cubicBezTo>
                  <a:cubicBezTo>
                    <a:pt x="178858" y="3189844"/>
                    <a:pt x="122767" y="3062844"/>
                    <a:pt x="76200" y="2946427"/>
                  </a:cubicBezTo>
                  <a:cubicBezTo>
                    <a:pt x="29633" y="2830010"/>
                    <a:pt x="0" y="2590827"/>
                    <a:pt x="0" y="2590827"/>
                  </a:cubicBezTo>
                </a:path>
              </a:pathLst>
            </a:custGeom>
            <a:ln w="12700" cmpd="sng"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Freeform 53"/>
            <p:cNvSpPr/>
            <p:nvPr/>
          </p:nvSpPr>
          <p:spPr>
            <a:xfrm>
              <a:off x="4768850" y="2197100"/>
              <a:ext cx="2806736" cy="3111972"/>
            </a:xfrm>
            <a:custGeom>
              <a:avLst/>
              <a:gdLst>
                <a:gd name="connsiteX0" fmla="*/ 1657350 w 2806736"/>
                <a:gd name="connsiteY0" fmla="*/ 0 h 3111972"/>
                <a:gd name="connsiteX1" fmla="*/ 1955800 w 2806736"/>
                <a:gd name="connsiteY1" fmla="*/ 69850 h 3111972"/>
                <a:gd name="connsiteX2" fmla="*/ 2311400 w 2806736"/>
                <a:gd name="connsiteY2" fmla="*/ 222250 h 3111972"/>
                <a:gd name="connsiteX3" fmla="*/ 2590800 w 2806736"/>
                <a:gd name="connsiteY3" fmla="*/ 476250 h 3111972"/>
                <a:gd name="connsiteX4" fmla="*/ 2749550 w 2806736"/>
                <a:gd name="connsiteY4" fmla="*/ 793750 h 3111972"/>
                <a:gd name="connsiteX5" fmla="*/ 2806700 w 2806736"/>
                <a:gd name="connsiteY5" fmla="*/ 1250950 h 3111972"/>
                <a:gd name="connsiteX6" fmla="*/ 2743200 w 2806736"/>
                <a:gd name="connsiteY6" fmla="*/ 1739900 h 3111972"/>
                <a:gd name="connsiteX7" fmla="*/ 2546350 w 2806736"/>
                <a:gd name="connsiteY7" fmla="*/ 2222500 h 3111972"/>
                <a:gd name="connsiteX8" fmla="*/ 2298700 w 2806736"/>
                <a:gd name="connsiteY8" fmla="*/ 2597150 h 3111972"/>
                <a:gd name="connsiteX9" fmla="*/ 1847850 w 2806736"/>
                <a:gd name="connsiteY9" fmla="*/ 2908300 h 3111972"/>
                <a:gd name="connsiteX10" fmla="*/ 1263650 w 2806736"/>
                <a:gd name="connsiteY10" fmla="*/ 3098800 h 3111972"/>
                <a:gd name="connsiteX11" fmla="*/ 628650 w 2806736"/>
                <a:gd name="connsiteY11" fmla="*/ 3067050 h 3111972"/>
                <a:gd name="connsiteX12" fmla="*/ 254000 w 2806736"/>
                <a:gd name="connsiteY12" fmla="*/ 2838450 h 3111972"/>
                <a:gd name="connsiteX13" fmla="*/ 0 w 2806736"/>
                <a:gd name="connsiteY13" fmla="*/ 2508250 h 31119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806736" h="3111972">
                  <a:moveTo>
                    <a:pt x="1657350" y="0"/>
                  </a:moveTo>
                  <a:cubicBezTo>
                    <a:pt x="1752071" y="16404"/>
                    <a:pt x="1846792" y="32808"/>
                    <a:pt x="1955800" y="69850"/>
                  </a:cubicBezTo>
                  <a:cubicBezTo>
                    <a:pt x="2064808" y="106892"/>
                    <a:pt x="2205567" y="154517"/>
                    <a:pt x="2311400" y="222250"/>
                  </a:cubicBezTo>
                  <a:cubicBezTo>
                    <a:pt x="2417233" y="289983"/>
                    <a:pt x="2517775" y="381000"/>
                    <a:pt x="2590800" y="476250"/>
                  </a:cubicBezTo>
                  <a:cubicBezTo>
                    <a:pt x="2663825" y="571500"/>
                    <a:pt x="2713567" y="664633"/>
                    <a:pt x="2749550" y="793750"/>
                  </a:cubicBezTo>
                  <a:cubicBezTo>
                    <a:pt x="2785533" y="922867"/>
                    <a:pt x="2807758" y="1093258"/>
                    <a:pt x="2806700" y="1250950"/>
                  </a:cubicBezTo>
                  <a:cubicBezTo>
                    <a:pt x="2805642" y="1408642"/>
                    <a:pt x="2786592" y="1577975"/>
                    <a:pt x="2743200" y="1739900"/>
                  </a:cubicBezTo>
                  <a:cubicBezTo>
                    <a:pt x="2699808" y="1901825"/>
                    <a:pt x="2620433" y="2079625"/>
                    <a:pt x="2546350" y="2222500"/>
                  </a:cubicBezTo>
                  <a:cubicBezTo>
                    <a:pt x="2472267" y="2365375"/>
                    <a:pt x="2415117" y="2482850"/>
                    <a:pt x="2298700" y="2597150"/>
                  </a:cubicBezTo>
                  <a:cubicBezTo>
                    <a:pt x="2182283" y="2711450"/>
                    <a:pt x="2020358" y="2824692"/>
                    <a:pt x="1847850" y="2908300"/>
                  </a:cubicBezTo>
                  <a:cubicBezTo>
                    <a:pt x="1675342" y="2991908"/>
                    <a:pt x="1466850" y="3072342"/>
                    <a:pt x="1263650" y="3098800"/>
                  </a:cubicBezTo>
                  <a:cubicBezTo>
                    <a:pt x="1060450" y="3125258"/>
                    <a:pt x="796925" y="3110442"/>
                    <a:pt x="628650" y="3067050"/>
                  </a:cubicBezTo>
                  <a:cubicBezTo>
                    <a:pt x="460375" y="3023658"/>
                    <a:pt x="358775" y="2931583"/>
                    <a:pt x="254000" y="2838450"/>
                  </a:cubicBezTo>
                  <a:cubicBezTo>
                    <a:pt x="149225" y="2745317"/>
                    <a:pt x="74612" y="2626783"/>
                    <a:pt x="0" y="2508250"/>
                  </a:cubicBezTo>
                </a:path>
              </a:pathLst>
            </a:custGeom>
            <a:ln w="12700" cmpd="sng"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Freeform 55"/>
            <p:cNvSpPr/>
            <p:nvPr/>
          </p:nvSpPr>
          <p:spPr>
            <a:xfrm>
              <a:off x="4762500" y="2197100"/>
              <a:ext cx="2542925" cy="2927600"/>
            </a:xfrm>
            <a:custGeom>
              <a:avLst/>
              <a:gdLst>
                <a:gd name="connsiteX0" fmla="*/ 1663700 w 2542925"/>
                <a:gd name="connsiteY0" fmla="*/ 0 h 2927600"/>
                <a:gd name="connsiteX1" fmla="*/ 2070100 w 2542925"/>
                <a:gd name="connsiteY1" fmla="*/ 203200 h 2927600"/>
                <a:gd name="connsiteX2" fmla="*/ 2362200 w 2542925"/>
                <a:gd name="connsiteY2" fmla="*/ 482600 h 2927600"/>
                <a:gd name="connsiteX3" fmla="*/ 2514600 w 2542925"/>
                <a:gd name="connsiteY3" fmla="*/ 838200 h 2927600"/>
                <a:gd name="connsiteX4" fmla="*/ 2540000 w 2542925"/>
                <a:gd name="connsiteY4" fmla="*/ 1346200 h 2927600"/>
                <a:gd name="connsiteX5" fmla="*/ 2476500 w 2542925"/>
                <a:gd name="connsiteY5" fmla="*/ 1765300 h 2927600"/>
                <a:gd name="connsiteX6" fmla="*/ 2273300 w 2542925"/>
                <a:gd name="connsiteY6" fmla="*/ 2235200 h 2927600"/>
                <a:gd name="connsiteX7" fmla="*/ 1905000 w 2542925"/>
                <a:gd name="connsiteY7" fmla="*/ 2603500 h 2927600"/>
                <a:gd name="connsiteX8" fmla="*/ 1358900 w 2542925"/>
                <a:gd name="connsiteY8" fmla="*/ 2882900 h 2927600"/>
                <a:gd name="connsiteX9" fmla="*/ 787400 w 2542925"/>
                <a:gd name="connsiteY9" fmla="*/ 2921000 h 2927600"/>
                <a:gd name="connsiteX10" fmla="*/ 393700 w 2542925"/>
                <a:gd name="connsiteY10" fmla="*/ 2819400 h 2927600"/>
                <a:gd name="connsiteX11" fmla="*/ 0 w 2542925"/>
                <a:gd name="connsiteY11" fmla="*/ 2514600 h 2927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42925" h="2927600">
                  <a:moveTo>
                    <a:pt x="1663700" y="0"/>
                  </a:moveTo>
                  <a:cubicBezTo>
                    <a:pt x="1808691" y="61383"/>
                    <a:pt x="1953683" y="122767"/>
                    <a:pt x="2070100" y="203200"/>
                  </a:cubicBezTo>
                  <a:cubicBezTo>
                    <a:pt x="2186517" y="283633"/>
                    <a:pt x="2288117" y="376767"/>
                    <a:pt x="2362200" y="482600"/>
                  </a:cubicBezTo>
                  <a:cubicBezTo>
                    <a:pt x="2436283" y="588433"/>
                    <a:pt x="2484967" y="694267"/>
                    <a:pt x="2514600" y="838200"/>
                  </a:cubicBezTo>
                  <a:cubicBezTo>
                    <a:pt x="2544233" y="982133"/>
                    <a:pt x="2546350" y="1191683"/>
                    <a:pt x="2540000" y="1346200"/>
                  </a:cubicBezTo>
                  <a:cubicBezTo>
                    <a:pt x="2533650" y="1500717"/>
                    <a:pt x="2520950" y="1617133"/>
                    <a:pt x="2476500" y="1765300"/>
                  </a:cubicBezTo>
                  <a:cubicBezTo>
                    <a:pt x="2432050" y="1913467"/>
                    <a:pt x="2368550" y="2095500"/>
                    <a:pt x="2273300" y="2235200"/>
                  </a:cubicBezTo>
                  <a:cubicBezTo>
                    <a:pt x="2178050" y="2374900"/>
                    <a:pt x="2057400" y="2495550"/>
                    <a:pt x="1905000" y="2603500"/>
                  </a:cubicBezTo>
                  <a:cubicBezTo>
                    <a:pt x="1752600" y="2711450"/>
                    <a:pt x="1545167" y="2829983"/>
                    <a:pt x="1358900" y="2882900"/>
                  </a:cubicBezTo>
                  <a:cubicBezTo>
                    <a:pt x="1172633" y="2935817"/>
                    <a:pt x="948267" y="2931583"/>
                    <a:pt x="787400" y="2921000"/>
                  </a:cubicBezTo>
                  <a:cubicBezTo>
                    <a:pt x="626533" y="2910417"/>
                    <a:pt x="524933" y="2887133"/>
                    <a:pt x="393700" y="2819400"/>
                  </a:cubicBezTo>
                  <a:cubicBezTo>
                    <a:pt x="262467" y="2751667"/>
                    <a:pt x="0" y="2514600"/>
                    <a:pt x="0" y="2514600"/>
                  </a:cubicBezTo>
                </a:path>
              </a:pathLst>
            </a:custGeom>
            <a:ln w="12700" cmpd="sng"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0" name="Group 59"/>
          <p:cNvGrpSpPr/>
          <p:nvPr/>
        </p:nvGrpSpPr>
        <p:grpSpPr>
          <a:xfrm flipH="1" flipV="1">
            <a:off x="3889235" y="868196"/>
            <a:ext cx="3261410" cy="3613722"/>
            <a:chOff x="4762500" y="2133573"/>
            <a:chExt cx="3261410" cy="3613722"/>
          </a:xfrm>
        </p:grpSpPr>
        <p:sp>
          <p:nvSpPr>
            <p:cNvPr id="61" name="Freeform 60"/>
            <p:cNvSpPr/>
            <p:nvPr/>
          </p:nvSpPr>
          <p:spPr>
            <a:xfrm>
              <a:off x="4762500" y="2133573"/>
              <a:ext cx="3261410" cy="3613722"/>
            </a:xfrm>
            <a:custGeom>
              <a:avLst/>
              <a:gdLst>
                <a:gd name="connsiteX0" fmla="*/ 1663700 w 3261410"/>
                <a:gd name="connsiteY0" fmla="*/ 57177 h 3613722"/>
                <a:gd name="connsiteX1" fmla="*/ 2051050 w 3261410"/>
                <a:gd name="connsiteY1" fmla="*/ 27 h 3613722"/>
                <a:gd name="connsiteX2" fmla="*/ 2520950 w 3261410"/>
                <a:gd name="connsiteY2" fmla="*/ 63527 h 3613722"/>
                <a:gd name="connsiteX3" fmla="*/ 2901950 w 3261410"/>
                <a:gd name="connsiteY3" fmla="*/ 298477 h 3613722"/>
                <a:gd name="connsiteX4" fmla="*/ 3155950 w 3261410"/>
                <a:gd name="connsiteY4" fmla="*/ 698527 h 3613722"/>
                <a:gd name="connsiteX5" fmla="*/ 3257550 w 3261410"/>
                <a:gd name="connsiteY5" fmla="*/ 1219227 h 3613722"/>
                <a:gd name="connsiteX6" fmla="*/ 3225800 w 3261410"/>
                <a:gd name="connsiteY6" fmla="*/ 1778027 h 3613722"/>
                <a:gd name="connsiteX7" fmla="*/ 3092450 w 3261410"/>
                <a:gd name="connsiteY7" fmla="*/ 2273327 h 3613722"/>
                <a:gd name="connsiteX8" fmla="*/ 2851150 w 3261410"/>
                <a:gd name="connsiteY8" fmla="*/ 2679727 h 3613722"/>
                <a:gd name="connsiteX9" fmla="*/ 2609850 w 3261410"/>
                <a:gd name="connsiteY9" fmla="*/ 2990877 h 3613722"/>
                <a:gd name="connsiteX10" fmla="*/ 2235200 w 3261410"/>
                <a:gd name="connsiteY10" fmla="*/ 3282977 h 3613722"/>
                <a:gd name="connsiteX11" fmla="*/ 1720850 w 3261410"/>
                <a:gd name="connsiteY11" fmla="*/ 3517927 h 3613722"/>
                <a:gd name="connsiteX12" fmla="*/ 1225550 w 3261410"/>
                <a:gd name="connsiteY12" fmla="*/ 3613177 h 3613722"/>
                <a:gd name="connsiteX13" fmla="*/ 679450 w 3261410"/>
                <a:gd name="connsiteY13" fmla="*/ 3543327 h 3613722"/>
                <a:gd name="connsiteX14" fmla="*/ 279400 w 3261410"/>
                <a:gd name="connsiteY14" fmla="*/ 3289327 h 3613722"/>
                <a:gd name="connsiteX15" fmla="*/ 76200 w 3261410"/>
                <a:gd name="connsiteY15" fmla="*/ 2946427 h 3613722"/>
                <a:gd name="connsiteX16" fmla="*/ 0 w 3261410"/>
                <a:gd name="connsiteY16" fmla="*/ 2590827 h 3613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261410" h="3613722">
                  <a:moveTo>
                    <a:pt x="1663700" y="57177"/>
                  </a:moveTo>
                  <a:cubicBezTo>
                    <a:pt x="1785937" y="28073"/>
                    <a:pt x="1908175" y="-1031"/>
                    <a:pt x="2051050" y="27"/>
                  </a:cubicBezTo>
                  <a:cubicBezTo>
                    <a:pt x="2193925" y="1085"/>
                    <a:pt x="2379133" y="13785"/>
                    <a:pt x="2520950" y="63527"/>
                  </a:cubicBezTo>
                  <a:cubicBezTo>
                    <a:pt x="2662767" y="113269"/>
                    <a:pt x="2796117" y="192644"/>
                    <a:pt x="2901950" y="298477"/>
                  </a:cubicBezTo>
                  <a:cubicBezTo>
                    <a:pt x="3007783" y="404310"/>
                    <a:pt x="3096683" y="545069"/>
                    <a:pt x="3155950" y="698527"/>
                  </a:cubicBezTo>
                  <a:cubicBezTo>
                    <a:pt x="3215217" y="851985"/>
                    <a:pt x="3245908" y="1039310"/>
                    <a:pt x="3257550" y="1219227"/>
                  </a:cubicBezTo>
                  <a:cubicBezTo>
                    <a:pt x="3269192" y="1399144"/>
                    <a:pt x="3253317" y="1602344"/>
                    <a:pt x="3225800" y="1778027"/>
                  </a:cubicBezTo>
                  <a:cubicBezTo>
                    <a:pt x="3198283" y="1953710"/>
                    <a:pt x="3154892" y="2123044"/>
                    <a:pt x="3092450" y="2273327"/>
                  </a:cubicBezTo>
                  <a:cubicBezTo>
                    <a:pt x="3030008" y="2423610"/>
                    <a:pt x="2931583" y="2560135"/>
                    <a:pt x="2851150" y="2679727"/>
                  </a:cubicBezTo>
                  <a:cubicBezTo>
                    <a:pt x="2770717" y="2799319"/>
                    <a:pt x="2712508" y="2890335"/>
                    <a:pt x="2609850" y="2990877"/>
                  </a:cubicBezTo>
                  <a:cubicBezTo>
                    <a:pt x="2507192" y="3091419"/>
                    <a:pt x="2383367" y="3195135"/>
                    <a:pt x="2235200" y="3282977"/>
                  </a:cubicBezTo>
                  <a:cubicBezTo>
                    <a:pt x="2087033" y="3370819"/>
                    <a:pt x="1889125" y="3462894"/>
                    <a:pt x="1720850" y="3517927"/>
                  </a:cubicBezTo>
                  <a:cubicBezTo>
                    <a:pt x="1552575" y="3572960"/>
                    <a:pt x="1399117" y="3608944"/>
                    <a:pt x="1225550" y="3613177"/>
                  </a:cubicBezTo>
                  <a:cubicBezTo>
                    <a:pt x="1051983" y="3617410"/>
                    <a:pt x="837142" y="3597302"/>
                    <a:pt x="679450" y="3543327"/>
                  </a:cubicBezTo>
                  <a:cubicBezTo>
                    <a:pt x="521758" y="3489352"/>
                    <a:pt x="379942" y="3388810"/>
                    <a:pt x="279400" y="3289327"/>
                  </a:cubicBezTo>
                  <a:cubicBezTo>
                    <a:pt x="178858" y="3189844"/>
                    <a:pt x="122767" y="3062844"/>
                    <a:pt x="76200" y="2946427"/>
                  </a:cubicBezTo>
                  <a:cubicBezTo>
                    <a:pt x="29633" y="2830010"/>
                    <a:pt x="0" y="2590827"/>
                    <a:pt x="0" y="2590827"/>
                  </a:cubicBezTo>
                </a:path>
              </a:pathLst>
            </a:custGeom>
            <a:ln w="12700" cmpd="sng"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Freeform 61"/>
            <p:cNvSpPr/>
            <p:nvPr/>
          </p:nvSpPr>
          <p:spPr>
            <a:xfrm>
              <a:off x="4768850" y="2197100"/>
              <a:ext cx="2806736" cy="3111972"/>
            </a:xfrm>
            <a:custGeom>
              <a:avLst/>
              <a:gdLst>
                <a:gd name="connsiteX0" fmla="*/ 1657350 w 2806736"/>
                <a:gd name="connsiteY0" fmla="*/ 0 h 3111972"/>
                <a:gd name="connsiteX1" fmla="*/ 1955800 w 2806736"/>
                <a:gd name="connsiteY1" fmla="*/ 69850 h 3111972"/>
                <a:gd name="connsiteX2" fmla="*/ 2311400 w 2806736"/>
                <a:gd name="connsiteY2" fmla="*/ 222250 h 3111972"/>
                <a:gd name="connsiteX3" fmla="*/ 2590800 w 2806736"/>
                <a:gd name="connsiteY3" fmla="*/ 476250 h 3111972"/>
                <a:gd name="connsiteX4" fmla="*/ 2749550 w 2806736"/>
                <a:gd name="connsiteY4" fmla="*/ 793750 h 3111972"/>
                <a:gd name="connsiteX5" fmla="*/ 2806700 w 2806736"/>
                <a:gd name="connsiteY5" fmla="*/ 1250950 h 3111972"/>
                <a:gd name="connsiteX6" fmla="*/ 2743200 w 2806736"/>
                <a:gd name="connsiteY6" fmla="*/ 1739900 h 3111972"/>
                <a:gd name="connsiteX7" fmla="*/ 2546350 w 2806736"/>
                <a:gd name="connsiteY7" fmla="*/ 2222500 h 3111972"/>
                <a:gd name="connsiteX8" fmla="*/ 2298700 w 2806736"/>
                <a:gd name="connsiteY8" fmla="*/ 2597150 h 3111972"/>
                <a:gd name="connsiteX9" fmla="*/ 1847850 w 2806736"/>
                <a:gd name="connsiteY9" fmla="*/ 2908300 h 3111972"/>
                <a:gd name="connsiteX10" fmla="*/ 1263650 w 2806736"/>
                <a:gd name="connsiteY10" fmla="*/ 3098800 h 3111972"/>
                <a:gd name="connsiteX11" fmla="*/ 628650 w 2806736"/>
                <a:gd name="connsiteY11" fmla="*/ 3067050 h 3111972"/>
                <a:gd name="connsiteX12" fmla="*/ 254000 w 2806736"/>
                <a:gd name="connsiteY12" fmla="*/ 2838450 h 3111972"/>
                <a:gd name="connsiteX13" fmla="*/ 0 w 2806736"/>
                <a:gd name="connsiteY13" fmla="*/ 2508250 h 31119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806736" h="3111972">
                  <a:moveTo>
                    <a:pt x="1657350" y="0"/>
                  </a:moveTo>
                  <a:cubicBezTo>
                    <a:pt x="1752071" y="16404"/>
                    <a:pt x="1846792" y="32808"/>
                    <a:pt x="1955800" y="69850"/>
                  </a:cubicBezTo>
                  <a:cubicBezTo>
                    <a:pt x="2064808" y="106892"/>
                    <a:pt x="2205567" y="154517"/>
                    <a:pt x="2311400" y="222250"/>
                  </a:cubicBezTo>
                  <a:cubicBezTo>
                    <a:pt x="2417233" y="289983"/>
                    <a:pt x="2517775" y="381000"/>
                    <a:pt x="2590800" y="476250"/>
                  </a:cubicBezTo>
                  <a:cubicBezTo>
                    <a:pt x="2663825" y="571500"/>
                    <a:pt x="2713567" y="664633"/>
                    <a:pt x="2749550" y="793750"/>
                  </a:cubicBezTo>
                  <a:cubicBezTo>
                    <a:pt x="2785533" y="922867"/>
                    <a:pt x="2807758" y="1093258"/>
                    <a:pt x="2806700" y="1250950"/>
                  </a:cubicBezTo>
                  <a:cubicBezTo>
                    <a:pt x="2805642" y="1408642"/>
                    <a:pt x="2786592" y="1577975"/>
                    <a:pt x="2743200" y="1739900"/>
                  </a:cubicBezTo>
                  <a:cubicBezTo>
                    <a:pt x="2699808" y="1901825"/>
                    <a:pt x="2620433" y="2079625"/>
                    <a:pt x="2546350" y="2222500"/>
                  </a:cubicBezTo>
                  <a:cubicBezTo>
                    <a:pt x="2472267" y="2365375"/>
                    <a:pt x="2415117" y="2482850"/>
                    <a:pt x="2298700" y="2597150"/>
                  </a:cubicBezTo>
                  <a:cubicBezTo>
                    <a:pt x="2182283" y="2711450"/>
                    <a:pt x="2020358" y="2824692"/>
                    <a:pt x="1847850" y="2908300"/>
                  </a:cubicBezTo>
                  <a:cubicBezTo>
                    <a:pt x="1675342" y="2991908"/>
                    <a:pt x="1466850" y="3072342"/>
                    <a:pt x="1263650" y="3098800"/>
                  </a:cubicBezTo>
                  <a:cubicBezTo>
                    <a:pt x="1060450" y="3125258"/>
                    <a:pt x="796925" y="3110442"/>
                    <a:pt x="628650" y="3067050"/>
                  </a:cubicBezTo>
                  <a:cubicBezTo>
                    <a:pt x="460375" y="3023658"/>
                    <a:pt x="358775" y="2931583"/>
                    <a:pt x="254000" y="2838450"/>
                  </a:cubicBezTo>
                  <a:cubicBezTo>
                    <a:pt x="149225" y="2745317"/>
                    <a:pt x="74612" y="2626783"/>
                    <a:pt x="0" y="2508250"/>
                  </a:cubicBezTo>
                </a:path>
              </a:pathLst>
            </a:custGeom>
            <a:ln w="12700" cmpd="sng"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>
              <a:off x="4762500" y="2197100"/>
              <a:ext cx="2542925" cy="2927600"/>
            </a:xfrm>
            <a:custGeom>
              <a:avLst/>
              <a:gdLst>
                <a:gd name="connsiteX0" fmla="*/ 1663700 w 2542925"/>
                <a:gd name="connsiteY0" fmla="*/ 0 h 2927600"/>
                <a:gd name="connsiteX1" fmla="*/ 2070100 w 2542925"/>
                <a:gd name="connsiteY1" fmla="*/ 203200 h 2927600"/>
                <a:gd name="connsiteX2" fmla="*/ 2362200 w 2542925"/>
                <a:gd name="connsiteY2" fmla="*/ 482600 h 2927600"/>
                <a:gd name="connsiteX3" fmla="*/ 2514600 w 2542925"/>
                <a:gd name="connsiteY3" fmla="*/ 838200 h 2927600"/>
                <a:gd name="connsiteX4" fmla="*/ 2540000 w 2542925"/>
                <a:gd name="connsiteY4" fmla="*/ 1346200 h 2927600"/>
                <a:gd name="connsiteX5" fmla="*/ 2476500 w 2542925"/>
                <a:gd name="connsiteY5" fmla="*/ 1765300 h 2927600"/>
                <a:gd name="connsiteX6" fmla="*/ 2273300 w 2542925"/>
                <a:gd name="connsiteY6" fmla="*/ 2235200 h 2927600"/>
                <a:gd name="connsiteX7" fmla="*/ 1905000 w 2542925"/>
                <a:gd name="connsiteY7" fmla="*/ 2603500 h 2927600"/>
                <a:gd name="connsiteX8" fmla="*/ 1358900 w 2542925"/>
                <a:gd name="connsiteY8" fmla="*/ 2882900 h 2927600"/>
                <a:gd name="connsiteX9" fmla="*/ 787400 w 2542925"/>
                <a:gd name="connsiteY9" fmla="*/ 2921000 h 2927600"/>
                <a:gd name="connsiteX10" fmla="*/ 393700 w 2542925"/>
                <a:gd name="connsiteY10" fmla="*/ 2819400 h 2927600"/>
                <a:gd name="connsiteX11" fmla="*/ 0 w 2542925"/>
                <a:gd name="connsiteY11" fmla="*/ 2514600 h 2927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42925" h="2927600">
                  <a:moveTo>
                    <a:pt x="1663700" y="0"/>
                  </a:moveTo>
                  <a:cubicBezTo>
                    <a:pt x="1808691" y="61383"/>
                    <a:pt x="1953683" y="122767"/>
                    <a:pt x="2070100" y="203200"/>
                  </a:cubicBezTo>
                  <a:cubicBezTo>
                    <a:pt x="2186517" y="283633"/>
                    <a:pt x="2288117" y="376767"/>
                    <a:pt x="2362200" y="482600"/>
                  </a:cubicBezTo>
                  <a:cubicBezTo>
                    <a:pt x="2436283" y="588433"/>
                    <a:pt x="2484967" y="694267"/>
                    <a:pt x="2514600" y="838200"/>
                  </a:cubicBezTo>
                  <a:cubicBezTo>
                    <a:pt x="2544233" y="982133"/>
                    <a:pt x="2546350" y="1191683"/>
                    <a:pt x="2540000" y="1346200"/>
                  </a:cubicBezTo>
                  <a:cubicBezTo>
                    <a:pt x="2533650" y="1500717"/>
                    <a:pt x="2520950" y="1617133"/>
                    <a:pt x="2476500" y="1765300"/>
                  </a:cubicBezTo>
                  <a:cubicBezTo>
                    <a:pt x="2432050" y="1913467"/>
                    <a:pt x="2368550" y="2095500"/>
                    <a:pt x="2273300" y="2235200"/>
                  </a:cubicBezTo>
                  <a:cubicBezTo>
                    <a:pt x="2178050" y="2374900"/>
                    <a:pt x="2057400" y="2495550"/>
                    <a:pt x="1905000" y="2603500"/>
                  </a:cubicBezTo>
                  <a:cubicBezTo>
                    <a:pt x="1752600" y="2711450"/>
                    <a:pt x="1545167" y="2829983"/>
                    <a:pt x="1358900" y="2882900"/>
                  </a:cubicBezTo>
                  <a:cubicBezTo>
                    <a:pt x="1172633" y="2935817"/>
                    <a:pt x="948267" y="2931583"/>
                    <a:pt x="787400" y="2921000"/>
                  </a:cubicBezTo>
                  <a:cubicBezTo>
                    <a:pt x="626533" y="2910417"/>
                    <a:pt x="524933" y="2887133"/>
                    <a:pt x="393700" y="2819400"/>
                  </a:cubicBezTo>
                  <a:cubicBezTo>
                    <a:pt x="262467" y="2751667"/>
                    <a:pt x="0" y="2514600"/>
                    <a:pt x="0" y="2514600"/>
                  </a:cubicBezTo>
                </a:path>
              </a:pathLst>
            </a:custGeom>
            <a:ln w="12700" cmpd="sng"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5" name="TextBox 64"/>
          <p:cNvSpPr txBox="1"/>
          <p:nvPr/>
        </p:nvSpPr>
        <p:spPr>
          <a:xfrm>
            <a:off x="73025" y="3066176"/>
            <a:ext cx="396557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In most atoms, </a:t>
            </a:r>
            <a:r>
              <a:rPr lang="en-US" sz="2000" dirty="0">
                <a:latin typeface="Times New Roman"/>
                <a:cs typeface="Times New Roman"/>
              </a:rPr>
              <a:t>approximately the </a:t>
            </a:r>
            <a:r>
              <a:rPr lang="en-US" sz="2000" dirty="0">
                <a:solidFill>
                  <a:srgbClr val="008000"/>
                </a:solidFill>
                <a:latin typeface="Times New Roman"/>
                <a:cs typeface="Times New Roman"/>
              </a:rPr>
              <a:t>same number of electrons spin in one direction as the other</a:t>
            </a:r>
            <a:r>
              <a:rPr lang="en-US" sz="2000" dirty="0">
                <a:latin typeface="Times New Roman"/>
                <a:cs typeface="Times New Roman"/>
              </a:rPr>
              <a:t>, but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in</a:t>
            </a:r>
            <a:r>
              <a:rPr lang="en-US" sz="2000" dirty="0">
                <a:latin typeface="Times New Roman"/>
                <a:cs typeface="Times New Roman"/>
              </a:rPr>
              <a:t> certain atoms (the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ferromagnetic</a:t>
            </a:r>
            <a:r>
              <a:rPr lang="en-US" sz="2000" dirty="0">
                <a:latin typeface="Times New Roman"/>
                <a:cs typeface="Times New Roman"/>
              </a:rPr>
              <a:t> ones), they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spin</a:t>
            </a:r>
            <a:r>
              <a:rPr lang="en-US" sz="2000" dirty="0">
                <a:latin typeface="Times New Roman"/>
                <a:cs typeface="Times New Roman"/>
              </a:rPr>
              <a:t> considerably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more in one direction than the other</a:t>
            </a:r>
            <a:r>
              <a:rPr lang="en-US" sz="2000" dirty="0">
                <a:latin typeface="Times New Roman"/>
                <a:cs typeface="Times New Roman"/>
              </a:rPr>
              <a:t>.</a:t>
            </a:r>
            <a:endParaRPr lang="en-US" sz="2000" dirty="0">
              <a:solidFill>
                <a:srgbClr val="FF0000"/>
              </a:solidFill>
              <a:latin typeface="Apple Chancery"/>
              <a:cs typeface="Apple Chancery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73022" y="5097999"/>
            <a:ext cx="889317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The most prominent </a:t>
            </a:r>
            <a:r>
              <a:rPr lang="en-US" sz="2000" dirty="0">
                <a:latin typeface="Times New Roman"/>
                <a:cs typeface="Times New Roman"/>
              </a:rPr>
              <a:t>example of a ferromagnetic material is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iron</a:t>
            </a:r>
            <a:r>
              <a:rPr lang="en-US" sz="2000" dirty="0">
                <a:latin typeface="Times New Roman"/>
                <a:cs typeface="Times New Roman"/>
              </a:rPr>
              <a:t>, with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six more electrons spinning in one direction than the other</a:t>
            </a:r>
            <a:r>
              <a:rPr lang="en-US" sz="2000" dirty="0">
                <a:latin typeface="Times New Roman"/>
                <a:cs typeface="Times New Roman"/>
              </a:rPr>
              <a:t>.  As such,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EACH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IRON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 ATOM IS A MINI-MAGNET UNTO ITSELF</a:t>
            </a:r>
            <a:r>
              <a:rPr lang="en-US" sz="2000" dirty="0">
                <a:latin typeface="Times New Roman"/>
                <a:cs typeface="Times New Roman"/>
              </a:rPr>
              <a:t>.</a:t>
            </a:r>
            <a:endParaRPr lang="en-US" sz="2000" dirty="0">
              <a:solidFill>
                <a:srgbClr val="FF0000"/>
              </a:solidFill>
              <a:latin typeface="Apple Chancery"/>
              <a:cs typeface="Apple Chancery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5018245" y="2148938"/>
            <a:ext cx="8406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Times New Roman"/>
                <a:cs typeface="Times New Roman"/>
              </a:rPr>
              <a:t>electron</a:t>
            </a:r>
            <a:endParaRPr lang="en-US" sz="2000" dirty="0">
              <a:solidFill>
                <a:srgbClr val="FF0000"/>
              </a:solidFill>
              <a:latin typeface="Apple Chancery"/>
              <a:cs typeface="Apple Chancery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3025" y="2017457"/>
            <a:ext cx="381621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An atom’s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spin quantum number </a:t>
            </a:r>
            <a:r>
              <a:rPr lang="en-US" sz="2000" dirty="0">
                <a:latin typeface="Times New Roman"/>
                <a:cs typeface="Times New Roman"/>
              </a:rPr>
              <a:t>highlights the fact that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electrons spin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up</a:t>
            </a:r>
            <a:r>
              <a:rPr lang="en-US" sz="2000" dirty="0">
                <a:latin typeface="Times New Roman"/>
                <a:cs typeface="Times New Roman"/>
              </a:rPr>
              <a:t> or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down</a:t>
            </a:r>
            <a:r>
              <a:rPr lang="en-US" sz="2000" dirty="0">
                <a:latin typeface="Times New Roman"/>
                <a:cs typeface="Times New Roman"/>
              </a:rPr>
              <a:t>, depending.</a:t>
            </a:r>
            <a:endParaRPr lang="en-US" sz="2000" dirty="0">
              <a:solidFill>
                <a:srgbClr val="FF0000"/>
              </a:solidFill>
              <a:latin typeface="Apple Chancery"/>
              <a:cs typeface="Apple Chancery"/>
            </a:endParaRPr>
          </a:p>
        </p:txBody>
      </p:sp>
    </p:spTree>
    <p:extLst>
      <p:ext uri="{BB962C8B-B14F-4D97-AF65-F5344CB8AC3E}">
        <p14:creationId xmlns:p14="http://schemas.microsoft.com/office/powerpoint/2010/main" val="244363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65" grpId="0"/>
      <p:bldP spid="66" grpId="0"/>
      <p:bldP spid="3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5" name="Picture 6" descr="magdom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800" y="4501846"/>
            <a:ext cx="3403600" cy="2140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4839" name="Picture 7" descr="magdom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4400246"/>
            <a:ext cx="3362573" cy="221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54000" y="218284"/>
            <a:ext cx="86360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So how can </a:t>
            </a:r>
            <a:r>
              <a:rPr lang="en-US" sz="2000" dirty="0">
                <a:latin typeface="Times New Roman"/>
                <a:cs typeface="Times New Roman"/>
              </a:rPr>
              <a:t>a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piece of iron </a:t>
            </a:r>
            <a:r>
              <a:rPr lang="en-US" sz="2000" i="1" dirty="0">
                <a:solidFill>
                  <a:srgbClr val="008000"/>
                </a:solidFill>
                <a:latin typeface="Times New Roman"/>
                <a:cs typeface="Times New Roman"/>
              </a:rPr>
              <a:t>be magnetic under some conditions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and not under other conditions </a:t>
            </a:r>
            <a:r>
              <a:rPr lang="en-US" sz="2000" dirty="0">
                <a:latin typeface="Times New Roman"/>
                <a:cs typeface="Times New Roman"/>
              </a:rPr>
              <a:t>(there are, after all, iron nails that do not exhibit magnetic characteristics at all).  (The explanation is called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Ampere’s Theory of Magnetism</a:t>
            </a:r>
            <a:r>
              <a:rPr lang="en-US" sz="2000" i="1" dirty="0">
                <a:latin typeface="Times New Roman"/>
                <a:cs typeface="Times New Roman"/>
              </a:rPr>
              <a:t>.</a:t>
            </a:r>
            <a:r>
              <a:rPr lang="en-US" sz="2000" dirty="0">
                <a:latin typeface="Times New Roman"/>
                <a:cs typeface="Times New Roman"/>
              </a:rPr>
              <a:t>)</a:t>
            </a:r>
            <a:endParaRPr lang="en-US" sz="2000" dirty="0">
              <a:solidFill>
                <a:srgbClr val="FF0000"/>
              </a:solidFill>
              <a:latin typeface="Apple Chancery"/>
              <a:cs typeface="Apple Chancery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3399" y="1335884"/>
            <a:ext cx="84074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Enter the magnetic domain.  </a:t>
            </a:r>
            <a:r>
              <a:rPr lang="en-US" sz="2000" dirty="0">
                <a:latin typeface="Times New Roman"/>
                <a:cs typeface="Times New Roman"/>
              </a:rPr>
              <a:t>What happens is this: 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Atoms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within irregular,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microscopic regions</a:t>
            </a:r>
            <a:r>
              <a:rPr lang="en-US" sz="2000" dirty="0">
                <a:latin typeface="Times New Roman"/>
                <a:cs typeface="Times New Roman"/>
              </a:rPr>
              <a:t>,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called domains</a:t>
            </a:r>
            <a:r>
              <a:rPr lang="en-US" sz="2000" dirty="0">
                <a:latin typeface="Times New Roman"/>
                <a:cs typeface="Times New Roman"/>
              </a:rPr>
              <a:t>,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align</a:t>
            </a:r>
            <a:r>
              <a:rPr lang="en-US" sz="2000" dirty="0">
                <a:latin typeface="Times New Roman"/>
                <a:cs typeface="Times New Roman"/>
              </a:rPr>
              <a:t> themselves so that all of their magnetic fields are in the same direction.</a:t>
            </a:r>
            <a:endParaRPr lang="en-US" sz="2000" dirty="0">
              <a:solidFill>
                <a:srgbClr val="FF0000"/>
              </a:solidFill>
              <a:latin typeface="Apple Chancery"/>
              <a:cs typeface="Apple Chancery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4000" y="2389984"/>
            <a:ext cx="86868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When the domains </a:t>
            </a:r>
            <a:r>
              <a:rPr lang="en-US" sz="2000" dirty="0">
                <a:latin typeface="Times New Roman"/>
                <a:cs typeface="Times New Roman"/>
              </a:rPr>
              <a:t>are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themselves aligned</a:t>
            </a:r>
            <a:r>
              <a:rPr lang="en-US" sz="2000" dirty="0">
                <a:latin typeface="Times New Roman"/>
                <a:cs typeface="Times New Roman"/>
              </a:rPr>
              <a:t>,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material acts like a magnet</a:t>
            </a:r>
            <a:r>
              <a:rPr lang="en-US" sz="2000" dirty="0">
                <a:latin typeface="Times New Roman"/>
                <a:cs typeface="Times New Roman"/>
              </a:rPr>
              <a:t>.  When the domains are </a:t>
            </a:r>
            <a:r>
              <a:rPr lang="en-US" sz="2000" dirty="0">
                <a:solidFill>
                  <a:srgbClr val="008000"/>
                </a:solidFill>
                <a:latin typeface="Times New Roman"/>
                <a:cs typeface="Times New Roman"/>
              </a:rPr>
              <a:t>NOT aligned</a:t>
            </a:r>
            <a:r>
              <a:rPr lang="en-US" sz="2000" dirty="0">
                <a:latin typeface="Times New Roman"/>
                <a:cs typeface="Times New Roman"/>
              </a:rPr>
              <a:t>, the </a:t>
            </a:r>
            <a:r>
              <a:rPr lang="en-US" sz="2000" i="1" dirty="0">
                <a:solidFill>
                  <a:srgbClr val="008000"/>
                </a:solidFill>
                <a:latin typeface="Times New Roman"/>
                <a:cs typeface="Times New Roman"/>
              </a:rPr>
              <a:t>net magnetic effect is lost </a:t>
            </a:r>
            <a:r>
              <a:rPr lang="en-US" sz="2000" dirty="0">
                <a:latin typeface="Times New Roman"/>
                <a:cs typeface="Times New Roman"/>
              </a:rPr>
              <a:t>(in some cases, all that is needed to de-magnetize a magnetic is to have thermal agitation shake the domains out of alignment).  In any case, the first sketch below is without alignment, the second with alignment.</a:t>
            </a:r>
            <a:endParaRPr lang="en-US" sz="2000" dirty="0">
              <a:solidFill>
                <a:srgbClr val="FF0000"/>
              </a:solidFill>
              <a:latin typeface="Apple Chancery"/>
              <a:cs typeface="Apple Chancery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8900" y="4122800"/>
            <a:ext cx="3746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Apple Chancery"/>
                <a:cs typeface="Apple Chancery"/>
              </a:rPr>
              <a:t>domains unaligned</a:t>
            </a:r>
            <a:r>
              <a:rPr lang="en-US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1400" dirty="0">
                <a:solidFill>
                  <a:srgbClr val="0000FF"/>
                </a:solidFill>
                <a:latin typeface="Times New Roman"/>
                <a:cs typeface="Times New Roman"/>
              </a:rPr>
              <a:t>(not realistic rendering)</a:t>
            </a:r>
            <a:endParaRPr lang="en-US" dirty="0">
              <a:solidFill>
                <a:srgbClr val="FF0000"/>
              </a:solidFill>
              <a:latin typeface="Apple Chancery"/>
              <a:cs typeface="Apple Chancery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191000" y="3942014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Apple Chancery"/>
                <a:cs typeface="Apple Chancery"/>
              </a:rPr>
              <a:t>domains aligned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086600" y="3764670"/>
            <a:ext cx="18542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00FF"/>
                </a:solidFill>
                <a:latin typeface="Times New Roman"/>
                <a:cs typeface="Times New Roman"/>
              </a:rPr>
              <a:t>sketches courtesy of Mr. White</a:t>
            </a:r>
            <a:endParaRPr lang="en-US" sz="1600" dirty="0">
              <a:solidFill>
                <a:srgbClr val="0000FF"/>
              </a:solidFill>
              <a:latin typeface="Apple Chancery"/>
              <a:cs typeface="Apple Chancery"/>
            </a:endParaRPr>
          </a:p>
        </p:txBody>
      </p:sp>
      <p:sp>
        <p:nvSpPr>
          <p:cNvPr id="11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 dirty="0"/>
          </a:p>
        </p:txBody>
      </p:sp>
      <p:sp>
        <p:nvSpPr>
          <p:cNvPr id="12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505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12.)</a:t>
            </a:r>
          </a:p>
        </p:txBody>
      </p:sp>
    </p:spTree>
    <p:extLst>
      <p:ext uri="{BB962C8B-B14F-4D97-AF65-F5344CB8AC3E}">
        <p14:creationId xmlns:p14="http://schemas.microsoft.com/office/powerpoint/2010/main" val="99105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23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5048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 descr="righthandrulephoto(myhand)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3700" y="3543512"/>
            <a:ext cx="4010801" cy="3008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73025" y="50800"/>
            <a:ext cx="90678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/>
            <a:r>
              <a:rPr lang="en-US" sz="4000" b="1" dirty="0">
                <a:solidFill>
                  <a:srgbClr val="FF0000"/>
                </a:solidFill>
                <a:latin typeface="Apple Chancery"/>
                <a:cs typeface="Apple Chancery"/>
              </a:rPr>
              <a:t>Magnetic Force</a:t>
            </a:r>
            <a:endParaRPr lang="en-US" sz="3600" dirty="0">
              <a:latin typeface="Apple Chancery"/>
              <a:cs typeface="Apple Chancery"/>
            </a:endParaRPr>
          </a:p>
        </p:txBody>
      </p:sp>
      <p:sp>
        <p:nvSpPr>
          <p:cNvPr id="33795" name="Text Box 3"/>
          <p:cNvSpPr txBox="1">
            <a:spLocks noChangeArrowheads="1"/>
          </p:cNvSpPr>
          <p:nvPr/>
        </p:nvSpPr>
        <p:spPr bwMode="auto">
          <a:xfrm>
            <a:off x="0" y="838200"/>
            <a:ext cx="66294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endParaRPr lang="en-US" sz="2800">
              <a:latin typeface="Times" charset="0"/>
            </a:endParaRPr>
          </a:p>
        </p:txBody>
      </p:sp>
      <p:sp>
        <p:nvSpPr>
          <p:cNvPr id="6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 dirty="0"/>
          </a:p>
        </p:txBody>
      </p:sp>
      <p:sp>
        <p:nvSpPr>
          <p:cNvPr id="7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505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13.)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23825" y="891384"/>
            <a:ext cx="88931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When charge moves </a:t>
            </a:r>
            <a:r>
              <a:rPr lang="en-US" sz="2000" dirty="0">
                <a:latin typeface="Times New Roman"/>
                <a:cs typeface="Times New Roman"/>
              </a:rPr>
              <a:t>through a magnetic field, it may or may not feel a force, depending upon its motion.  If present, that force will be: </a:t>
            </a:r>
            <a:endParaRPr lang="en-US" sz="2000" dirty="0">
              <a:solidFill>
                <a:srgbClr val="FF0000"/>
              </a:solidFill>
              <a:latin typeface="Apple Chancery"/>
              <a:cs typeface="Apple Chancery"/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22595745"/>
              </p:ext>
            </p:extLst>
          </p:nvPr>
        </p:nvGraphicFramePr>
        <p:xfrm>
          <a:off x="3454400" y="1733551"/>
          <a:ext cx="1473200" cy="552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609600" imgH="228600" progId="Equation.DSMT4">
                  <p:embed/>
                </p:oleObj>
              </mc:Choice>
              <mc:Fallback>
                <p:oleObj name="Equation" r:id="rId4" imgW="609600" imgH="228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454400" y="1733551"/>
                        <a:ext cx="1473200" cy="5524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536255" y="2381693"/>
            <a:ext cx="84807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The magnitude </a:t>
            </a:r>
            <a:r>
              <a:rPr lang="en-US" sz="2000" dirty="0">
                <a:latin typeface="Times New Roman"/>
                <a:cs typeface="Times New Roman"/>
              </a:rPr>
              <a:t>is                                  , where </a:t>
            </a:r>
            <a:r>
              <a:rPr lang="en-US" sz="2000" i="1" dirty="0">
                <a:latin typeface="Times New Roman"/>
                <a:cs typeface="Times New Roman"/>
              </a:rPr>
              <a:t>q </a:t>
            </a:r>
            <a:r>
              <a:rPr lang="en-US" sz="2000" dirty="0">
                <a:latin typeface="Times New Roman"/>
                <a:cs typeface="Times New Roman"/>
              </a:rPr>
              <a:t>is the size of the charge,       </a:t>
            </a:r>
          </a:p>
          <a:p>
            <a:r>
              <a:rPr lang="en-US" sz="2000" dirty="0">
                <a:latin typeface="Times New Roman"/>
                <a:cs typeface="Times New Roman"/>
              </a:rPr>
              <a:t>      is the magnitude of the velocity vector,        is the magnitude of the magnetic field and     is the angle between the line of the two vectors. </a:t>
            </a:r>
            <a:endParaRPr lang="en-US" sz="2000" dirty="0">
              <a:solidFill>
                <a:srgbClr val="FF0000"/>
              </a:solidFill>
              <a:latin typeface="Apple Chancery"/>
              <a:cs typeface="Apple Chancery"/>
            </a:endParaRPr>
          </a:p>
        </p:txBody>
      </p:sp>
      <p:graphicFrame>
        <p:nvGraphicFramePr>
          <p:cNvPr id="24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49328094"/>
              </p:ext>
            </p:extLst>
          </p:nvPr>
        </p:nvGraphicFramePr>
        <p:xfrm>
          <a:off x="2597339" y="2241497"/>
          <a:ext cx="2141218" cy="5634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723900" imgH="190500" progId="Equation.DSMT4">
                  <p:embed/>
                </p:oleObj>
              </mc:Choice>
              <mc:Fallback>
                <p:oleObj name="Equation" r:id="rId6" imgW="723900" imgH="1905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597339" y="2241497"/>
                        <a:ext cx="2141218" cy="5634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99850788"/>
              </p:ext>
            </p:extLst>
          </p:nvPr>
        </p:nvGraphicFramePr>
        <p:xfrm>
          <a:off x="625154" y="2562923"/>
          <a:ext cx="412750" cy="525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39700" imgH="177800" progId="Equation.DSMT4">
                  <p:embed/>
                </p:oleObj>
              </mc:Choice>
              <mc:Fallback>
                <p:oleObj name="Equation" r:id="rId8" imgW="139700" imgH="177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625154" y="2562923"/>
                        <a:ext cx="412750" cy="5254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ct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41115706"/>
              </p:ext>
            </p:extLst>
          </p:nvPr>
        </p:nvGraphicFramePr>
        <p:xfrm>
          <a:off x="5033963" y="2568562"/>
          <a:ext cx="449262" cy="525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52400" imgH="177800" progId="Equation.DSMT4">
                  <p:embed/>
                </p:oleObj>
              </mc:Choice>
              <mc:Fallback>
                <p:oleObj name="Equation" r:id="rId10" imgW="152400" imgH="177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5033963" y="2568562"/>
                        <a:ext cx="449262" cy="5254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Object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19885818"/>
              </p:ext>
            </p:extLst>
          </p:nvPr>
        </p:nvGraphicFramePr>
        <p:xfrm>
          <a:off x="1571625" y="3002901"/>
          <a:ext cx="244475" cy="3428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27000" imgH="177800" progId="Equation.DSMT4">
                  <p:embed/>
                </p:oleObj>
              </mc:Choice>
              <mc:Fallback>
                <p:oleObj name="Equation" r:id="rId12" imgW="127000" imgH="177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571625" y="3002901"/>
                        <a:ext cx="244475" cy="34288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TextBox 27"/>
          <p:cNvSpPr txBox="1"/>
          <p:nvPr/>
        </p:nvSpPr>
        <p:spPr>
          <a:xfrm>
            <a:off x="536255" y="3543512"/>
            <a:ext cx="33499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The direction </a:t>
            </a:r>
            <a:r>
              <a:rPr lang="en-US" sz="2000" dirty="0">
                <a:latin typeface="Times New Roman"/>
                <a:cs typeface="Times New Roman"/>
              </a:rPr>
              <a:t>is determined using the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right-hand rule</a:t>
            </a:r>
            <a:r>
              <a:rPr lang="en-US" sz="2000" dirty="0">
                <a:latin typeface="Times New Roman"/>
                <a:cs typeface="Times New Roman"/>
              </a:rPr>
              <a:t>.</a:t>
            </a:r>
            <a:endParaRPr lang="en-US" sz="2000" dirty="0">
              <a:solidFill>
                <a:srgbClr val="FF0000"/>
              </a:solidFill>
              <a:latin typeface="Apple Chancery"/>
              <a:cs typeface="Apple Chancery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349500" y="5977374"/>
            <a:ext cx="18542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00FF"/>
                </a:solidFill>
                <a:latin typeface="Times New Roman"/>
                <a:cs typeface="Times New Roman"/>
              </a:rPr>
              <a:t>sketch courtesy of Mr. White</a:t>
            </a:r>
            <a:endParaRPr lang="en-US" sz="1600" dirty="0">
              <a:solidFill>
                <a:srgbClr val="0000FF"/>
              </a:solidFill>
              <a:latin typeface="Apple Chancery"/>
              <a:cs typeface="Apple Chancery"/>
            </a:endParaRPr>
          </a:p>
        </p:txBody>
      </p:sp>
    </p:spTree>
    <p:extLst>
      <p:ext uri="{BB962C8B-B14F-4D97-AF65-F5344CB8AC3E}">
        <p14:creationId xmlns:p14="http://schemas.microsoft.com/office/powerpoint/2010/main" val="1900585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8" grpId="0"/>
      <p:bldP spid="1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8458200" cy="685800"/>
          </a:xfrm>
          <a:noFill/>
        </p:spPr>
        <p:txBody>
          <a:bodyPr>
            <a:normAutofit/>
          </a:bodyPr>
          <a:lstStyle/>
          <a:p>
            <a:pPr algn="l" eaLnBrk="1" hangingPunct="1"/>
            <a:r>
              <a:rPr lang="en-US" sz="2800" b="1" dirty="0">
                <a:solidFill>
                  <a:srgbClr val="FF0000"/>
                </a:solidFill>
                <a:latin typeface="Apple Chancery"/>
                <a:ea typeface="ＭＳ Ｐゴシック" charset="0"/>
                <a:cs typeface="Apple Chancery"/>
              </a:rPr>
              <a:t>Example 1: </a:t>
            </a:r>
            <a:r>
              <a:rPr lang="en-US" sz="1800" dirty="0">
                <a:latin typeface="Times New Roman"/>
                <a:ea typeface="ＭＳ Ｐゴシック" charset="0"/>
                <a:cs typeface="Times New Roman"/>
              </a:rPr>
              <a:t>(courtesy of Mr. White)</a:t>
            </a:r>
            <a:endParaRPr lang="en-US" sz="2800" dirty="0">
              <a:latin typeface="Apple Chancery"/>
              <a:ea typeface="ＭＳ Ｐゴシック" charset="0"/>
              <a:cs typeface="Apple Chancery"/>
            </a:endParaRPr>
          </a:p>
        </p:txBody>
      </p:sp>
      <p:sp>
        <p:nvSpPr>
          <p:cNvPr id="27651" name="Rectangle 3"/>
          <p:cNvSpPr>
            <a:spLocks noChangeArrowheads="1"/>
          </p:cNvSpPr>
          <p:nvPr/>
        </p:nvSpPr>
        <p:spPr bwMode="auto">
          <a:xfrm>
            <a:off x="457200" y="685800"/>
            <a:ext cx="85217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</a:pPr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Identify the missing </a:t>
            </a:r>
            <a:r>
              <a:rPr lang="en-US" sz="2000" dirty="0">
                <a:latin typeface="Times New Roman"/>
                <a:cs typeface="Times New Roman"/>
              </a:rPr>
              <a:t>vector in these diagrams.  Assume red signifies negative charges, blue positive charges.  The responses are in green </a:t>
            </a:r>
          </a:p>
        </p:txBody>
      </p:sp>
      <p:pic>
        <p:nvPicPr>
          <p:cNvPr id="60425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828800"/>
            <a:ext cx="2133600" cy="168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26" name="Picture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1828800"/>
            <a:ext cx="1485900" cy="132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27" name="Picture 1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1600200"/>
            <a:ext cx="2133600" cy="119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28" name="Picture 1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962400"/>
            <a:ext cx="2247900" cy="149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30" name="Picture 1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3657600"/>
            <a:ext cx="2133600" cy="157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31" name="Picture 1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3124200"/>
            <a:ext cx="2298700" cy="163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32" name="Picture 16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5283200"/>
            <a:ext cx="2133600" cy="157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33" name="Picture 17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5029200"/>
            <a:ext cx="2247900" cy="149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 3"/>
          <p:cNvGrpSpPr/>
          <p:nvPr/>
        </p:nvGrpSpPr>
        <p:grpSpPr>
          <a:xfrm>
            <a:off x="368300" y="2994680"/>
            <a:ext cx="635000" cy="523220"/>
            <a:chOff x="368300" y="2994680"/>
            <a:chExt cx="635000" cy="523220"/>
          </a:xfrm>
        </p:grpSpPr>
        <p:sp>
          <p:nvSpPr>
            <p:cNvPr id="2" name="Oval 1"/>
            <p:cNvSpPr/>
            <p:nvPr/>
          </p:nvSpPr>
          <p:spPr>
            <a:xfrm>
              <a:off x="723900" y="3124200"/>
              <a:ext cx="279400" cy="279400"/>
            </a:xfrm>
            <a:prstGeom prst="ellipse">
              <a:avLst/>
            </a:prstGeom>
            <a:noFill/>
            <a:ln w="19050" cmpd="sng">
              <a:solidFill>
                <a:srgbClr val="008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aphicFrame>
          <p:nvGraphicFramePr>
            <p:cNvPr id="13" name="Object 1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763927315"/>
                </p:ext>
              </p:extLst>
            </p:nvPr>
          </p:nvGraphicFramePr>
          <p:xfrm>
            <a:off x="819004" y="3213100"/>
            <a:ext cx="101746" cy="1301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1" imgW="88900" imgH="114300" progId="Equation.DSMT4">
                    <p:embed/>
                  </p:oleObj>
                </mc:Choice>
                <mc:Fallback>
                  <p:oleObj name="Equation" r:id="rId11" imgW="88900" imgH="1143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2"/>
                        <a:stretch>
                          <a:fillRect/>
                        </a:stretch>
                      </p:blipFill>
                      <p:spPr>
                        <a:xfrm>
                          <a:off x="819004" y="3213100"/>
                          <a:ext cx="101746" cy="13017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" name="TextBox 2"/>
            <p:cNvSpPr txBox="1"/>
            <p:nvPr/>
          </p:nvSpPr>
          <p:spPr>
            <a:xfrm>
              <a:off x="368300" y="2994680"/>
              <a:ext cx="38436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>
                  <a:solidFill>
                    <a:srgbClr val="008000"/>
                  </a:solidFill>
                  <a:latin typeface="Times New Roman"/>
                  <a:cs typeface="Times New Roman"/>
                </a:rPr>
                <a:t>F</a:t>
              </a: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2959100" y="2626380"/>
            <a:ext cx="635000" cy="523220"/>
            <a:chOff x="368300" y="2994680"/>
            <a:chExt cx="635000" cy="523220"/>
          </a:xfrm>
        </p:grpSpPr>
        <p:sp>
          <p:nvSpPr>
            <p:cNvPr id="19" name="Oval 18"/>
            <p:cNvSpPr/>
            <p:nvPr/>
          </p:nvSpPr>
          <p:spPr>
            <a:xfrm>
              <a:off x="723900" y="3124200"/>
              <a:ext cx="279400" cy="279400"/>
            </a:xfrm>
            <a:prstGeom prst="ellipse">
              <a:avLst/>
            </a:prstGeom>
            <a:noFill/>
            <a:ln w="19050" cmpd="sng">
              <a:solidFill>
                <a:srgbClr val="008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aphicFrame>
          <p:nvGraphicFramePr>
            <p:cNvPr id="20" name="Object 1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763927315"/>
                </p:ext>
              </p:extLst>
            </p:nvPr>
          </p:nvGraphicFramePr>
          <p:xfrm>
            <a:off x="819004" y="3213100"/>
            <a:ext cx="101746" cy="1301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3" imgW="88900" imgH="114300" progId="Equation.DSMT4">
                    <p:embed/>
                  </p:oleObj>
                </mc:Choice>
                <mc:Fallback>
                  <p:oleObj name="Equation" r:id="rId13" imgW="88900" imgH="1143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2"/>
                        <a:stretch>
                          <a:fillRect/>
                        </a:stretch>
                      </p:blipFill>
                      <p:spPr>
                        <a:xfrm>
                          <a:off x="819004" y="3213100"/>
                          <a:ext cx="101746" cy="13017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1" name="TextBox 20"/>
            <p:cNvSpPr txBox="1"/>
            <p:nvPr/>
          </p:nvSpPr>
          <p:spPr>
            <a:xfrm>
              <a:off x="368300" y="2994680"/>
              <a:ext cx="38436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>
                  <a:solidFill>
                    <a:srgbClr val="008000"/>
                  </a:solidFill>
                  <a:latin typeface="Times New Roman"/>
                  <a:cs typeface="Times New Roman"/>
                </a:rPr>
                <a:t>F</a:t>
              </a: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2330450" y="5829300"/>
            <a:ext cx="635000" cy="523220"/>
            <a:chOff x="368300" y="2994680"/>
            <a:chExt cx="635000" cy="523220"/>
          </a:xfrm>
        </p:grpSpPr>
        <p:sp>
          <p:nvSpPr>
            <p:cNvPr id="27" name="Oval 26"/>
            <p:cNvSpPr/>
            <p:nvPr/>
          </p:nvSpPr>
          <p:spPr>
            <a:xfrm>
              <a:off x="723900" y="3124200"/>
              <a:ext cx="279400" cy="279400"/>
            </a:xfrm>
            <a:prstGeom prst="ellipse">
              <a:avLst/>
            </a:prstGeom>
            <a:noFill/>
            <a:ln w="19050" cmpd="sng">
              <a:solidFill>
                <a:srgbClr val="008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aphicFrame>
          <p:nvGraphicFramePr>
            <p:cNvPr id="28" name="Object 2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763927315"/>
                </p:ext>
              </p:extLst>
            </p:nvPr>
          </p:nvGraphicFramePr>
          <p:xfrm>
            <a:off x="819004" y="3213100"/>
            <a:ext cx="101746" cy="1301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4" imgW="88900" imgH="114300" progId="Equation.DSMT4">
                    <p:embed/>
                  </p:oleObj>
                </mc:Choice>
                <mc:Fallback>
                  <p:oleObj name="Equation" r:id="rId14" imgW="88900" imgH="1143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2"/>
                        <a:stretch>
                          <a:fillRect/>
                        </a:stretch>
                      </p:blipFill>
                      <p:spPr>
                        <a:xfrm>
                          <a:off x="819004" y="3213100"/>
                          <a:ext cx="101746" cy="13017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9" name="TextBox 28"/>
            <p:cNvSpPr txBox="1"/>
            <p:nvPr/>
          </p:nvSpPr>
          <p:spPr>
            <a:xfrm>
              <a:off x="368300" y="2994680"/>
              <a:ext cx="38436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>
                  <a:solidFill>
                    <a:srgbClr val="008000"/>
                  </a:solidFill>
                  <a:latin typeface="Times New Roman"/>
                  <a:cs typeface="Times New Roman"/>
                </a:rPr>
                <a:t>F</a:t>
              </a: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5549900" y="2519690"/>
            <a:ext cx="635000" cy="523220"/>
            <a:chOff x="5549900" y="2519690"/>
            <a:chExt cx="635000" cy="523220"/>
          </a:xfrm>
        </p:grpSpPr>
        <p:sp>
          <p:nvSpPr>
            <p:cNvPr id="23" name="Oval 22"/>
            <p:cNvSpPr/>
            <p:nvPr/>
          </p:nvSpPr>
          <p:spPr>
            <a:xfrm>
              <a:off x="5905500" y="2649210"/>
              <a:ext cx="279400" cy="279400"/>
            </a:xfrm>
            <a:prstGeom prst="ellipse">
              <a:avLst/>
            </a:prstGeom>
            <a:noFill/>
            <a:ln w="19050" cmpd="sng">
              <a:solidFill>
                <a:srgbClr val="008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5549900" y="2519690"/>
              <a:ext cx="38436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>
                  <a:solidFill>
                    <a:srgbClr val="008000"/>
                  </a:solidFill>
                  <a:latin typeface="Times New Roman"/>
                  <a:cs typeface="Times New Roman"/>
                </a:rPr>
                <a:t>v</a:t>
              </a:r>
            </a:p>
          </p:txBody>
        </p:sp>
        <p:cxnSp>
          <p:nvCxnSpPr>
            <p:cNvPr id="6" name="Straight Connector 5"/>
            <p:cNvCxnSpPr>
              <a:stCxn id="23" idx="3"/>
              <a:endCxn id="23" idx="7"/>
            </p:cNvCxnSpPr>
            <p:nvPr/>
          </p:nvCxnSpPr>
          <p:spPr>
            <a:xfrm flipV="1">
              <a:off x="5946417" y="2690127"/>
              <a:ext cx="197566" cy="197566"/>
            </a:xfrm>
            <a:prstGeom prst="line">
              <a:avLst/>
            </a:prstGeom>
            <a:ln w="19050" cmpd="sng">
              <a:solidFill>
                <a:srgbClr val="008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flipH="1" flipV="1">
              <a:off x="5940615" y="2692042"/>
              <a:ext cx="197566" cy="197566"/>
            </a:xfrm>
            <a:prstGeom prst="line">
              <a:avLst/>
            </a:prstGeom>
            <a:ln w="19050" cmpd="sng">
              <a:solidFill>
                <a:srgbClr val="008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9" name="Straight Arrow Connector 8"/>
          <p:cNvCxnSpPr/>
          <p:nvPr/>
        </p:nvCxnSpPr>
        <p:spPr>
          <a:xfrm flipH="1" flipV="1">
            <a:off x="1016000" y="3816708"/>
            <a:ext cx="0" cy="1016000"/>
          </a:xfrm>
          <a:prstGeom prst="straightConnector1">
            <a:avLst/>
          </a:prstGeom>
          <a:ln w="28575" cmpd="sng"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7" name="Group 36"/>
          <p:cNvGrpSpPr/>
          <p:nvPr/>
        </p:nvGrpSpPr>
        <p:grpSpPr>
          <a:xfrm>
            <a:off x="3409804" y="4132590"/>
            <a:ext cx="635000" cy="523220"/>
            <a:chOff x="5549900" y="2519690"/>
            <a:chExt cx="635000" cy="523220"/>
          </a:xfrm>
        </p:grpSpPr>
        <p:sp>
          <p:nvSpPr>
            <p:cNvPr id="38" name="Oval 37"/>
            <p:cNvSpPr/>
            <p:nvPr/>
          </p:nvSpPr>
          <p:spPr>
            <a:xfrm>
              <a:off x="5905500" y="2649210"/>
              <a:ext cx="279400" cy="279400"/>
            </a:xfrm>
            <a:prstGeom prst="ellipse">
              <a:avLst/>
            </a:prstGeom>
            <a:noFill/>
            <a:ln w="19050" cmpd="sng">
              <a:solidFill>
                <a:srgbClr val="008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5549900" y="2519690"/>
              <a:ext cx="38436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>
                  <a:solidFill>
                    <a:srgbClr val="008000"/>
                  </a:solidFill>
                  <a:latin typeface="Times New Roman"/>
                  <a:cs typeface="Times New Roman"/>
                </a:rPr>
                <a:t>F</a:t>
              </a:r>
            </a:p>
          </p:txBody>
        </p:sp>
        <p:cxnSp>
          <p:nvCxnSpPr>
            <p:cNvPr id="40" name="Straight Connector 39"/>
            <p:cNvCxnSpPr>
              <a:stCxn id="38" idx="3"/>
              <a:endCxn id="38" idx="7"/>
            </p:cNvCxnSpPr>
            <p:nvPr/>
          </p:nvCxnSpPr>
          <p:spPr>
            <a:xfrm flipV="1">
              <a:off x="5946417" y="2690127"/>
              <a:ext cx="197566" cy="197566"/>
            </a:xfrm>
            <a:prstGeom prst="line">
              <a:avLst/>
            </a:prstGeom>
            <a:ln w="19050" cmpd="sng">
              <a:solidFill>
                <a:srgbClr val="008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flipH="1" flipV="1">
              <a:off x="5940615" y="2692042"/>
              <a:ext cx="197566" cy="197566"/>
            </a:xfrm>
            <a:prstGeom prst="line">
              <a:avLst/>
            </a:prstGeom>
            <a:ln w="19050" cmpd="sng">
              <a:solidFill>
                <a:srgbClr val="008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" name="TextBox 44"/>
          <p:cNvSpPr txBox="1"/>
          <p:nvPr/>
        </p:nvSpPr>
        <p:spPr>
          <a:xfrm>
            <a:off x="635000" y="3552578"/>
            <a:ext cx="3843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8000"/>
                </a:solidFill>
                <a:latin typeface="Times New Roman"/>
                <a:cs typeface="Times New Roman"/>
              </a:rPr>
              <a:t>F</a:t>
            </a:r>
          </a:p>
        </p:txBody>
      </p:sp>
      <p:cxnSp>
        <p:nvCxnSpPr>
          <p:cNvPr id="46" name="Straight Arrow Connector 45"/>
          <p:cNvCxnSpPr/>
          <p:nvPr/>
        </p:nvCxnSpPr>
        <p:spPr>
          <a:xfrm flipH="1">
            <a:off x="5959117" y="4419600"/>
            <a:ext cx="1041400" cy="0"/>
          </a:xfrm>
          <a:prstGeom prst="straightConnector1">
            <a:avLst/>
          </a:prstGeom>
          <a:ln w="28575" cmpd="sng"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6016143" y="6177895"/>
            <a:ext cx="3843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8000"/>
                </a:solidFill>
                <a:latin typeface="Times New Roman"/>
                <a:cs typeface="Times New Roman"/>
              </a:rPr>
              <a:t>F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6381604" y="3966588"/>
            <a:ext cx="3770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8000"/>
                </a:solidFill>
                <a:latin typeface="Times New Roman"/>
                <a:cs typeface="Times New Roman"/>
              </a:rPr>
              <a:t>v</a:t>
            </a:r>
          </a:p>
        </p:txBody>
      </p:sp>
      <p:cxnSp>
        <p:nvCxnSpPr>
          <p:cNvPr id="54" name="Straight Arrow Connector 53"/>
          <p:cNvCxnSpPr/>
          <p:nvPr/>
        </p:nvCxnSpPr>
        <p:spPr>
          <a:xfrm>
            <a:off x="6368904" y="5829300"/>
            <a:ext cx="0" cy="970290"/>
          </a:xfrm>
          <a:prstGeom prst="straightConnector1">
            <a:avLst/>
          </a:prstGeom>
          <a:ln w="28575" cmpd="sng"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 dirty="0"/>
          </a:p>
        </p:txBody>
      </p:sp>
      <p:sp>
        <p:nvSpPr>
          <p:cNvPr id="57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505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14.)</a:t>
            </a:r>
          </a:p>
        </p:txBody>
      </p:sp>
      <p:grpSp>
        <p:nvGrpSpPr>
          <p:cNvPr id="14" name="Group 13"/>
          <p:cNvGrpSpPr/>
          <p:nvPr/>
        </p:nvGrpSpPr>
        <p:grpSpPr>
          <a:xfrm>
            <a:off x="7959725" y="1600200"/>
            <a:ext cx="1059584" cy="1584325"/>
            <a:chOff x="7959725" y="1600200"/>
            <a:chExt cx="1059584" cy="1584325"/>
          </a:xfrm>
        </p:grpSpPr>
        <p:sp>
          <p:nvSpPr>
            <p:cNvPr id="5" name="Oval 4"/>
            <p:cNvSpPr/>
            <p:nvPr/>
          </p:nvSpPr>
          <p:spPr>
            <a:xfrm>
              <a:off x="8193087" y="2079625"/>
              <a:ext cx="231775" cy="231775"/>
            </a:xfrm>
            <a:prstGeom prst="ellipse">
              <a:avLst/>
            </a:prstGeom>
            <a:gradFill flip="none" rotWithShape="1">
              <a:gsLst>
                <a:gs pos="0">
                  <a:srgbClr val="0000FF"/>
                </a:gs>
                <a:gs pos="100000">
                  <a:srgbClr val="FFFFFF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" name="Straight Arrow Connector 9"/>
            <p:cNvCxnSpPr/>
            <p:nvPr/>
          </p:nvCxnSpPr>
          <p:spPr>
            <a:xfrm>
              <a:off x="7959725" y="1695450"/>
              <a:ext cx="0" cy="1149350"/>
            </a:xfrm>
            <a:prstGeom prst="straightConnector1">
              <a:avLst/>
            </a:prstGeom>
            <a:ln w="9525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Arrow Connector 49"/>
            <p:cNvCxnSpPr/>
            <p:nvPr/>
          </p:nvCxnSpPr>
          <p:spPr>
            <a:xfrm>
              <a:off x="8191500" y="1695450"/>
              <a:ext cx="0" cy="1149350"/>
            </a:xfrm>
            <a:prstGeom prst="straightConnector1">
              <a:avLst/>
            </a:prstGeom>
            <a:ln w="9525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Arrow Connector 52"/>
            <p:cNvCxnSpPr/>
            <p:nvPr/>
          </p:nvCxnSpPr>
          <p:spPr>
            <a:xfrm>
              <a:off x="8423275" y="1695450"/>
              <a:ext cx="0" cy="1149350"/>
            </a:xfrm>
            <a:prstGeom prst="straightConnector1">
              <a:avLst/>
            </a:prstGeom>
            <a:ln w="9525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Arrow Connector 54"/>
            <p:cNvCxnSpPr/>
            <p:nvPr/>
          </p:nvCxnSpPr>
          <p:spPr>
            <a:xfrm>
              <a:off x="8655050" y="1695450"/>
              <a:ext cx="0" cy="1149350"/>
            </a:xfrm>
            <a:prstGeom prst="straightConnector1">
              <a:avLst/>
            </a:prstGeom>
            <a:ln w="9525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Arrow Connector 57"/>
            <p:cNvCxnSpPr/>
            <p:nvPr/>
          </p:nvCxnSpPr>
          <p:spPr>
            <a:xfrm>
              <a:off x="8312150" y="2371725"/>
              <a:ext cx="0" cy="709285"/>
            </a:xfrm>
            <a:prstGeom prst="straightConnector1">
              <a:avLst/>
            </a:prstGeom>
            <a:ln w="9525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TextBox 58"/>
            <p:cNvSpPr txBox="1"/>
            <p:nvPr/>
          </p:nvSpPr>
          <p:spPr>
            <a:xfrm>
              <a:off x="8629358" y="1600200"/>
              <a:ext cx="38995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imes New Roman"/>
                  <a:cs typeface="Times New Roman"/>
                </a:rPr>
                <a:t>B</a:t>
              </a: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8316496" y="2722860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imes New Roman"/>
                  <a:cs typeface="Times New Roman"/>
                </a:rPr>
                <a:t>v</a:t>
              </a:r>
            </a:p>
          </p:txBody>
        </p:sp>
      </p:grpSp>
      <p:sp>
        <p:nvSpPr>
          <p:cNvPr id="61" name="TextBox 60"/>
          <p:cNvSpPr txBox="1"/>
          <p:nvPr/>
        </p:nvSpPr>
        <p:spPr>
          <a:xfrm>
            <a:off x="7451243" y="2574865"/>
            <a:ext cx="4980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8000"/>
                </a:solidFill>
                <a:latin typeface="Times New Roman"/>
                <a:cs typeface="Times New Roman"/>
              </a:rPr>
              <a:t>zip</a:t>
            </a:r>
          </a:p>
        </p:txBody>
      </p:sp>
    </p:spTree>
    <p:extLst>
      <p:ext uri="{BB962C8B-B14F-4D97-AF65-F5344CB8AC3E}">
        <p14:creationId xmlns:p14="http://schemas.microsoft.com/office/powerpoint/2010/main" val="491864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60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"/>
                                        <p:tgtEl>
                                          <p:spTgt spid="60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"/>
                                        <p:tgtEl>
                                          <p:spTgt spid="60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"/>
                                        <p:tgtEl>
                                          <p:spTgt spid="60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00"/>
                                        <p:tgtEl>
                                          <p:spTgt spid="60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" dur="500"/>
                                        <p:tgtEl>
                                          <p:spTgt spid="604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200"/>
                                        <p:tgtEl>
                                          <p:spTgt spid="604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200"/>
                                        <p:tgtEl>
                                          <p:spTgt spid="60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  <p:bldP spid="51" grpId="0"/>
      <p:bldP spid="52" grpId="0"/>
      <p:bldP spid="6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0314"/>
            <a:ext cx="63373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0000FF"/>
                </a:solidFill>
                <a:latin typeface="Apple Chancery"/>
                <a:cs typeface="Apple Chancery"/>
              </a:rPr>
              <a:t>Fine Print for</a:t>
            </a: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40004700"/>
              </p:ext>
            </p:extLst>
          </p:nvPr>
        </p:nvGraphicFramePr>
        <p:xfrm>
          <a:off x="4792133" y="158750"/>
          <a:ext cx="1913467" cy="717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609600" imgH="228600" progId="Equation.DSMT4">
                  <p:embed/>
                </p:oleObj>
              </mc:Choice>
              <mc:Fallback>
                <p:oleObj name="Equation" r:id="rId3" imgW="609600" imgH="228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792133" y="158750"/>
                        <a:ext cx="1913467" cy="7175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495300" y="1066800"/>
            <a:ext cx="83947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Apple Chancery"/>
                <a:cs typeface="Apple Chancery"/>
              </a:rPr>
              <a:t>The </a:t>
            </a:r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right-hand-rule </a:t>
            </a:r>
            <a:r>
              <a:rPr lang="en-US" sz="2000" dirty="0">
                <a:latin typeface="Times New Roman"/>
                <a:cs typeface="Times New Roman"/>
              </a:rPr>
              <a:t>determine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direction of force </a:t>
            </a:r>
            <a:r>
              <a:rPr lang="en-US" sz="2000" dirty="0">
                <a:latin typeface="Times New Roman"/>
                <a:cs typeface="Times New Roman"/>
              </a:rPr>
              <a:t>for a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positive charge</a:t>
            </a:r>
            <a:r>
              <a:rPr lang="en-US" sz="2000" dirty="0">
                <a:latin typeface="Times New Roman"/>
                <a:cs typeface="Times New Roman"/>
              </a:rPr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95300" y="1987610"/>
            <a:ext cx="83947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  <a:latin typeface="Apple Chancery"/>
                <a:cs typeface="Apple Chancery"/>
              </a:rPr>
              <a:t>Magnetic forces </a:t>
            </a:r>
            <a:r>
              <a:rPr lang="en-US" sz="2000" dirty="0">
                <a:latin typeface="Times New Roman"/>
                <a:cs typeface="Times New Roman"/>
              </a:rPr>
              <a:t>are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centripetal forces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>
                <a:latin typeface="Times New Roman"/>
                <a:cs typeface="Times New Roman"/>
              </a:rPr>
              <a:t>acting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perpendicular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to magnetic fields </a:t>
            </a:r>
            <a:r>
              <a:rPr lang="en-US" sz="2000" dirty="0">
                <a:latin typeface="Times New Roman"/>
                <a:cs typeface="Times New Roman"/>
              </a:rPr>
              <a:t>(whereas electric forces act along electric fields).  That means magnetic forces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DO NO WORK </a:t>
            </a:r>
            <a:r>
              <a:rPr lang="en-US" sz="2000" dirty="0">
                <a:latin typeface="Times New Roman"/>
                <a:cs typeface="Times New Roman"/>
              </a:rPr>
              <a:t>on charges that feel their effect. 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5300" y="3290957"/>
            <a:ext cx="8394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  <a:latin typeface="Apple Chancery"/>
                <a:cs typeface="Apple Chancery"/>
              </a:rPr>
              <a:t>Magnetic forces </a:t>
            </a:r>
            <a:r>
              <a:rPr lang="en-US" sz="2000" dirty="0">
                <a:latin typeface="Times New Roman"/>
                <a:cs typeface="Times New Roman"/>
              </a:rPr>
              <a:t>are experience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 only by charges in motion</a:t>
            </a:r>
            <a:r>
              <a:rPr lang="en-US" sz="2000" dirty="0">
                <a:latin typeface="Times New Roman"/>
                <a:cs typeface="Times New Roman"/>
              </a:rPr>
              <a:t>.  </a:t>
            </a:r>
          </a:p>
        </p:txBody>
      </p:sp>
      <p:sp>
        <p:nvSpPr>
          <p:cNvPr id="13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 dirty="0"/>
          </a:p>
        </p:txBody>
      </p:sp>
      <p:sp>
        <p:nvSpPr>
          <p:cNvPr id="14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505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15.)</a:t>
            </a:r>
          </a:p>
        </p:txBody>
      </p:sp>
    </p:spTree>
    <p:extLst>
      <p:ext uri="{BB962C8B-B14F-4D97-AF65-F5344CB8AC3E}">
        <p14:creationId xmlns:p14="http://schemas.microsoft.com/office/powerpoint/2010/main" val="126535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 txBox="1">
            <a:spLocks noChangeArrowheads="1"/>
          </p:cNvSpPr>
          <p:nvPr/>
        </p:nvSpPr>
        <p:spPr>
          <a:xfrm>
            <a:off x="158749" y="380999"/>
            <a:ext cx="8864601" cy="1210965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b="1" dirty="0">
                <a:solidFill>
                  <a:srgbClr val="FF0000"/>
                </a:solidFill>
                <a:latin typeface="Apple Chancery"/>
                <a:ea typeface="ＭＳ Ｐゴシック" charset="0"/>
                <a:cs typeface="Apple Chancery"/>
              </a:rPr>
              <a:t>Example 2: </a:t>
            </a:r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A proton </a:t>
            </a:r>
            <a:r>
              <a:rPr lang="en-US" sz="2000" dirty="0">
                <a:latin typeface="Times New Roman"/>
                <a:cs typeface="Times New Roman"/>
              </a:rPr>
              <a:t>moving upward with speed                   in a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magnetic field </a:t>
            </a:r>
            <a:r>
              <a:rPr lang="en-US" sz="2000" dirty="0">
                <a:latin typeface="Times New Roman"/>
                <a:cs typeface="Times New Roman"/>
              </a:rPr>
              <a:t>feels a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force</a:t>
            </a:r>
            <a:r>
              <a:rPr lang="en-US" sz="2000" dirty="0">
                <a:latin typeface="Times New Roman"/>
                <a:cs typeface="Times New Roman"/>
              </a:rPr>
              <a:t> of                   to the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west</a:t>
            </a:r>
            <a:r>
              <a:rPr lang="en-US" sz="2000" dirty="0">
                <a:latin typeface="Times New Roman"/>
                <a:cs typeface="Times New Roman"/>
              </a:rPr>
              <a:t>.  When moving horizontally to the north, it feels no force.  Find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magnitude and direction of the magnetic field </a:t>
            </a:r>
            <a:r>
              <a:rPr lang="en-US" sz="2000" dirty="0">
                <a:latin typeface="Times New Roman"/>
                <a:cs typeface="Times New Roman"/>
              </a:rPr>
              <a:t>in this region. </a:t>
            </a:r>
            <a:r>
              <a:rPr lang="en-US" sz="1800" dirty="0">
                <a:solidFill>
                  <a:srgbClr val="008000"/>
                </a:solidFill>
                <a:latin typeface="Times New Roman"/>
                <a:cs typeface="Times New Roman"/>
              </a:rPr>
              <a:t>(courtesy of Mr. White)</a:t>
            </a:r>
            <a:endParaRPr lang="en-US" sz="1800" dirty="0">
              <a:solidFill>
                <a:srgbClr val="008000"/>
              </a:solidFill>
              <a:latin typeface="Apple Chancery"/>
              <a:ea typeface="ＭＳ Ｐゴシック" charset="0"/>
              <a:cs typeface="Apple Chancery"/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51853428"/>
              </p:ext>
            </p:extLst>
          </p:nvPr>
        </p:nvGraphicFramePr>
        <p:xfrm>
          <a:off x="5888204" y="356402"/>
          <a:ext cx="1146175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685800" imgH="190500" progId="Equation.DSMT4">
                  <p:embed/>
                </p:oleObj>
              </mc:Choice>
              <mc:Fallback>
                <p:oleObj name="Equation" r:id="rId3" imgW="685800" imgH="1905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888204" y="356402"/>
                        <a:ext cx="1146175" cy="317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87966667"/>
              </p:ext>
            </p:extLst>
          </p:nvPr>
        </p:nvGraphicFramePr>
        <p:xfrm>
          <a:off x="2365349" y="714655"/>
          <a:ext cx="112395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673100" imgH="190500" progId="Equation.DSMT4">
                  <p:embed/>
                </p:oleObj>
              </mc:Choice>
              <mc:Fallback>
                <p:oleObj name="Equation" r:id="rId5" imgW="673100" imgH="1905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365349" y="714655"/>
                        <a:ext cx="1123950" cy="317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 dirty="0"/>
          </a:p>
        </p:txBody>
      </p:sp>
      <p:sp>
        <p:nvSpPr>
          <p:cNvPr id="9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505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16.)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15899" y="1784074"/>
            <a:ext cx="81037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Because no force </a:t>
            </a:r>
            <a:r>
              <a:rPr lang="en-US" sz="2000" dirty="0">
                <a:latin typeface="Times New Roman"/>
                <a:cs typeface="Times New Roman"/>
              </a:rPr>
              <a:t>is felt when the proton is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moving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northward</a:t>
            </a:r>
            <a:r>
              <a:rPr lang="en-US" sz="2000" i="1" dirty="0">
                <a:latin typeface="Times New Roman"/>
                <a:cs typeface="Times New Roman"/>
              </a:rPr>
              <a:t>,</a:t>
            </a:r>
            <a:r>
              <a:rPr lang="en-US" sz="2000" dirty="0">
                <a:latin typeface="Times New Roman"/>
                <a:cs typeface="Times New Roman"/>
              </a:rPr>
              <a:t>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magnetic field </a:t>
            </a:r>
            <a:r>
              <a:rPr lang="en-US" sz="2000" dirty="0">
                <a:latin typeface="Times New Roman"/>
                <a:cs typeface="Times New Roman"/>
              </a:rPr>
              <a:t>must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either</a:t>
            </a:r>
            <a:r>
              <a:rPr lang="en-US" sz="2000" dirty="0">
                <a:latin typeface="Times New Roman"/>
                <a:cs typeface="Times New Roman"/>
              </a:rPr>
              <a:t> be toward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north or</a:t>
            </a:r>
            <a:r>
              <a:rPr lang="en-US" sz="2000" dirty="0">
                <a:latin typeface="Times New Roman"/>
                <a:cs typeface="Times New Roman"/>
              </a:rPr>
              <a:t>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south</a:t>
            </a:r>
            <a:r>
              <a:rPr lang="en-US" sz="2000" dirty="0">
                <a:latin typeface="Times New Roman"/>
                <a:cs typeface="Times New Roman"/>
              </a:rPr>
              <a:t>.</a:t>
            </a:r>
            <a:endParaRPr lang="en-US" dirty="0">
              <a:latin typeface="Times New Roman"/>
              <a:cs typeface="Times New Roman"/>
            </a:endParaRPr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99659573"/>
              </p:ext>
            </p:extLst>
          </p:nvPr>
        </p:nvGraphicFramePr>
        <p:xfrm>
          <a:off x="1411288" y="3904299"/>
          <a:ext cx="4264025" cy="2484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2247900" imgH="1308100" progId="Equation.DSMT4">
                  <p:embed/>
                </p:oleObj>
              </mc:Choice>
              <mc:Fallback>
                <p:oleObj name="Equation" r:id="rId7" imgW="2247900" imgH="13081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411288" y="3904299"/>
                        <a:ext cx="4264025" cy="24844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7" name="Straight Arrow Connector 6"/>
          <p:cNvCxnSpPr/>
          <p:nvPr/>
        </p:nvCxnSpPr>
        <p:spPr>
          <a:xfrm flipV="1">
            <a:off x="7505700" y="2734964"/>
            <a:ext cx="0" cy="130363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rot="16200000" flipH="1" flipV="1">
            <a:off x="7493000" y="2722264"/>
            <a:ext cx="0" cy="130363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34927870"/>
              </p:ext>
            </p:extLst>
          </p:nvPr>
        </p:nvGraphicFramePr>
        <p:xfrm>
          <a:off x="7131050" y="2590501"/>
          <a:ext cx="314325" cy="288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65100" imgH="152400" progId="Equation.DSMT4">
                  <p:embed/>
                </p:oleObj>
              </mc:Choice>
              <mc:Fallback>
                <p:oleObj name="Equation" r:id="rId9" imgW="165100" imgH="152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7131050" y="2590501"/>
                        <a:ext cx="314325" cy="288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88024968"/>
              </p:ext>
            </p:extLst>
          </p:nvPr>
        </p:nvGraphicFramePr>
        <p:xfrm>
          <a:off x="6600825" y="3421063"/>
          <a:ext cx="361950" cy="288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190500" imgH="152400" progId="Equation.DSMT4">
                  <p:embed/>
                </p:oleObj>
              </mc:Choice>
              <mc:Fallback>
                <p:oleObj name="Equation" r:id="rId11" imgW="190500" imgH="152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6600825" y="3421063"/>
                        <a:ext cx="361950" cy="288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615899" y="2542760"/>
            <a:ext cx="574680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Reverse engineering </a:t>
            </a:r>
            <a:r>
              <a:rPr lang="en-US" sz="2000" dirty="0">
                <a:latin typeface="Times New Roman"/>
                <a:cs typeface="Times New Roman"/>
              </a:rPr>
              <a:t>the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right-hand-rule </a:t>
            </a:r>
            <a:r>
              <a:rPr lang="en-US" sz="2000" dirty="0">
                <a:latin typeface="Times New Roman"/>
                <a:cs typeface="Times New Roman"/>
              </a:rPr>
              <a:t>suggests if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field</a:t>
            </a:r>
            <a:r>
              <a:rPr lang="en-US" sz="2000" dirty="0">
                <a:latin typeface="Times New Roman"/>
                <a:cs typeface="Times New Roman"/>
              </a:rPr>
              <a:t> is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to the north*</a:t>
            </a:r>
            <a:r>
              <a:rPr lang="en-US" sz="2000" dirty="0">
                <a:latin typeface="Times New Roman"/>
                <a:cs typeface="Times New Roman"/>
              </a:rPr>
              <a:t>,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velocity vector </a:t>
            </a:r>
            <a:r>
              <a:rPr lang="en-US" sz="2000" dirty="0">
                <a:latin typeface="Times New Roman"/>
                <a:cs typeface="Times New Roman"/>
              </a:rPr>
              <a:t>would have to be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out of the page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>
                <a:latin typeface="Times New Roman"/>
                <a:cs typeface="Times New Roman"/>
              </a:rPr>
              <a:t>to generate a force to the </a:t>
            </a:r>
            <a:r>
              <a:rPr lang="en-US" sz="2000" i="1" dirty="0">
                <a:latin typeface="Times New Roman"/>
                <a:cs typeface="Times New Roman"/>
              </a:rPr>
              <a:t>west, </a:t>
            </a:r>
            <a:r>
              <a:rPr lang="en-US" sz="2000" dirty="0">
                <a:latin typeface="Times New Roman"/>
                <a:cs typeface="Times New Roman"/>
              </a:rPr>
              <a:t>with a magnitude of: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149949" y="5010518"/>
            <a:ext cx="287340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*Note that if </a:t>
            </a:r>
            <a:r>
              <a:rPr lang="en-US" sz="2000" dirty="0">
                <a:latin typeface="Times New Roman"/>
                <a:cs typeface="Times New Roman"/>
              </a:rPr>
              <a:t>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field</a:t>
            </a:r>
            <a:r>
              <a:rPr lang="en-US" sz="2000" dirty="0">
                <a:latin typeface="Times New Roman"/>
                <a:cs typeface="Times New Roman"/>
              </a:rPr>
              <a:t> was to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south</a:t>
            </a:r>
            <a:r>
              <a:rPr lang="en-US" sz="2000" dirty="0">
                <a:latin typeface="Times New Roman"/>
                <a:cs typeface="Times New Roman"/>
              </a:rPr>
              <a:t>,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velocity vector </a:t>
            </a:r>
            <a:r>
              <a:rPr lang="en-US" sz="2000" dirty="0">
                <a:latin typeface="Times New Roman"/>
                <a:cs typeface="Times New Roman"/>
              </a:rPr>
              <a:t>would be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into the page</a:t>
            </a:r>
            <a:r>
              <a:rPr lang="en-US" sz="2000" dirty="0">
                <a:latin typeface="Times New Roman"/>
                <a:cs typeface="Times New Roman"/>
              </a:rPr>
              <a:t>.</a:t>
            </a:r>
            <a:endParaRPr lang="en-US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063283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8" grpId="0"/>
      <p:bldP spid="1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 dirty="0"/>
          </a:p>
        </p:txBody>
      </p:sp>
      <p:sp>
        <p:nvSpPr>
          <p:cNvPr id="9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505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17.)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08943" y="543580"/>
            <a:ext cx="86953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Example 3:  A charge q</a:t>
            </a:r>
            <a:r>
              <a:rPr lang="en-US" sz="2800" i="1" dirty="0">
                <a:solidFill>
                  <a:srgbClr val="FF0000"/>
                </a:solidFill>
                <a:latin typeface="Apple Chancery"/>
                <a:cs typeface="Apple Chancery"/>
              </a:rPr>
              <a:t> </a:t>
            </a:r>
            <a:r>
              <a:rPr lang="en-US" sz="2000" dirty="0">
                <a:latin typeface="Times New Roman"/>
                <a:cs typeface="Times New Roman"/>
              </a:rPr>
              <a:t>of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mass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m</a:t>
            </a:r>
            <a:r>
              <a:rPr lang="en-US" sz="2000" dirty="0">
                <a:latin typeface="Times New Roman"/>
                <a:cs typeface="Times New Roman"/>
              </a:rPr>
              <a:t> is moving with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constant velocity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v</a:t>
            </a:r>
            <a:r>
              <a:rPr lang="en-US" sz="2000" i="1" dirty="0">
                <a:latin typeface="Times New Roman"/>
                <a:cs typeface="Times New Roman"/>
              </a:rPr>
              <a:t> </a:t>
            </a:r>
            <a:r>
              <a:rPr lang="en-US" sz="2000" dirty="0">
                <a:latin typeface="Times New Roman"/>
                <a:cs typeface="Times New Roman"/>
              </a:rPr>
              <a:t>at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right angles to</a:t>
            </a:r>
            <a:r>
              <a:rPr lang="en-US" sz="2000" dirty="0">
                <a:latin typeface="Times New Roman"/>
                <a:cs typeface="Times New Roman"/>
              </a:rPr>
              <a:t> a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magnetic field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B</a:t>
            </a:r>
            <a:r>
              <a:rPr lang="en-US" sz="2000" dirty="0">
                <a:latin typeface="Times New Roman"/>
                <a:cs typeface="Times New Roman"/>
              </a:rPr>
              <a:t>.  </a:t>
            </a:r>
            <a:r>
              <a:rPr lang="en-US" dirty="0">
                <a:latin typeface="Times New Roman"/>
                <a:cs typeface="Times New Roman"/>
              </a:rPr>
              <a:t>(idea courtesy of Mr. White)</a:t>
            </a:r>
            <a:endParaRPr lang="en-US" sz="1600" dirty="0">
              <a:latin typeface="Times New Roman"/>
              <a:cs typeface="Times New Roman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15899" y="1374577"/>
            <a:ext cx="81037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a.) What kind of motion </a:t>
            </a:r>
            <a:r>
              <a:rPr lang="en-US" sz="2000" dirty="0">
                <a:latin typeface="Times New Roman"/>
                <a:cs typeface="Times New Roman"/>
              </a:rPr>
              <a:t>will it execute?</a:t>
            </a:r>
            <a:endParaRPr lang="en-US" dirty="0">
              <a:latin typeface="Times New Roman"/>
              <a:cs typeface="Times New Roman"/>
            </a:endParaRPr>
          </a:p>
        </p:txBody>
      </p:sp>
      <p:pic>
        <p:nvPicPr>
          <p:cNvPr id="11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1670050"/>
            <a:ext cx="2819400" cy="272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005405" y="1796774"/>
            <a:ext cx="47873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Because magnetic forces </a:t>
            </a:r>
            <a:r>
              <a:rPr lang="en-US" sz="2000" dirty="0">
                <a:latin typeface="Times New Roman"/>
                <a:cs typeface="Times New Roman"/>
              </a:rPr>
              <a:t>are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centripetal</a:t>
            </a:r>
            <a:r>
              <a:rPr lang="en-US" sz="2000" dirty="0">
                <a:latin typeface="Times New Roman"/>
                <a:cs typeface="Times New Roman"/>
              </a:rPr>
              <a:t>, the mass will follow a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circular path</a:t>
            </a:r>
            <a:r>
              <a:rPr lang="en-US" sz="2000" dirty="0">
                <a:latin typeface="Times New Roman"/>
                <a:cs typeface="Times New Roman"/>
              </a:rPr>
              <a:t>.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15900" y="2786917"/>
            <a:ext cx="47815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b.) What is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radius of the motion’s path</a:t>
            </a:r>
            <a:r>
              <a:rPr lang="en-US" sz="2000" dirty="0">
                <a:latin typeface="Times New Roman"/>
                <a:cs typeface="Times New Roman"/>
              </a:rPr>
              <a:t>?</a:t>
            </a:r>
            <a:endParaRPr lang="en-US" dirty="0">
              <a:latin typeface="Times New Roman"/>
              <a:cs typeface="Times New Roman"/>
            </a:endParaRPr>
          </a:p>
        </p:txBody>
      </p:sp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78690354"/>
              </p:ext>
            </p:extLst>
          </p:nvPr>
        </p:nvGraphicFramePr>
        <p:xfrm>
          <a:off x="2146301" y="3496469"/>
          <a:ext cx="3084513" cy="2170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625600" imgH="1143000" progId="Equation.DSMT4">
                  <p:embed/>
                </p:oleObj>
              </mc:Choice>
              <mc:Fallback>
                <p:oleObj name="Equation" r:id="rId4" imgW="1625600" imgH="11430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46301" y="3496469"/>
                        <a:ext cx="3084513" cy="21701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17930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 dirty="0"/>
          </a:p>
        </p:txBody>
      </p:sp>
      <p:sp>
        <p:nvSpPr>
          <p:cNvPr id="9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505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18.)</a:t>
            </a:r>
          </a:p>
        </p:txBody>
      </p:sp>
      <p:pic>
        <p:nvPicPr>
          <p:cNvPr id="11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0262" y="547959"/>
            <a:ext cx="2819400" cy="272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425402" y="547959"/>
            <a:ext cx="45783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c.) What is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period of the motion</a:t>
            </a:r>
            <a:r>
              <a:rPr lang="en-US" sz="2000" dirty="0">
                <a:latin typeface="Times New Roman"/>
                <a:cs typeface="Times New Roman"/>
              </a:rPr>
              <a:t>?</a:t>
            </a:r>
            <a:endParaRPr lang="en-US" dirty="0">
              <a:latin typeface="Times New Roman"/>
              <a:cs typeface="Times New Roman"/>
            </a:endParaRPr>
          </a:p>
        </p:txBody>
      </p:sp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53376354"/>
              </p:ext>
            </p:extLst>
          </p:nvPr>
        </p:nvGraphicFramePr>
        <p:xfrm>
          <a:off x="1323975" y="1212850"/>
          <a:ext cx="2940050" cy="5181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549400" imgH="2730500" progId="Equation.DSMT4">
                  <p:embed/>
                </p:oleObj>
              </mc:Choice>
              <mc:Fallback>
                <p:oleObj name="Equation" r:id="rId4" imgW="1549400" imgH="27305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323975" y="1212850"/>
                        <a:ext cx="2940050" cy="5181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" name="Straight Connector 2"/>
          <p:cNvCxnSpPr/>
          <p:nvPr/>
        </p:nvCxnSpPr>
        <p:spPr>
          <a:xfrm flipV="1">
            <a:off x="1752600" y="5041900"/>
            <a:ext cx="317500" cy="381000"/>
          </a:xfrm>
          <a:prstGeom prst="line">
            <a:avLst/>
          </a:prstGeom>
          <a:ln w="9525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2489200" y="4851400"/>
            <a:ext cx="317500" cy="381000"/>
          </a:xfrm>
          <a:prstGeom prst="line">
            <a:avLst/>
          </a:prstGeom>
          <a:ln w="9525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1316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0" y="536714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0000"/>
                </a:solidFill>
                <a:latin typeface="Apple Chancery"/>
                <a:cs typeface="Apple Chancery"/>
              </a:rPr>
              <a:t>Lorentz Relationship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95300" y="1709867"/>
            <a:ext cx="8394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When both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magnetic and electric forces act</a:t>
            </a:r>
            <a:r>
              <a:rPr lang="en-US" sz="2000" dirty="0">
                <a:latin typeface="Times New Roman"/>
                <a:cs typeface="Times New Roman"/>
              </a:rPr>
              <a:t>, the relationship looks like:</a:t>
            </a:r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25477284"/>
              </p:ext>
            </p:extLst>
          </p:nvPr>
        </p:nvGraphicFramePr>
        <p:xfrm>
          <a:off x="3149600" y="2579786"/>
          <a:ext cx="2052638" cy="8857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028700" imgH="444500" progId="Equation.DSMT4">
                  <p:embed/>
                </p:oleObj>
              </mc:Choice>
              <mc:Fallback>
                <p:oleObj name="Equation" r:id="rId3" imgW="1028700" imgH="4445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149600" y="2579786"/>
                        <a:ext cx="2052638" cy="88572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 dirty="0"/>
          </a:p>
        </p:txBody>
      </p:sp>
      <p:sp>
        <p:nvSpPr>
          <p:cNvPr id="14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505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19.)</a:t>
            </a:r>
          </a:p>
        </p:txBody>
      </p:sp>
    </p:spTree>
    <p:extLst>
      <p:ext uri="{BB962C8B-B14F-4D97-AF65-F5344CB8AC3E}">
        <p14:creationId xmlns:p14="http://schemas.microsoft.com/office/powerpoint/2010/main" val="2971037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/>
          <p:nvPr/>
        </p:nvSpPr>
        <p:spPr>
          <a:xfrm>
            <a:off x="4864100" y="1924050"/>
            <a:ext cx="3333750" cy="660400"/>
          </a:xfrm>
          <a:custGeom>
            <a:avLst/>
            <a:gdLst>
              <a:gd name="connsiteX0" fmla="*/ 0 w 3333750"/>
              <a:gd name="connsiteY0" fmla="*/ 0 h 660400"/>
              <a:gd name="connsiteX1" fmla="*/ 457200 w 3333750"/>
              <a:gd name="connsiteY1" fmla="*/ 0 h 660400"/>
              <a:gd name="connsiteX2" fmla="*/ 736600 w 3333750"/>
              <a:gd name="connsiteY2" fmla="*/ 6350 h 660400"/>
              <a:gd name="connsiteX3" fmla="*/ 1009650 w 3333750"/>
              <a:gd name="connsiteY3" fmla="*/ 19050 h 660400"/>
              <a:gd name="connsiteX4" fmla="*/ 1339850 w 3333750"/>
              <a:gd name="connsiteY4" fmla="*/ 44450 h 660400"/>
              <a:gd name="connsiteX5" fmla="*/ 1695450 w 3333750"/>
              <a:gd name="connsiteY5" fmla="*/ 95250 h 660400"/>
              <a:gd name="connsiteX6" fmla="*/ 2051050 w 3333750"/>
              <a:gd name="connsiteY6" fmla="*/ 152400 h 660400"/>
              <a:gd name="connsiteX7" fmla="*/ 2413000 w 3333750"/>
              <a:gd name="connsiteY7" fmla="*/ 241300 h 660400"/>
              <a:gd name="connsiteX8" fmla="*/ 2717800 w 3333750"/>
              <a:gd name="connsiteY8" fmla="*/ 342900 h 660400"/>
              <a:gd name="connsiteX9" fmla="*/ 3003550 w 3333750"/>
              <a:gd name="connsiteY9" fmla="*/ 469900 h 660400"/>
              <a:gd name="connsiteX10" fmla="*/ 3333750 w 3333750"/>
              <a:gd name="connsiteY10" fmla="*/ 660400 h 660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333750" h="660400">
                <a:moveTo>
                  <a:pt x="0" y="0"/>
                </a:moveTo>
                <a:lnTo>
                  <a:pt x="457200" y="0"/>
                </a:lnTo>
                <a:cubicBezTo>
                  <a:pt x="579967" y="1058"/>
                  <a:pt x="644525" y="3175"/>
                  <a:pt x="736600" y="6350"/>
                </a:cubicBezTo>
                <a:cubicBezTo>
                  <a:pt x="828675" y="9525"/>
                  <a:pt x="909108" y="12700"/>
                  <a:pt x="1009650" y="19050"/>
                </a:cubicBezTo>
                <a:cubicBezTo>
                  <a:pt x="1110192" y="25400"/>
                  <a:pt x="1225550" y="31750"/>
                  <a:pt x="1339850" y="44450"/>
                </a:cubicBezTo>
                <a:cubicBezTo>
                  <a:pt x="1454150" y="57150"/>
                  <a:pt x="1695450" y="95250"/>
                  <a:pt x="1695450" y="95250"/>
                </a:cubicBezTo>
                <a:cubicBezTo>
                  <a:pt x="1813983" y="113242"/>
                  <a:pt x="1931458" y="128058"/>
                  <a:pt x="2051050" y="152400"/>
                </a:cubicBezTo>
                <a:cubicBezTo>
                  <a:pt x="2170642" y="176742"/>
                  <a:pt x="2301875" y="209550"/>
                  <a:pt x="2413000" y="241300"/>
                </a:cubicBezTo>
                <a:cubicBezTo>
                  <a:pt x="2524125" y="273050"/>
                  <a:pt x="2619375" y="304800"/>
                  <a:pt x="2717800" y="342900"/>
                </a:cubicBezTo>
                <a:cubicBezTo>
                  <a:pt x="2816225" y="381000"/>
                  <a:pt x="2900892" y="416983"/>
                  <a:pt x="3003550" y="469900"/>
                </a:cubicBezTo>
                <a:cubicBezTo>
                  <a:pt x="3106208" y="522817"/>
                  <a:pt x="3333750" y="660400"/>
                  <a:pt x="3333750" y="660400"/>
                </a:cubicBezTo>
              </a:path>
            </a:pathLst>
          </a:custGeom>
          <a:ln w="12700" cmpd="sng">
            <a:solidFill>
              <a:srgbClr val="0000FF"/>
            </a:solidFill>
            <a:prstDash val="lg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9"/>
          <p:cNvSpPr txBox="1">
            <a:spLocks noChangeArrowheads="1"/>
          </p:cNvSpPr>
          <p:nvPr/>
        </p:nvSpPr>
        <p:spPr>
          <a:xfrm>
            <a:off x="158749" y="380999"/>
            <a:ext cx="4324351" cy="2910841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b="1" dirty="0">
                <a:solidFill>
                  <a:srgbClr val="FF0000"/>
                </a:solidFill>
                <a:latin typeface="Apple Chancery"/>
                <a:ea typeface="ＭＳ Ｐゴシック" charset="0"/>
                <a:cs typeface="Apple Chancery"/>
              </a:rPr>
              <a:t>Example 4 </a:t>
            </a:r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(the velocity trap):  </a:t>
            </a:r>
            <a:r>
              <a:rPr lang="en-US" sz="2000" dirty="0">
                <a:latin typeface="Times New Roman"/>
                <a:cs typeface="Times New Roman"/>
              </a:rPr>
              <a:t>A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velocity trap </a:t>
            </a:r>
            <a:r>
              <a:rPr lang="en-US" sz="2000" dirty="0">
                <a:latin typeface="Times New Roman"/>
                <a:cs typeface="Times New Roman"/>
              </a:rPr>
              <a:t>(or velocity selector) is an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electric field and magnetic field </a:t>
            </a:r>
            <a:r>
              <a:rPr lang="en-US" sz="2000" dirty="0">
                <a:latin typeface="Times New Roman"/>
                <a:cs typeface="Times New Roman"/>
              </a:rPr>
              <a:t>at right angles to one another that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selectively allow charged particles with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one velocity only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to proceed down its axis</a:t>
            </a:r>
            <a:r>
              <a:rPr lang="en-US" sz="2000" dirty="0">
                <a:latin typeface="Times New Roman"/>
                <a:cs typeface="Times New Roman"/>
              </a:rPr>
              <a:t>.  It is made up of parallel plates bathed in a B-</a:t>
            </a:r>
            <a:r>
              <a:rPr lang="en-US" sz="2000" dirty="0" err="1">
                <a:latin typeface="Times New Roman"/>
                <a:cs typeface="Times New Roman"/>
              </a:rPr>
              <a:t>fld</a:t>
            </a:r>
            <a:r>
              <a:rPr lang="en-US" sz="2000" dirty="0">
                <a:latin typeface="Times New Roman"/>
                <a:cs typeface="Times New Roman"/>
              </a:rPr>
              <a:t> (see sketch).</a:t>
            </a:r>
            <a:endParaRPr lang="en-US" sz="2000" dirty="0">
              <a:solidFill>
                <a:srgbClr val="008000"/>
              </a:solidFill>
              <a:latin typeface="Apple Chancery"/>
              <a:ea typeface="ＭＳ Ｐゴシック" charset="0"/>
              <a:cs typeface="Apple Chancery"/>
            </a:endParaRPr>
          </a:p>
        </p:txBody>
      </p:sp>
      <p:sp>
        <p:nvSpPr>
          <p:cNvPr id="8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 dirty="0"/>
          </a:p>
        </p:txBody>
      </p:sp>
      <p:sp>
        <p:nvSpPr>
          <p:cNvPr id="9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505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20.)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99999" y="3487420"/>
            <a:ext cx="87091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a.) Assuming </a:t>
            </a:r>
            <a:r>
              <a:rPr lang="en-US" sz="2000" dirty="0">
                <a:latin typeface="Times New Roman"/>
                <a:cs typeface="Times New Roman"/>
              </a:rPr>
              <a:t>the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B-</a:t>
            </a:r>
            <a:r>
              <a:rPr lang="en-US" sz="2000" i="1" dirty="0" err="1">
                <a:solidFill>
                  <a:srgbClr val="0000FF"/>
                </a:solidFill>
                <a:latin typeface="Times New Roman"/>
                <a:cs typeface="Times New Roman"/>
              </a:rPr>
              <a:t>fld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is into the page </a:t>
            </a:r>
            <a:r>
              <a:rPr lang="en-US" sz="2000" dirty="0">
                <a:latin typeface="Times New Roman"/>
                <a:cs typeface="Times New Roman"/>
              </a:rPr>
              <a:t>as shown,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what path </a:t>
            </a:r>
            <a:r>
              <a:rPr lang="en-US" sz="2000" dirty="0">
                <a:latin typeface="Times New Roman"/>
                <a:cs typeface="Times New Roman"/>
              </a:rPr>
              <a:t>will a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negative charge take</a:t>
            </a:r>
            <a:r>
              <a:rPr lang="en-US" sz="2000" dirty="0">
                <a:latin typeface="Times New Roman"/>
                <a:cs typeface="Times New Roman"/>
              </a:rPr>
              <a:t> if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nothing additional is added to the system </a:t>
            </a:r>
            <a:r>
              <a:rPr lang="en-US" sz="2000" dirty="0">
                <a:latin typeface="Times New Roman"/>
                <a:cs typeface="Times New Roman"/>
              </a:rPr>
              <a:t>(i.e., no </a:t>
            </a:r>
            <a:r>
              <a:rPr lang="en-US" sz="2000" i="1" dirty="0">
                <a:latin typeface="Times New Roman"/>
                <a:cs typeface="Times New Roman"/>
              </a:rPr>
              <a:t>E-</a:t>
            </a:r>
            <a:r>
              <a:rPr lang="en-US" sz="2000" i="1" dirty="0" err="1">
                <a:latin typeface="Times New Roman"/>
                <a:cs typeface="Times New Roman"/>
              </a:rPr>
              <a:t>fld</a:t>
            </a:r>
            <a:r>
              <a:rPr lang="en-US" sz="2000" i="1" dirty="0">
                <a:latin typeface="Times New Roman"/>
                <a:cs typeface="Times New Roman"/>
              </a:rPr>
              <a:t> </a:t>
            </a:r>
            <a:r>
              <a:rPr lang="en-US" sz="2000" dirty="0">
                <a:latin typeface="Times New Roman"/>
                <a:cs typeface="Times New Roman"/>
              </a:rPr>
              <a:t>is present).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20" name="Line 108"/>
          <p:cNvSpPr>
            <a:spLocks noChangeShapeType="1"/>
          </p:cNvSpPr>
          <p:nvPr/>
        </p:nvSpPr>
        <p:spPr bwMode="auto">
          <a:xfrm flipH="1">
            <a:off x="4840605" y="1922780"/>
            <a:ext cx="548640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grpSp>
        <p:nvGrpSpPr>
          <p:cNvPr id="39" name="Group 21"/>
          <p:cNvGrpSpPr>
            <a:grpSpLocks/>
          </p:cNvGrpSpPr>
          <p:nvPr/>
        </p:nvGrpSpPr>
        <p:grpSpPr bwMode="auto">
          <a:xfrm>
            <a:off x="5514975" y="516890"/>
            <a:ext cx="308610" cy="2743200"/>
            <a:chOff x="2064" y="1200"/>
            <a:chExt cx="216" cy="1920"/>
          </a:xfrm>
        </p:grpSpPr>
        <p:grpSp>
          <p:nvGrpSpPr>
            <p:cNvPr id="40" name="Group 22"/>
            <p:cNvGrpSpPr>
              <a:grpSpLocks/>
            </p:cNvGrpSpPr>
            <p:nvPr/>
          </p:nvGrpSpPr>
          <p:grpSpPr bwMode="auto">
            <a:xfrm>
              <a:off x="2064" y="1200"/>
              <a:ext cx="216" cy="216"/>
              <a:chOff x="2064" y="1200"/>
              <a:chExt cx="216" cy="216"/>
            </a:xfrm>
          </p:grpSpPr>
          <p:sp>
            <p:nvSpPr>
              <p:cNvPr id="53" name="Oval 23"/>
              <p:cNvSpPr>
                <a:spLocks noChangeArrowheads="1"/>
              </p:cNvSpPr>
              <p:nvPr/>
            </p:nvSpPr>
            <p:spPr bwMode="auto">
              <a:xfrm>
                <a:off x="2064" y="1200"/>
                <a:ext cx="216" cy="216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" name="Line 24"/>
              <p:cNvSpPr>
                <a:spLocks noChangeShapeType="1"/>
              </p:cNvSpPr>
              <p:nvPr/>
            </p:nvSpPr>
            <p:spPr bwMode="auto">
              <a:xfrm>
                <a:off x="2088" y="1224"/>
                <a:ext cx="160" cy="1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" name="Line 25"/>
              <p:cNvSpPr>
                <a:spLocks noChangeShapeType="1"/>
              </p:cNvSpPr>
              <p:nvPr/>
            </p:nvSpPr>
            <p:spPr bwMode="auto">
              <a:xfrm flipH="1">
                <a:off x="2096" y="1232"/>
                <a:ext cx="152" cy="15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41" name="Group 26"/>
            <p:cNvGrpSpPr>
              <a:grpSpLocks/>
            </p:cNvGrpSpPr>
            <p:nvPr/>
          </p:nvGrpSpPr>
          <p:grpSpPr bwMode="auto">
            <a:xfrm>
              <a:off x="2064" y="1768"/>
              <a:ext cx="216" cy="216"/>
              <a:chOff x="2064" y="1768"/>
              <a:chExt cx="216" cy="216"/>
            </a:xfrm>
          </p:grpSpPr>
          <p:sp>
            <p:nvSpPr>
              <p:cNvPr id="50" name="Oval 27"/>
              <p:cNvSpPr>
                <a:spLocks noChangeArrowheads="1"/>
              </p:cNvSpPr>
              <p:nvPr/>
            </p:nvSpPr>
            <p:spPr bwMode="auto">
              <a:xfrm>
                <a:off x="2064" y="1768"/>
                <a:ext cx="216" cy="216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" name="Line 28"/>
              <p:cNvSpPr>
                <a:spLocks noChangeShapeType="1"/>
              </p:cNvSpPr>
              <p:nvPr/>
            </p:nvSpPr>
            <p:spPr bwMode="auto">
              <a:xfrm>
                <a:off x="2088" y="1792"/>
                <a:ext cx="160" cy="1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2" name="Line 29"/>
              <p:cNvSpPr>
                <a:spLocks noChangeShapeType="1"/>
              </p:cNvSpPr>
              <p:nvPr/>
            </p:nvSpPr>
            <p:spPr bwMode="auto">
              <a:xfrm flipH="1">
                <a:off x="2096" y="1800"/>
                <a:ext cx="152" cy="15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42" name="Group 30"/>
            <p:cNvGrpSpPr>
              <a:grpSpLocks/>
            </p:cNvGrpSpPr>
            <p:nvPr/>
          </p:nvGrpSpPr>
          <p:grpSpPr bwMode="auto">
            <a:xfrm>
              <a:off x="2064" y="2336"/>
              <a:ext cx="216" cy="216"/>
              <a:chOff x="2064" y="2336"/>
              <a:chExt cx="216" cy="216"/>
            </a:xfrm>
          </p:grpSpPr>
          <p:sp>
            <p:nvSpPr>
              <p:cNvPr id="47" name="Oval 31"/>
              <p:cNvSpPr>
                <a:spLocks noChangeArrowheads="1"/>
              </p:cNvSpPr>
              <p:nvPr/>
            </p:nvSpPr>
            <p:spPr bwMode="auto">
              <a:xfrm>
                <a:off x="2064" y="2336"/>
                <a:ext cx="216" cy="216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" name="Line 32"/>
              <p:cNvSpPr>
                <a:spLocks noChangeShapeType="1"/>
              </p:cNvSpPr>
              <p:nvPr/>
            </p:nvSpPr>
            <p:spPr bwMode="auto">
              <a:xfrm>
                <a:off x="2088" y="2360"/>
                <a:ext cx="160" cy="1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" name="Line 33"/>
              <p:cNvSpPr>
                <a:spLocks noChangeShapeType="1"/>
              </p:cNvSpPr>
              <p:nvPr/>
            </p:nvSpPr>
            <p:spPr bwMode="auto">
              <a:xfrm flipH="1">
                <a:off x="2096" y="2368"/>
                <a:ext cx="152" cy="15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43" name="Group 34"/>
            <p:cNvGrpSpPr>
              <a:grpSpLocks/>
            </p:cNvGrpSpPr>
            <p:nvPr/>
          </p:nvGrpSpPr>
          <p:grpSpPr bwMode="auto">
            <a:xfrm>
              <a:off x="2064" y="2904"/>
              <a:ext cx="216" cy="216"/>
              <a:chOff x="2064" y="2904"/>
              <a:chExt cx="216" cy="216"/>
            </a:xfrm>
          </p:grpSpPr>
          <p:sp>
            <p:nvSpPr>
              <p:cNvPr id="44" name="Oval 35"/>
              <p:cNvSpPr>
                <a:spLocks noChangeArrowheads="1"/>
              </p:cNvSpPr>
              <p:nvPr/>
            </p:nvSpPr>
            <p:spPr bwMode="auto">
              <a:xfrm>
                <a:off x="2064" y="2904"/>
                <a:ext cx="216" cy="216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" name="Line 36"/>
              <p:cNvSpPr>
                <a:spLocks noChangeShapeType="1"/>
              </p:cNvSpPr>
              <p:nvPr/>
            </p:nvSpPr>
            <p:spPr bwMode="auto">
              <a:xfrm>
                <a:off x="2088" y="2928"/>
                <a:ext cx="160" cy="1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" name="Line 37"/>
              <p:cNvSpPr>
                <a:spLocks noChangeShapeType="1"/>
              </p:cNvSpPr>
              <p:nvPr/>
            </p:nvSpPr>
            <p:spPr bwMode="auto">
              <a:xfrm flipH="1">
                <a:off x="2096" y="2936"/>
                <a:ext cx="152" cy="15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56" name="Group 38"/>
          <p:cNvGrpSpPr>
            <a:grpSpLocks/>
          </p:cNvGrpSpPr>
          <p:nvPr/>
        </p:nvGrpSpPr>
        <p:grpSpPr bwMode="auto">
          <a:xfrm>
            <a:off x="6235065" y="516890"/>
            <a:ext cx="308610" cy="2743200"/>
            <a:chOff x="2568" y="1200"/>
            <a:chExt cx="216" cy="1920"/>
          </a:xfrm>
        </p:grpSpPr>
        <p:grpSp>
          <p:nvGrpSpPr>
            <p:cNvPr id="57" name="Group 39"/>
            <p:cNvGrpSpPr>
              <a:grpSpLocks/>
            </p:cNvGrpSpPr>
            <p:nvPr/>
          </p:nvGrpSpPr>
          <p:grpSpPr bwMode="auto">
            <a:xfrm>
              <a:off x="2568" y="1200"/>
              <a:ext cx="216" cy="216"/>
              <a:chOff x="2568" y="1200"/>
              <a:chExt cx="216" cy="216"/>
            </a:xfrm>
          </p:grpSpPr>
          <p:sp>
            <p:nvSpPr>
              <p:cNvPr id="70" name="Oval 40"/>
              <p:cNvSpPr>
                <a:spLocks noChangeArrowheads="1"/>
              </p:cNvSpPr>
              <p:nvPr/>
            </p:nvSpPr>
            <p:spPr bwMode="auto">
              <a:xfrm>
                <a:off x="2568" y="1200"/>
                <a:ext cx="216" cy="216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1" name="Line 41"/>
              <p:cNvSpPr>
                <a:spLocks noChangeShapeType="1"/>
              </p:cNvSpPr>
              <p:nvPr/>
            </p:nvSpPr>
            <p:spPr bwMode="auto">
              <a:xfrm>
                <a:off x="2592" y="1224"/>
                <a:ext cx="160" cy="1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" name="Line 42"/>
              <p:cNvSpPr>
                <a:spLocks noChangeShapeType="1"/>
              </p:cNvSpPr>
              <p:nvPr/>
            </p:nvSpPr>
            <p:spPr bwMode="auto">
              <a:xfrm flipH="1">
                <a:off x="2600" y="1232"/>
                <a:ext cx="152" cy="15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58" name="Group 43"/>
            <p:cNvGrpSpPr>
              <a:grpSpLocks/>
            </p:cNvGrpSpPr>
            <p:nvPr/>
          </p:nvGrpSpPr>
          <p:grpSpPr bwMode="auto">
            <a:xfrm>
              <a:off x="2568" y="1768"/>
              <a:ext cx="216" cy="216"/>
              <a:chOff x="2568" y="1768"/>
              <a:chExt cx="216" cy="216"/>
            </a:xfrm>
          </p:grpSpPr>
          <p:sp>
            <p:nvSpPr>
              <p:cNvPr id="67" name="Oval 44"/>
              <p:cNvSpPr>
                <a:spLocks noChangeArrowheads="1"/>
              </p:cNvSpPr>
              <p:nvPr/>
            </p:nvSpPr>
            <p:spPr bwMode="auto">
              <a:xfrm>
                <a:off x="2568" y="1768"/>
                <a:ext cx="216" cy="216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8" name="Line 45"/>
              <p:cNvSpPr>
                <a:spLocks noChangeShapeType="1"/>
              </p:cNvSpPr>
              <p:nvPr/>
            </p:nvSpPr>
            <p:spPr bwMode="auto">
              <a:xfrm>
                <a:off x="2592" y="1792"/>
                <a:ext cx="160" cy="1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9" name="Line 46"/>
              <p:cNvSpPr>
                <a:spLocks noChangeShapeType="1"/>
              </p:cNvSpPr>
              <p:nvPr/>
            </p:nvSpPr>
            <p:spPr bwMode="auto">
              <a:xfrm flipH="1">
                <a:off x="2600" y="1800"/>
                <a:ext cx="152" cy="15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59" name="Group 47"/>
            <p:cNvGrpSpPr>
              <a:grpSpLocks/>
            </p:cNvGrpSpPr>
            <p:nvPr/>
          </p:nvGrpSpPr>
          <p:grpSpPr bwMode="auto">
            <a:xfrm>
              <a:off x="2568" y="2336"/>
              <a:ext cx="216" cy="216"/>
              <a:chOff x="2568" y="2336"/>
              <a:chExt cx="216" cy="216"/>
            </a:xfrm>
          </p:grpSpPr>
          <p:sp>
            <p:nvSpPr>
              <p:cNvPr id="64" name="Oval 48"/>
              <p:cNvSpPr>
                <a:spLocks noChangeArrowheads="1"/>
              </p:cNvSpPr>
              <p:nvPr/>
            </p:nvSpPr>
            <p:spPr bwMode="auto">
              <a:xfrm>
                <a:off x="2568" y="2336"/>
                <a:ext cx="216" cy="216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5" name="Line 49"/>
              <p:cNvSpPr>
                <a:spLocks noChangeShapeType="1"/>
              </p:cNvSpPr>
              <p:nvPr/>
            </p:nvSpPr>
            <p:spPr bwMode="auto">
              <a:xfrm>
                <a:off x="2592" y="2360"/>
                <a:ext cx="160" cy="1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6" name="Line 50"/>
              <p:cNvSpPr>
                <a:spLocks noChangeShapeType="1"/>
              </p:cNvSpPr>
              <p:nvPr/>
            </p:nvSpPr>
            <p:spPr bwMode="auto">
              <a:xfrm flipH="1">
                <a:off x="2600" y="2368"/>
                <a:ext cx="152" cy="15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60" name="Group 51"/>
            <p:cNvGrpSpPr>
              <a:grpSpLocks/>
            </p:cNvGrpSpPr>
            <p:nvPr/>
          </p:nvGrpSpPr>
          <p:grpSpPr bwMode="auto">
            <a:xfrm>
              <a:off x="2568" y="2904"/>
              <a:ext cx="216" cy="216"/>
              <a:chOff x="2568" y="2904"/>
              <a:chExt cx="216" cy="216"/>
            </a:xfrm>
          </p:grpSpPr>
          <p:sp>
            <p:nvSpPr>
              <p:cNvPr id="61" name="Oval 52"/>
              <p:cNvSpPr>
                <a:spLocks noChangeArrowheads="1"/>
              </p:cNvSpPr>
              <p:nvPr/>
            </p:nvSpPr>
            <p:spPr bwMode="auto">
              <a:xfrm>
                <a:off x="2568" y="2904"/>
                <a:ext cx="216" cy="216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" name="Line 53"/>
              <p:cNvSpPr>
                <a:spLocks noChangeShapeType="1"/>
              </p:cNvSpPr>
              <p:nvPr/>
            </p:nvSpPr>
            <p:spPr bwMode="auto">
              <a:xfrm>
                <a:off x="2592" y="2928"/>
                <a:ext cx="160" cy="1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3" name="Line 54"/>
              <p:cNvSpPr>
                <a:spLocks noChangeShapeType="1"/>
              </p:cNvSpPr>
              <p:nvPr/>
            </p:nvSpPr>
            <p:spPr bwMode="auto">
              <a:xfrm flipH="1">
                <a:off x="2600" y="2936"/>
                <a:ext cx="152" cy="15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73" name="Group 55"/>
          <p:cNvGrpSpPr>
            <a:grpSpLocks/>
          </p:cNvGrpSpPr>
          <p:nvPr/>
        </p:nvGrpSpPr>
        <p:grpSpPr bwMode="auto">
          <a:xfrm>
            <a:off x="6943725" y="516890"/>
            <a:ext cx="308610" cy="2743200"/>
            <a:chOff x="3064" y="1200"/>
            <a:chExt cx="216" cy="1920"/>
          </a:xfrm>
        </p:grpSpPr>
        <p:grpSp>
          <p:nvGrpSpPr>
            <p:cNvPr id="74" name="Group 56"/>
            <p:cNvGrpSpPr>
              <a:grpSpLocks/>
            </p:cNvGrpSpPr>
            <p:nvPr/>
          </p:nvGrpSpPr>
          <p:grpSpPr bwMode="auto">
            <a:xfrm>
              <a:off x="3064" y="1200"/>
              <a:ext cx="216" cy="216"/>
              <a:chOff x="3064" y="1200"/>
              <a:chExt cx="216" cy="216"/>
            </a:xfrm>
          </p:grpSpPr>
          <p:sp>
            <p:nvSpPr>
              <p:cNvPr id="87" name="Oval 57"/>
              <p:cNvSpPr>
                <a:spLocks noChangeArrowheads="1"/>
              </p:cNvSpPr>
              <p:nvPr/>
            </p:nvSpPr>
            <p:spPr bwMode="auto">
              <a:xfrm>
                <a:off x="3064" y="1200"/>
                <a:ext cx="216" cy="216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8" name="Line 58"/>
              <p:cNvSpPr>
                <a:spLocks noChangeShapeType="1"/>
              </p:cNvSpPr>
              <p:nvPr/>
            </p:nvSpPr>
            <p:spPr bwMode="auto">
              <a:xfrm>
                <a:off x="3088" y="1224"/>
                <a:ext cx="160" cy="1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" name="Line 59"/>
              <p:cNvSpPr>
                <a:spLocks noChangeShapeType="1"/>
              </p:cNvSpPr>
              <p:nvPr/>
            </p:nvSpPr>
            <p:spPr bwMode="auto">
              <a:xfrm flipH="1">
                <a:off x="3096" y="1232"/>
                <a:ext cx="152" cy="15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75" name="Group 60"/>
            <p:cNvGrpSpPr>
              <a:grpSpLocks/>
            </p:cNvGrpSpPr>
            <p:nvPr/>
          </p:nvGrpSpPr>
          <p:grpSpPr bwMode="auto">
            <a:xfrm>
              <a:off x="3064" y="1768"/>
              <a:ext cx="216" cy="216"/>
              <a:chOff x="3064" y="1768"/>
              <a:chExt cx="216" cy="216"/>
            </a:xfrm>
          </p:grpSpPr>
          <p:sp>
            <p:nvSpPr>
              <p:cNvPr id="84" name="Oval 61"/>
              <p:cNvSpPr>
                <a:spLocks noChangeArrowheads="1"/>
              </p:cNvSpPr>
              <p:nvPr/>
            </p:nvSpPr>
            <p:spPr bwMode="auto">
              <a:xfrm>
                <a:off x="3064" y="1768"/>
                <a:ext cx="216" cy="216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" name="Line 62"/>
              <p:cNvSpPr>
                <a:spLocks noChangeShapeType="1"/>
              </p:cNvSpPr>
              <p:nvPr/>
            </p:nvSpPr>
            <p:spPr bwMode="auto">
              <a:xfrm>
                <a:off x="3088" y="1792"/>
                <a:ext cx="160" cy="1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6" name="Line 63"/>
              <p:cNvSpPr>
                <a:spLocks noChangeShapeType="1"/>
              </p:cNvSpPr>
              <p:nvPr/>
            </p:nvSpPr>
            <p:spPr bwMode="auto">
              <a:xfrm flipH="1">
                <a:off x="3096" y="1800"/>
                <a:ext cx="152" cy="15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76" name="Group 64"/>
            <p:cNvGrpSpPr>
              <a:grpSpLocks/>
            </p:cNvGrpSpPr>
            <p:nvPr/>
          </p:nvGrpSpPr>
          <p:grpSpPr bwMode="auto">
            <a:xfrm>
              <a:off x="3064" y="2336"/>
              <a:ext cx="216" cy="216"/>
              <a:chOff x="3064" y="2336"/>
              <a:chExt cx="216" cy="216"/>
            </a:xfrm>
          </p:grpSpPr>
          <p:sp>
            <p:nvSpPr>
              <p:cNvPr id="81" name="Oval 65"/>
              <p:cNvSpPr>
                <a:spLocks noChangeArrowheads="1"/>
              </p:cNvSpPr>
              <p:nvPr/>
            </p:nvSpPr>
            <p:spPr bwMode="auto">
              <a:xfrm>
                <a:off x="3064" y="2336"/>
                <a:ext cx="216" cy="216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2" name="Line 66"/>
              <p:cNvSpPr>
                <a:spLocks noChangeShapeType="1"/>
              </p:cNvSpPr>
              <p:nvPr/>
            </p:nvSpPr>
            <p:spPr bwMode="auto">
              <a:xfrm>
                <a:off x="3088" y="2360"/>
                <a:ext cx="160" cy="1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3" name="Line 67"/>
              <p:cNvSpPr>
                <a:spLocks noChangeShapeType="1"/>
              </p:cNvSpPr>
              <p:nvPr/>
            </p:nvSpPr>
            <p:spPr bwMode="auto">
              <a:xfrm flipH="1">
                <a:off x="3096" y="2368"/>
                <a:ext cx="152" cy="15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77" name="Group 68"/>
            <p:cNvGrpSpPr>
              <a:grpSpLocks/>
            </p:cNvGrpSpPr>
            <p:nvPr/>
          </p:nvGrpSpPr>
          <p:grpSpPr bwMode="auto">
            <a:xfrm>
              <a:off x="3064" y="2904"/>
              <a:ext cx="216" cy="216"/>
              <a:chOff x="3064" y="2904"/>
              <a:chExt cx="216" cy="216"/>
            </a:xfrm>
          </p:grpSpPr>
          <p:sp>
            <p:nvSpPr>
              <p:cNvPr id="78" name="Oval 69"/>
              <p:cNvSpPr>
                <a:spLocks noChangeArrowheads="1"/>
              </p:cNvSpPr>
              <p:nvPr/>
            </p:nvSpPr>
            <p:spPr bwMode="auto">
              <a:xfrm>
                <a:off x="3064" y="2904"/>
                <a:ext cx="216" cy="216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9" name="Line 70"/>
              <p:cNvSpPr>
                <a:spLocks noChangeShapeType="1"/>
              </p:cNvSpPr>
              <p:nvPr/>
            </p:nvSpPr>
            <p:spPr bwMode="auto">
              <a:xfrm>
                <a:off x="3088" y="2928"/>
                <a:ext cx="160" cy="1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0" name="Line 71"/>
              <p:cNvSpPr>
                <a:spLocks noChangeShapeType="1"/>
              </p:cNvSpPr>
              <p:nvPr/>
            </p:nvSpPr>
            <p:spPr bwMode="auto">
              <a:xfrm flipH="1">
                <a:off x="3096" y="2936"/>
                <a:ext cx="152" cy="15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90" name="Group 72"/>
          <p:cNvGrpSpPr>
            <a:grpSpLocks/>
          </p:cNvGrpSpPr>
          <p:nvPr/>
        </p:nvGrpSpPr>
        <p:grpSpPr bwMode="auto">
          <a:xfrm>
            <a:off x="7652385" y="516890"/>
            <a:ext cx="308610" cy="2743200"/>
            <a:chOff x="3560" y="1200"/>
            <a:chExt cx="216" cy="1920"/>
          </a:xfrm>
        </p:grpSpPr>
        <p:grpSp>
          <p:nvGrpSpPr>
            <p:cNvPr id="91" name="Group 73"/>
            <p:cNvGrpSpPr>
              <a:grpSpLocks/>
            </p:cNvGrpSpPr>
            <p:nvPr/>
          </p:nvGrpSpPr>
          <p:grpSpPr bwMode="auto">
            <a:xfrm>
              <a:off x="3560" y="1200"/>
              <a:ext cx="216" cy="216"/>
              <a:chOff x="3560" y="1200"/>
              <a:chExt cx="216" cy="216"/>
            </a:xfrm>
          </p:grpSpPr>
          <p:sp>
            <p:nvSpPr>
              <p:cNvPr id="104" name="Oval 74"/>
              <p:cNvSpPr>
                <a:spLocks noChangeArrowheads="1"/>
              </p:cNvSpPr>
              <p:nvPr/>
            </p:nvSpPr>
            <p:spPr bwMode="auto">
              <a:xfrm>
                <a:off x="3560" y="1200"/>
                <a:ext cx="216" cy="216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" name="Line 75"/>
              <p:cNvSpPr>
                <a:spLocks noChangeShapeType="1"/>
              </p:cNvSpPr>
              <p:nvPr/>
            </p:nvSpPr>
            <p:spPr bwMode="auto">
              <a:xfrm>
                <a:off x="3584" y="1224"/>
                <a:ext cx="160" cy="1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6" name="Line 76"/>
              <p:cNvSpPr>
                <a:spLocks noChangeShapeType="1"/>
              </p:cNvSpPr>
              <p:nvPr/>
            </p:nvSpPr>
            <p:spPr bwMode="auto">
              <a:xfrm flipH="1">
                <a:off x="3592" y="1232"/>
                <a:ext cx="152" cy="15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92" name="Group 77"/>
            <p:cNvGrpSpPr>
              <a:grpSpLocks/>
            </p:cNvGrpSpPr>
            <p:nvPr/>
          </p:nvGrpSpPr>
          <p:grpSpPr bwMode="auto">
            <a:xfrm>
              <a:off x="3560" y="1768"/>
              <a:ext cx="216" cy="216"/>
              <a:chOff x="3560" y="1768"/>
              <a:chExt cx="216" cy="216"/>
            </a:xfrm>
          </p:grpSpPr>
          <p:sp>
            <p:nvSpPr>
              <p:cNvPr id="101" name="Oval 78"/>
              <p:cNvSpPr>
                <a:spLocks noChangeArrowheads="1"/>
              </p:cNvSpPr>
              <p:nvPr/>
            </p:nvSpPr>
            <p:spPr bwMode="auto">
              <a:xfrm>
                <a:off x="3560" y="1768"/>
                <a:ext cx="216" cy="216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2" name="Line 79"/>
              <p:cNvSpPr>
                <a:spLocks noChangeShapeType="1"/>
              </p:cNvSpPr>
              <p:nvPr/>
            </p:nvSpPr>
            <p:spPr bwMode="auto">
              <a:xfrm>
                <a:off x="3584" y="1792"/>
                <a:ext cx="160" cy="1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" name="Line 80"/>
              <p:cNvSpPr>
                <a:spLocks noChangeShapeType="1"/>
              </p:cNvSpPr>
              <p:nvPr/>
            </p:nvSpPr>
            <p:spPr bwMode="auto">
              <a:xfrm flipH="1">
                <a:off x="3592" y="1800"/>
                <a:ext cx="152" cy="15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93" name="Group 81"/>
            <p:cNvGrpSpPr>
              <a:grpSpLocks/>
            </p:cNvGrpSpPr>
            <p:nvPr/>
          </p:nvGrpSpPr>
          <p:grpSpPr bwMode="auto">
            <a:xfrm>
              <a:off x="3560" y="2336"/>
              <a:ext cx="216" cy="216"/>
              <a:chOff x="3560" y="2336"/>
              <a:chExt cx="216" cy="216"/>
            </a:xfrm>
          </p:grpSpPr>
          <p:sp>
            <p:nvSpPr>
              <p:cNvPr id="98" name="Oval 82"/>
              <p:cNvSpPr>
                <a:spLocks noChangeArrowheads="1"/>
              </p:cNvSpPr>
              <p:nvPr/>
            </p:nvSpPr>
            <p:spPr bwMode="auto">
              <a:xfrm>
                <a:off x="3560" y="2336"/>
                <a:ext cx="216" cy="216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9" name="Line 83"/>
              <p:cNvSpPr>
                <a:spLocks noChangeShapeType="1"/>
              </p:cNvSpPr>
              <p:nvPr/>
            </p:nvSpPr>
            <p:spPr bwMode="auto">
              <a:xfrm>
                <a:off x="3584" y="2360"/>
                <a:ext cx="160" cy="1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0" name="Line 84"/>
              <p:cNvSpPr>
                <a:spLocks noChangeShapeType="1"/>
              </p:cNvSpPr>
              <p:nvPr/>
            </p:nvSpPr>
            <p:spPr bwMode="auto">
              <a:xfrm flipH="1">
                <a:off x="3592" y="2368"/>
                <a:ext cx="152" cy="15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94" name="Group 85"/>
            <p:cNvGrpSpPr>
              <a:grpSpLocks/>
            </p:cNvGrpSpPr>
            <p:nvPr/>
          </p:nvGrpSpPr>
          <p:grpSpPr bwMode="auto">
            <a:xfrm>
              <a:off x="3560" y="2904"/>
              <a:ext cx="216" cy="216"/>
              <a:chOff x="3560" y="2904"/>
              <a:chExt cx="216" cy="216"/>
            </a:xfrm>
          </p:grpSpPr>
          <p:sp>
            <p:nvSpPr>
              <p:cNvPr id="95" name="Oval 86"/>
              <p:cNvSpPr>
                <a:spLocks noChangeArrowheads="1"/>
              </p:cNvSpPr>
              <p:nvPr/>
            </p:nvSpPr>
            <p:spPr bwMode="auto">
              <a:xfrm>
                <a:off x="3560" y="2904"/>
                <a:ext cx="216" cy="216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6" name="Line 87"/>
              <p:cNvSpPr>
                <a:spLocks noChangeShapeType="1"/>
              </p:cNvSpPr>
              <p:nvPr/>
            </p:nvSpPr>
            <p:spPr bwMode="auto">
              <a:xfrm>
                <a:off x="3584" y="2928"/>
                <a:ext cx="160" cy="1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7" name="Line 88"/>
              <p:cNvSpPr>
                <a:spLocks noChangeShapeType="1"/>
              </p:cNvSpPr>
              <p:nvPr/>
            </p:nvSpPr>
            <p:spPr bwMode="auto">
              <a:xfrm flipH="1">
                <a:off x="3592" y="2936"/>
                <a:ext cx="152" cy="15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107" name="Group 89"/>
          <p:cNvGrpSpPr>
            <a:grpSpLocks/>
          </p:cNvGrpSpPr>
          <p:nvPr/>
        </p:nvGrpSpPr>
        <p:grpSpPr bwMode="auto">
          <a:xfrm>
            <a:off x="8361045" y="516890"/>
            <a:ext cx="308610" cy="2743200"/>
            <a:chOff x="4056" y="1200"/>
            <a:chExt cx="216" cy="1920"/>
          </a:xfrm>
        </p:grpSpPr>
        <p:grpSp>
          <p:nvGrpSpPr>
            <p:cNvPr id="108" name="Group 90"/>
            <p:cNvGrpSpPr>
              <a:grpSpLocks/>
            </p:cNvGrpSpPr>
            <p:nvPr/>
          </p:nvGrpSpPr>
          <p:grpSpPr bwMode="auto">
            <a:xfrm>
              <a:off x="4056" y="1200"/>
              <a:ext cx="216" cy="216"/>
              <a:chOff x="4056" y="1200"/>
              <a:chExt cx="216" cy="216"/>
            </a:xfrm>
          </p:grpSpPr>
          <p:sp>
            <p:nvSpPr>
              <p:cNvPr id="121" name="Oval 91"/>
              <p:cNvSpPr>
                <a:spLocks noChangeArrowheads="1"/>
              </p:cNvSpPr>
              <p:nvPr/>
            </p:nvSpPr>
            <p:spPr bwMode="auto">
              <a:xfrm>
                <a:off x="4056" y="1200"/>
                <a:ext cx="216" cy="216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2" name="Line 92"/>
              <p:cNvSpPr>
                <a:spLocks noChangeShapeType="1"/>
              </p:cNvSpPr>
              <p:nvPr/>
            </p:nvSpPr>
            <p:spPr bwMode="auto">
              <a:xfrm>
                <a:off x="4080" y="1224"/>
                <a:ext cx="160" cy="1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3" name="Line 93"/>
              <p:cNvSpPr>
                <a:spLocks noChangeShapeType="1"/>
              </p:cNvSpPr>
              <p:nvPr/>
            </p:nvSpPr>
            <p:spPr bwMode="auto">
              <a:xfrm flipH="1">
                <a:off x="4088" y="1232"/>
                <a:ext cx="152" cy="15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09" name="Group 94"/>
            <p:cNvGrpSpPr>
              <a:grpSpLocks/>
            </p:cNvGrpSpPr>
            <p:nvPr/>
          </p:nvGrpSpPr>
          <p:grpSpPr bwMode="auto">
            <a:xfrm>
              <a:off x="4056" y="1768"/>
              <a:ext cx="216" cy="216"/>
              <a:chOff x="4056" y="1768"/>
              <a:chExt cx="216" cy="216"/>
            </a:xfrm>
          </p:grpSpPr>
          <p:sp>
            <p:nvSpPr>
              <p:cNvPr id="118" name="Oval 95"/>
              <p:cNvSpPr>
                <a:spLocks noChangeArrowheads="1"/>
              </p:cNvSpPr>
              <p:nvPr/>
            </p:nvSpPr>
            <p:spPr bwMode="auto">
              <a:xfrm>
                <a:off x="4056" y="1768"/>
                <a:ext cx="216" cy="216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9" name="Line 96"/>
              <p:cNvSpPr>
                <a:spLocks noChangeShapeType="1"/>
              </p:cNvSpPr>
              <p:nvPr/>
            </p:nvSpPr>
            <p:spPr bwMode="auto">
              <a:xfrm>
                <a:off x="4080" y="1792"/>
                <a:ext cx="160" cy="1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0" name="Line 97"/>
              <p:cNvSpPr>
                <a:spLocks noChangeShapeType="1"/>
              </p:cNvSpPr>
              <p:nvPr/>
            </p:nvSpPr>
            <p:spPr bwMode="auto">
              <a:xfrm flipH="1">
                <a:off x="4088" y="1800"/>
                <a:ext cx="152" cy="15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10" name="Group 98"/>
            <p:cNvGrpSpPr>
              <a:grpSpLocks/>
            </p:cNvGrpSpPr>
            <p:nvPr/>
          </p:nvGrpSpPr>
          <p:grpSpPr bwMode="auto">
            <a:xfrm>
              <a:off x="4056" y="2336"/>
              <a:ext cx="216" cy="216"/>
              <a:chOff x="4056" y="2336"/>
              <a:chExt cx="216" cy="216"/>
            </a:xfrm>
          </p:grpSpPr>
          <p:sp>
            <p:nvSpPr>
              <p:cNvPr id="115" name="Oval 99"/>
              <p:cNvSpPr>
                <a:spLocks noChangeArrowheads="1"/>
              </p:cNvSpPr>
              <p:nvPr/>
            </p:nvSpPr>
            <p:spPr bwMode="auto">
              <a:xfrm>
                <a:off x="4056" y="2336"/>
                <a:ext cx="216" cy="216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" name="Line 100"/>
              <p:cNvSpPr>
                <a:spLocks noChangeShapeType="1"/>
              </p:cNvSpPr>
              <p:nvPr/>
            </p:nvSpPr>
            <p:spPr bwMode="auto">
              <a:xfrm>
                <a:off x="4080" y="2360"/>
                <a:ext cx="160" cy="1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" name="Line 101"/>
              <p:cNvSpPr>
                <a:spLocks noChangeShapeType="1"/>
              </p:cNvSpPr>
              <p:nvPr/>
            </p:nvSpPr>
            <p:spPr bwMode="auto">
              <a:xfrm flipH="1">
                <a:off x="4088" y="2368"/>
                <a:ext cx="152" cy="15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11" name="Group 102"/>
            <p:cNvGrpSpPr>
              <a:grpSpLocks/>
            </p:cNvGrpSpPr>
            <p:nvPr/>
          </p:nvGrpSpPr>
          <p:grpSpPr bwMode="auto">
            <a:xfrm>
              <a:off x="4056" y="2904"/>
              <a:ext cx="216" cy="216"/>
              <a:chOff x="4056" y="2904"/>
              <a:chExt cx="216" cy="216"/>
            </a:xfrm>
          </p:grpSpPr>
          <p:sp>
            <p:nvSpPr>
              <p:cNvPr id="112" name="Oval 103"/>
              <p:cNvSpPr>
                <a:spLocks noChangeArrowheads="1"/>
              </p:cNvSpPr>
              <p:nvPr/>
            </p:nvSpPr>
            <p:spPr bwMode="auto">
              <a:xfrm>
                <a:off x="4056" y="2904"/>
                <a:ext cx="216" cy="216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" name="Line 104"/>
              <p:cNvSpPr>
                <a:spLocks noChangeShapeType="1"/>
              </p:cNvSpPr>
              <p:nvPr/>
            </p:nvSpPr>
            <p:spPr bwMode="auto">
              <a:xfrm>
                <a:off x="4080" y="2928"/>
                <a:ext cx="160" cy="1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4" name="Line 105"/>
              <p:cNvSpPr>
                <a:spLocks noChangeShapeType="1"/>
              </p:cNvSpPr>
              <p:nvPr/>
            </p:nvSpPr>
            <p:spPr bwMode="auto">
              <a:xfrm flipH="1">
                <a:off x="4088" y="2936"/>
                <a:ext cx="152" cy="15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125" name="Rectangle 126"/>
          <p:cNvSpPr>
            <a:spLocks noChangeArrowheads="1"/>
          </p:cNvSpPr>
          <p:nvPr/>
        </p:nvSpPr>
        <p:spPr bwMode="auto">
          <a:xfrm>
            <a:off x="5400675" y="962660"/>
            <a:ext cx="3371850" cy="24003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26" name="Rectangle 127"/>
          <p:cNvSpPr>
            <a:spLocks noChangeArrowheads="1"/>
          </p:cNvSpPr>
          <p:nvPr/>
        </p:nvSpPr>
        <p:spPr bwMode="auto">
          <a:xfrm>
            <a:off x="5446395" y="2585720"/>
            <a:ext cx="3371850" cy="24003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82296" tIns="41148" rIns="82296" bIns="41148"/>
          <a:lstStyle/>
          <a:p>
            <a:endParaRPr lang="en-US"/>
          </a:p>
        </p:txBody>
      </p:sp>
      <p:grpSp>
        <p:nvGrpSpPr>
          <p:cNvPr id="128" name="Group 130"/>
          <p:cNvGrpSpPr>
            <a:grpSpLocks/>
          </p:cNvGrpSpPr>
          <p:nvPr/>
        </p:nvGrpSpPr>
        <p:grpSpPr bwMode="auto">
          <a:xfrm>
            <a:off x="5583555" y="974090"/>
            <a:ext cx="205740" cy="205740"/>
            <a:chOff x="2112" y="1520"/>
            <a:chExt cx="144" cy="144"/>
          </a:xfrm>
        </p:grpSpPr>
        <p:sp>
          <p:nvSpPr>
            <p:cNvPr id="129" name="Line 131"/>
            <p:cNvSpPr>
              <a:spLocks noChangeShapeType="1"/>
            </p:cNvSpPr>
            <p:nvPr/>
          </p:nvSpPr>
          <p:spPr bwMode="auto">
            <a:xfrm>
              <a:off x="2112" y="1592"/>
              <a:ext cx="14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0" name="Line 132"/>
            <p:cNvSpPr>
              <a:spLocks noChangeShapeType="1"/>
            </p:cNvSpPr>
            <p:nvPr/>
          </p:nvSpPr>
          <p:spPr bwMode="auto">
            <a:xfrm rot="10800000" flipH="1">
              <a:off x="2184" y="1520"/>
              <a:ext cx="0" cy="14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31" name="Group 133"/>
          <p:cNvGrpSpPr>
            <a:grpSpLocks/>
          </p:cNvGrpSpPr>
          <p:nvPr/>
        </p:nvGrpSpPr>
        <p:grpSpPr bwMode="auto">
          <a:xfrm>
            <a:off x="6052185" y="974090"/>
            <a:ext cx="205740" cy="205740"/>
            <a:chOff x="2440" y="1520"/>
            <a:chExt cx="144" cy="144"/>
          </a:xfrm>
        </p:grpSpPr>
        <p:sp>
          <p:nvSpPr>
            <p:cNvPr id="132" name="Line 134"/>
            <p:cNvSpPr>
              <a:spLocks noChangeShapeType="1"/>
            </p:cNvSpPr>
            <p:nvPr/>
          </p:nvSpPr>
          <p:spPr bwMode="auto">
            <a:xfrm>
              <a:off x="2440" y="1592"/>
              <a:ext cx="14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" name="Line 135"/>
            <p:cNvSpPr>
              <a:spLocks noChangeShapeType="1"/>
            </p:cNvSpPr>
            <p:nvPr/>
          </p:nvSpPr>
          <p:spPr bwMode="auto">
            <a:xfrm rot="10800000" flipH="1">
              <a:off x="2512" y="1520"/>
              <a:ext cx="0" cy="14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34" name="Group 136"/>
          <p:cNvGrpSpPr>
            <a:grpSpLocks/>
          </p:cNvGrpSpPr>
          <p:nvPr/>
        </p:nvGrpSpPr>
        <p:grpSpPr bwMode="auto">
          <a:xfrm>
            <a:off x="6520815" y="974090"/>
            <a:ext cx="205740" cy="205740"/>
            <a:chOff x="2768" y="1520"/>
            <a:chExt cx="144" cy="144"/>
          </a:xfrm>
        </p:grpSpPr>
        <p:sp>
          <p:nvSpPr>
            <p:cNvPr id="135" name="Line 137"/>
            <p:cNvSpPr>
              <a:spLocks noChangeShapeType="1"/>
            </p:cNvSpPr>
            <p:nvPr/>
          </p:nvSpPr>
          <p:spPr bwMode="auto">
            <a:xfrm>
              <a:off x="2768" y="1592"/>
              <a:ext cx="14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6" name="Line 138"/>
            <p:cNvSpPr>
              <a:spLocks noChangeShapeType="1"/>
            </p:cNvSpPr>
            <p:nvPr/>
          </p:nvSpPr>
          <p:spPr bwMode="auto">
            <a:xfrm rot="10800000" flipH="1">
              <a:off x="2840" y="1520"/>
              <a:ext cx="0" cy="14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37" name="Group 139"/>
          <p:cNvGrpSpPr>
            <a:grpSpLocks/>
          </p:cNvGrpSpPr>
          <p:nvPr/>
        </p:nvGrpSpPr>
        <p:grpSpPr bwMode="auto">
          <a:xfrm>
            <a:off x="6989445" y="974090"/>
            <a:ext cx="205740" cy="205740"/>
            <a:chOff x="3096" y="1520"/>
            <a:chExt cx="144" cy="144"/>
          </a:xfrm>
        </p:grpSpPr>
        <p:sp>
          <p:nvSpPr>
            <p:cNvPr id="138" name="Line 140"/>
            <p:cNvSpPr>
              <a:spLocks noChangeShapeType="1"/>
            </p:cNvSpPr>
            <p:nvPr/>
          </p:nvSpPr>
          <p:spPr bwMode="auto">
            <a:xfrm>
              <a:off x="3096" y="1592"/>
              <a:ext cx="14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9" name="Line 141"/>
            <p:cNvSpPr>
              <a:spLocks noChangeShapeType="1"/>
            </p:cNvSpPr>
            <p:nvPr/>
          </p:nvSpPr>
          <p:spPr bwMode="auto">
            <a:xfrm rot="10800000" flipH="1">
              <a:off x="3168" y="1520"/>
              <a:ext cx="0" cy="14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40" name="Group 142"/>
          <p:cNvGrpSpPr>
            <a:grpSpLocks/>
          </p:cNvGrpSpPr>
          <p:nvPr/>
        </p:nvGrpSpPr>
        <p:grpSpPr bwMode="auto">
          <a:xfrm>
            <a:off x="7458075" y="974090"/>
            <a:ext cx="205740" cy="205740"/>
            <a:chOff x="3424" y="1520"/>
            <a:chExt cx="144" cy="144"/>
          </a:xfrm>
        </p:grpSpPr>
        <p:sp>
          <p:nvSpPr>
            <p:cNvPr id="141" name="Line 143"/>
            <p:cNvSpPr>
              <a:spLocks noChangeShapeType="1"/>
            </p:cNvSpPr>
            <p:nvPr/>
          </p:nvSpPr>
          <p:spPr bwMode="auto">
            <a:xfrm>
              <a:off x="3424" y="1592"/>
              <a:ext cx="14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2" name="Line 144"/>
            <p:cNvSpPr>
              <a:spLocks noChangeShapeType="1"/>
            </p:cNvSpPr>
            <p:nvPr/>
          </p:nvSpPr>
          <p:spPr bwMode="auto">
            <a:xfrm rot="10800000" flipH="1">
              <a:off x="3496" y="1520"/>
              <a:ext cx="0" cy="14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43" name="Group 145"/>
          <p:cNvGrpSpPr>
            <a:grpSpLocks/>
          </p:cNvGrpSpPr>
          <p:nvPr/>
        </p:nvGrpSpPr>
        <p:grpSpPr bwMode="auto">
          <a:xfrm>
            <a:off x="7926705" y="974090"/>
            <a:ext cx="205740" cy="205740"/>
            <a:chOff x="3752" y="1520"/>
            <a:chExt cx="144" cy="144"/>
          </a:xfrm>
        </p:grpSpPr>
        <p:sp>
          <p:nvSpPr>
            <p:cNvPr id="144" name="Line 146"/>
            <p:cNvSpPr>
              <a:spLocks noChangeShapeType="1"/>
            </p:cNvSpPr>
            <p:nvPr/>
          </p:nvSpPr>
          <p:spPr bwMode="auto">
            <a:xfrm>
              <a:off x="3752" y="1592"/>
              <a:ext cx="14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" name="Line 147"/>
            <p:cNvSpPr>
              <a:spLocks noChangeShapeType="1"/>
            </p:cNvSpPr>
            <p:nvPr/>
          </p:nvSpPr>
          <p:spPr bwMode="auto">
            <a:xfrm rot="10800000" flipH="1">
              <a:off x="3824" y="1520"/>
              <a:ext cx="0" cy="14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46" name="Group 148"/>
          <p:cNvGrpSpPr>
            <a:grpSpLocks/>
          </p:cNvGrpSpPr>
          <p:nvPr/>
        </p:nvGrpSpPr>
        <p:grpSpPr bwMode="auto">
          <a:xfrm>
            <a:off x="8395335" y="974090"/>
            <a:ext cx="205740" cy="205740"/>
            <a:chOff x="4080" y="1520"/>
            <a:chExt cx="144" cy="144"/>
          </a:xfrm>
        </p:grpSpPr>
        <p:sp>
          <p:nvSpPr>
            <p:cNvPr id="147" name="Line 149"/>
            <p:cNvSpPr>
              <a:spLocks noChangeShapeType="1"/>
            </p:cNvSpPr>
            <p:nvPr/>
          </p:nvSpPr>
          <p:spPr bwMode="auto">
            <a:xfrm>
              <a:off x="4080" y="1592"/>
              <a:ext cx="14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8" name="Line 150"/>
            <p:cNvSpPr>
              <a:spLocks noChangeShapeType="1"/>
            </p:cNvSpPr>
            <p:nvPr/>
          </p:nvSpPr>
          <p:spPr bwMode="auto">
            <a:xfrm rot="10800000" flipH="1">
              <a:off x="4152" y="1520"/>
              <a:ext cx="0" cy="14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49" name="Group 151"/>
          <p:cNvGrpSpPr>
            <a:grpSpLocks/>
          </p:cNvGrpSpPr>
          <p:nvPr/>
        </p:nvGrpSpPr>
        <p:grpSpPr bwMode="auto">
          <a:xfrm>
            <a:off x="5606415" y="2700020"/>
            <a:ext cx="3017520" cy="1429"/>
            <a:chOff x="2128" y="2728"/>
            <a:chExt cx="2112" cy="1"/>
          </a:xfrm>
        </p:grpSpPr>
        <p:sp>
          <p:nvSpPr>
            <p:cNvPr id="150" name="Line 152"/>
            <p:cNvSpPr>
              <a:spLocks noChangeShapeType="1"/>
            </p:cNvSpPr>
            <p:nvPr/>
          </p:nvSpPr>
          <p:spPr bwMode="auto">
            <a:xfrm>
              <a:off x="2128" y="2728"/>
              <a:ext cx="14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1" name="Line 153"/>
            <p:cNvSpPr>
              <a:spLocks noChangeShapeType="1"/>
            </p:cNvSpPr>
            <p:nvPr/>
          </p:nvSpPr>
          <p:spPr bwMode="auto">
            <a:xfrm>
              <a:off x="2456" y="2728"/>
              <a:ext cx="14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2" name="Line 154"/>
            <p:cNvSpPr>
              <a:spLocks noChangeShapeType="1"/>
            </p:cNvSpPr>
            <p:nvPr/>
          </p:nvSpPr>
          <p:spPr bwMode="auto">
            <a:xfrm>
              <a:off x="2784" y="2728"/>
              <a:ext cx="14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3" name="Line 155"/>
            <p:cNvSpPr>
              <a:spLocks noChangeShapeType="1"/>
            </p:cNvSpPr>
            <p:nvPr/>
          </p:nvSpPr>
          <p:spPr bwMode="auto">
            <a:xfrm>
              <a:off x="3112" y="2728"/>
              <a:ext cx="14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" name="Line 156"/>
            <p:cNvSpPr>
              <a:spLocks noChangeShapeType="1"/>
            </p:cNvSpPr>
            <p:nvPr/>
          </p:nvSpPr>
          <p:spPr bwMode="auto">
            <a:xfrm>
              <a:off x="3440" y="2728"/>
              <a:ext cx="14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5" name="Line 157"/>
            <p:cNvSpPr>
              <a:spLocks noChangeShapeType="1"/>
            </p:cNvSpPr>
            <p:nvPr/>
          </p:nvSpPr>
          <p:spPr bwMode="auto">
            <a:xfrm>
              <a:off x="3768" y="2728"/>
              <a:ext cx="14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6" name="Line 158"/>
            <p:cNvSpPr>
              <a:spLocks noChangeShapeType="1"/>
            </p:cNvSpPr>
            <p:nvPr/>
          </p:nvSpPr>
          <p:spPr bwMode="auto">
            <a:xfrm>
              <a:off x="4096" y="2728"/>
              <a:ext cx="14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aphicFrame>
        <p:nvGraphicFramePr>
          <p:cNvPr id="162" name="Object 16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60149528"/>
              </p:ext>
            </p:extLst>
          </p:nvPr>
        </p:nvGraphicFramePr>
        <p:xfrm>
          <a:off x="7949565" y="284798"/>
          <a:ext cx="265112" cy="288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39700" imgH="152400" progId="Equation.DSMT4">
                  <p:embed/>
                </p:oleObj>
              </mc:Choice>
              <mc:Fallback>
                <p:oleObj name="Equation" r:id="rId3" imgW="139700" imgH="152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949565" y="284798"/>
                        <a:ext cx="265112" cy="288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" name="Object 16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5839037"/>
              </p:ext>
            </p:extLst>
          </p:nvPr>
        </p:nvGraphicFramePr>
        <p:xfrm>
          <a:off x="4446904" y="1922780"/>
          <a:ext cx="314325" cy="312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65100" imgH="165100" progId="Equation.DSMT4">
                  <p:embed/>
                </p:oleObj>
              </mc:Choice>
              <mc:Fallback>
                <p:oleObj name="Equation" r:id="rId5" imgW="165100" imgH="1651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446904" y="1922780"/>
                        <a:ext cx="314325" cy="3127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4" name="Object 16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1122754"/>
              </p:ext>
            </p:extLst>
          </p:nvPr>
        </p:nvGraphicFramePr>
        <p:xfrm>
          <a:off x="4980304" y="1637030"/>
          <a:ext cx="219075" cy="239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14300" imgH="127000" progId="Equation.DSMT4">
                  <p:embed/>
                </p:oleObj>
              </mc:Choice>
              <mc:Fallback>
                <p:oleObj name="Equation" r:id="rId7" imgW="114300" imgH="1270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980304" y="1637030"/>
                        <a:ext cx="219075" cy="2397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5" name="Object 16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53656043"/>
              </p:ext>
            </p:extLst>
          </p:nvPr>
        </p:nvGraphicFramePr>
        <p:xfrm>
          <a:off x="4619307" y="1785572"/>
          <a:ext cx="251460" cy="3226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88900" imgH="114300" progId="Equation.DSMT4">
                  <p:embed/>
                </p:oleObj>
              </mc:Choice>
              <mc:Fallback>
                <p:oleObj name="Equation" r:id="rId9" imgW="88900" imgH="1143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619307" y="1785572"/>
                        <a:ext cx="251460" cy="32262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6" name="TextBox 165"/>
          <p:cNvSpPr txBox="1"/>
          <p:nvPr/>
        </p:nvSpPr>
        <p:spPr>
          <a:xfrm>
            <a:off x="768299" y="4195306"/>
            <a:ext cx="82106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According to </a:t>
            </a:r>
            <a:r>
              <a:rPr lang="en-US" sz="2000" dirty="0">
                <a:latin typeface="Times New Roman"/>
                <a:cs typeface="Times New Roman"/>
              </a:rPr>
              <a:t>the right-hand-rule, a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positive charge would feel a force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upward</a:t>
            </a:r>
            <a:r>
              <a:rPr lang="en-US" sz="2000" i="1" dirty="0">
                <a:latin typeface="Times New Roman"/>
                <a:cs typeface="Times New Roman"/>
              </a:rPr>
              <a:t>, </a:t>
            </a:r>
            <a:r>
              <a:rPr lang="en-US" sz="2000" dirty="0">
                <a:latin typeface="Times New Roman"/>
                <a:cs typeface="Times New Roman"/>
              </a:rPr>
              <a:t>so a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negative charge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will feel a force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downward</a:t>
            </a:r>
            <a:r>
              <a:rPr lang="en-US" sz="2000" dirty="0">
                <a:latin typeface="Times New Roman"/>
                <a:cs typeface="Times New Roman"/>
              </a:rPr>
              <a:t>.</a:t>
            </a:r>
            <a:r>
              <a:rPr lang="en-US" sz="2000" i="1" dirty="0">
                <a:latin typeface="Times New Roman"/>
                <a:cs typeface="Times New Roman"/>
              </a:rPr>
              <a:t> 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167" name="TextBox 166"/>
          <p:cNvSpPr txBox="1"/>
          <p:nvPr/>
        </p:nvSpPr>
        <p:spPr>
          <a:xfrm>
            <a:off x="399999" y="5057537"/>
            <a:ext cx="87091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b.) Insert </a:t>
            </a:r>
            <a:r>
              <a:rPr lang="en-US" sz="2000" dirty="0">
                <a:latin typeface="Times New Roman"/>
                <a:cs typeface="Times New Roman"/>
              </a:rPr>
              <a:t>the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E-</a:t>
            </a:r>
            <a:r>
              <a:rPr lang="en-US" sz="2000" i="1" dirty="0" err="1">
                <a:solidFill>
                  <a:srgbClr val="0000FF"/>
                </a:solidFill>
                <a:latin typeface="Times New Roman"/>
                <a:cs typeface="Times New Roman"/>
              </a:rPr>
              <a:t>fld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required </a:t>
            </a:r>
            <a:r>
              <a:rPr lang="en-US" sz="2000" dirty="0">
                <a:latin typeface="Times New Roman"/>
                <a:cs typeface="Times New Roman"/>
              </a:rPr>
              <a:t>to make the charge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travel along a straight line.</a:t>
            </a:r>
            <a:endParaRPr lang="en-US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168" name="TextBox 167"/>
          <p:cNvSpPr txBox="1"/>
          <p:nvPr/>
        </p:nvSpPr>
        <p:spPr>
          <a:xfrm>
            <a:off x="768299" y="5490706"/>
            <a:ext cx="82106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The force exerted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by the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B-</a:t>
            </a:r>
            <a:r>
              <a:rPr lang="en-US" sz="2000" i="1" dirty="0" err="1">
                <a:solidFill>
                  <a:srgbClr val="0000FF"/>
                </a:solidFill>
                <a:latin typeface="Times New Roman"/>
                <a:cs typeface="Times New Roman"/>
              </a:rPr>
              <a:t>fld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is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downward</a:t>
            </a:r>
            <a:r>
              <a:rPr lang="en-US" sz="2000" dirty="0">
                <a:latin typeface="Times New Roman"/>
                <a:cs typeface="Times New Roman"/>
              </a:rPr>
              <a:t>, so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force exerted by the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E-</a:t>
            </a:r>
            <a:r>
              <a:rPr lang="en-US" sz="2000" i="1" dirty="0" err="1">
                <a:solidFill>
                  <a:srgbClr val="0000FF"/>
                </a:solidFill>
                <a:latin typeface="Times New Roman"/>
                <a:cs typeface="Times New Roman"/>
              </a:rPr>
              <a:t>fld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must be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upward</a:t>
            </a:r>
            <a:r>
              <a:rPr lang="en-US" sz="2000" dirty="0">
                <a:latin typeface="Times New Roman"/>
                <a:cs typeface="Times New Roman"/>
              </a:rPr>
              <a:t>.  To create an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upward force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on a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negative charge</a:t>
            </a:r>
            <a:r>
              <a:rPr lang="en-US" sz="2000" i="1" dirty="0">
                <a:latin typeface="Times New Roman"/>
                <a:cs typeface="Times New Roman"/>
              </a:rPr>
              <a:t>, </a:t>
            </a:r>
            <a:r>
              <a:rPr lang="en-US" sz="2000" dirty="0">
                <a:latin typeface="Times New Roman"/>
                <a:cs typeface="Times New Roman"/>
              </a:rPr>
              <a:t>you need an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E-</a:t>
            </a:r>
            <a:r>
              <a:rPr lang="en-US" sz="2000" i="1" dirty="0" err="1">
                <a:solidFill>
                  <a:srgbClr val="FF0000"/>
                </a:solidFill>
                <a:latin typeface="Times New Roman"/>
                <a:cs typeface="Times New Roman"/>
              </a:rPr>
              <a:t>fld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that is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downward</a:t>
            </a:r>
            <a:r>
              <a:rPr lang="en-US" sz="2000" i="1" dirty="0">
                <a:latin typeface="Times New Roman"/>
                <a:cs typeface="Times New Roman"/>
              </a:rPr>
              <a:t>.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169" name="Line 159"/>
          <p:cNvSpPr>
            <a:spLocks noChangeShapeType="1"/>
          </p:cNvSpPr>
          <p:nvPr/>
        </p:nvSpPr>
        <p:spPr bwMode="auto">
          <a:xfrm rot="10800000" flipH="1">
            <a:off x="5869305" y="1214120"/>
            <a:ext cx="0" cy="1371600"/>
          </a:xfrm>
          <a:prstGeom prst="line">
            <a:avLst/>
          </a:prstGeom>
          <a:noFill/>
          <a:ln w="38100">
            <a:solidFill>
              <a:srgbClr val="060FFF"/>
            </a:solidFill>
            <a:round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70" name="Line 160"/>
          <p:cNvSpPr>
            <a:spLocks noChangeShapeType="1"/>
          </p:cNvSpPr>
          <p:nvPr/>
        </p:nvSpPr>
        <p:spPr bwMode="auto">
          <a:xfrm rot="10800000" flipH="1">
            <a:off x="6680835" y="1214120"/>
            <a:ext cx="0" cy="1371600"/>
          </a:xfrm>
          <a:prstGeom prst="line">
            <a:avLst/>
          </a:prstGeom>
          <a:noFill/>
          <a:ln w="38100">
            <a:solidFill>
              <a:srgbClr val="060FFF"/>
            </a:solidFill>
            <a:round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71" name="Line 161"/>
          <p:cNvSpPr>
            <a:spLocks noChangeShapeType="1"/>
          </p:cNvSpPr>
          <p:nvPr/>
        </p:nvSpPr>
        <p:spPr bwMode="auto">
          <a:xfrm rot="10800000" flipH="1">
            <a:off x="7492365" y="1214120"/>
            <a:ext cx="0" cy="1371600"/>
          </a:xfrm>
          <a:prstGeom prst="line">
            <a:avLst/>
          </a:prstGeom>
          <a:noFill/>
          <a:ln w="38100">
            <a:solidFill>
              <a:srgbClr val="060FFF"/>
            </a:solidFill>
            <a:round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72" name="Line 162"/>
          <p:cNvSpPr>
            <a:spLocks noChangeShapeType="1"/>
          </p:cNvSpPr>
          <p:nvPr/>
        </p:nvSpPr>
        <p:spPr bwMode="auto">
          <a:xfrm rot="10800000" flipH="1">
            <a:off x="8303895" y="1214120"/>
            <a:ext cx="0" cy="1371600"/>
          </a:xfrm>
          <a:prstGeom prst="line">
            <a:avLst/>
          </a:prstGeom>
          <a:noFill/>
          <a:ln w="38100">
            <a:solidFill>
              <a:srgbClr val="060FFF"/>
            </a:solidFill>
            <a:round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5897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0" grpId="0"/>
      <p:bldP spid="20" grpId="0" animBg="1"/>
      <p:bldP spid="166" grpId="0"/>
      <p:bldP spid="167" grpId="0"/>
      <p:bldP spid="168" grpId="0"/>
      <p:bldP spid="169" grpId="0" animBg="1"/>
      <p:bldP spid="170" grpId="0" animBg="1"/>
      <p:bldP spid="171" grpId="0" animBg="1"/>
      <p:bldP spid="17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 dirty="0"/>
          </a:p>
        </p:txBody>
      </p:sp>
      <p:sp>
        <p:nvSpPr>
          <p:cNvPr id="9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505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21.)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99999" y="554454"/>
            <a:ext cx="39434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c.) What velocity </a:t>
            </a:r>
            <a:r>
              <a:rPr lang="en-US" sz="2000" dirty="0">
                <a:latin typeface="Times New Roman"/>
                <a:cs typeface="Times New Roman"/>
              </a:rPr>
              <a:t>will make it through the trap?</a:t>
            </a:r>
            <a:endParaRPr lang="en-US" dirty="0">
              <a:latin typeface="Times New Roman"/>
              <a:cs typeface="Times New Roman"/>
            </a:endParaRPr>
          </a:p>
        </p:txBody>
      </p:sp>
      <p:grpSp>
        <p:nvGrpSpPr>
          <p:cNvPr id="22" name="Group 4"/>
          <p:cNvGrpSpPr>
            <a:grpSpLocks/>
          </p:cNvGrpSpPr>
          <p:nvPr/>
        </p:nvGrpSpPr>
        <p:grpSpPr bwMode="auto">
          <a:xfrm>
            <a:off x="4817745" y="516890"/>
            <a:ext cx="308610" cy="2743200"/>
            <a:chOff x="1576" y="1200"/>
            <a:chExt cx="216" cy="1920"/>
          </a:xfrm>
        </p:grpSpPr>
        <p:grpSp>
          <p:nvGrpSpPr>
            <p:cNvPr id="23" name="Group 5"/>
            <p:cNvGrpSpPr>
              <a:grpSpLocks/>
            </p:cNvGrpSpPr>
            <p:nvPr/>
          </p:nvGrpSpPr>
          <p:grpSpPr bwMode="auto">
            <a:xfrm>
              <a:off x="1576" y="1200"/>
              <a:ext cx="216" cy="216"/>
              <a:chOff x="1576" y="1200"/>
              <a:chExt cx="216" cy="216"/>
            </a:xfrm>
          </p:grpSpPr>
          <p:sp>
            <p:nvSpPr>
              <p:cNvPr id="36" name="Oval 6"/>
              <p:cNvSpPr>
                <a:spLocks noChangeArrowheads="1"/>
              </p:cNvSpPr>
              <p:nvPr/>
            </p:nvSpPr>
            <p:spPr bwMode="auto">
              <a:xfrm>
                <a:off x="1576" y="1200"/>
                <a:ext cx="216" cy="216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" name="Line 7"/>
              <p:cNvSpPr>
                <a:spLocks noChangeShapeType="1"/>
              </p:cNvSpPr>
              <p:nvPr/>
            </p:nvSpPr>
            <p:spPr bwMode="auto">
              <a:xfrm>
                <a:off x="1600" y="1224"/>
                <a:ext cx="160" cy="1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" name="Line 8"/>
              <p:cNvSpPr>
                <a:spLocks noChangeShapeType="1"/>
              </p:cNvSpPr>
              <p:nvPr/>
            </p:nvSpPr>
            <p:spPr bwMode="auto">
              <a:xfrm flipH="1">
                <a:off x="1608" y="1232"/>
                <a:ext cx="152" cy="15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4" name="Group 9"/>
            <p:cNvGrpSpPr>
              <a:grpSpLocks/>
            </p:cNvGrpSpPr>
            <p:nvPr/>
          </p:nvGrpSpPr>
          <p:grpSpPr bwMode="auto">
            <a:xfrm>
              <a:off x="1576" y="1768"/>
              <a:ext cx="216" cy="216"/>
              <a:chOff x="1576" y="1768"/>
              <a:chExt cx="216" cy="216"/>
            </a:xfrm>
          </p:grpSpPr>
          <p:sp>
            <p:nvSpPr>
              <p:cNvPr id="33" name="Oval 10"/>
              <p:cNvSpPr>
                <a:spLocks noChangeArrowheads="1"/>
              </p:cNvSpPr>
              <p:nvPr/>
            </p:nvSpPr>
            <p:spPr bwMode="auto">
              <a:xfrm>
                <a:off x="1576" y="1768"/>
                <a:ext cx="216" cy="216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" name="Line 11"/>
              <p:cNvSpPr>
                <a:spLocks noChangeShapeType="1"/>
              </p:cNvSpPr>
              <p:nvPr/>
            </p:nvSpPr>
            <p:spPr bwMode="auto">
              <a:xfrm>
                <a:off x="1600" y="1792"/>
                <a:ext cx="160" cy="1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" name="Line 12"/>
              <p:cNvSpPr>
                <a:spLocks noChangeShapeType="1"/>
              </p:cNvSpPr>
              <p:nvPr/>
            </p:nvSpPr>
            <p:spPr bwMode="auto">
              <a:xfrm flipH="1">
                <a:off x="1608" y="1800"/>
                <a:ext cx="152" cy="15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5" name="Group 13"/>
            <p:cNvGrpSpPr>
              <a:grpSpLocks/>
            </p:cNvGrpSpPr>
            <p:nvPr/>
          </p:nvGrpSpPr>
          <p:grpSpPr bwMode="auto">
            <a:xfrm>
              <a:off x="1576" y="2336"/>
              <a:ext cx="216" cy="216"/>
              <a:chOff x="1576" y="2336"/>
              <a:chExt cx="216" cy="216"/>
            </a:xfrm>
          </p:grpSpPr>
          <p:sp>
            <p:nvSpPr>
              <p:cNvPr id="30" name="Oval 14"/>
              <p:cNvSpPr>
                <a:spLocks noChangeArrowheads="1"/>
              </p:cNvSpPr>
              <p:nvPr/>
            </p:nvSpPr>
            <p:spPr bwMode="auto">
              <a:xfrm>
                <a:off x="1576" y="2336"/>
                <a:ext cx="216" cy="216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" name="Line 15"/>
              <p:cNvSpPr>
                <a:spLocks noChangeShapeType="1"/>
              </p:cNvSpPr>
              <p:nvPr/>
            </p:nvSpPr>
            <p:spPr bwMode="auto">
              <a:xfrm>
                <a:off x="1600" y="2360"/>
                <a:ext cx="160" cy="1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 flipH="1">
                <a:off x="1608" y="2368"/>
                <a:ext cx="152" cy="15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6" name="Group 17"/>
            <p:cNvGrpSpPr>
              <a:grpSpLocks/>
            </p:cNvGrpSpPr>
            <p:nvPr/>
          </p:nvGrpSpPr>
          <p:grpSpPr bwMode="auto">
            <a:xfrm>
              <a:off x="1576" y="2904"/>
              <a:ext cx="216" cy="216"/>
              <a:chOff x="1576" y="2904"/>
              <a:chExt cx="216" cy="216"/>
            </a:xfrm>
          </p:grpSpPr>
          <p:sp>
            <p:nvSpPr>
              <p:cNvPr id="27" name="Oval 18"/>
              <p:cNvSpPr>
                <a:spLocks noChangeArrowheads="1"/>
              </p:cNvSpPr>
              <p:nvPr/>
            </p:nvSpPr>
            <p:spPr bwMode="auto">
              <a:xfrm>
                <a:off x="1576" y="2904"/>
                <a:ext cx="216" cy="216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" name="Line 19"/>
              <p:cNvSpPr>
                <a:spLocks noChangeShapeType="1"/>
              </p:cNvSpPr>
              <p:nvPr/>
            </p:nvSpPr>
            <p:spPr bwMode="auto">
              <a:xfrm>
                <a:off x="1600" y="2928"/>
                <a:ext cx="160" cy="1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" name="Line 20"/>
              <p:cNvSpPr>
                <a:spLocks noChangeShapeType="1"/>
              </p:cNvSpPr>
              <p:nvPr/>
            </p:nvSpPr>
            <p:spPr bwMode="auto">
              <a:xfrm flipH="1">
                <a:off x="1608" y="2936"/>
                <a:ext cx="152" cy="15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39" name="Group 21"/>
          <p:cNvGrpSpPr>
            <a:grpSpLocks/>
          </p:cNvGrpSpPr>
          <p:nvPr/>
        </p:nvGrpSpPr>
        <p:grpSpPr bwMode="auto">
          <a:xfrm>
            <a:off x="5514975" y="516890"/>
            <a:ext cx="308610" cy="2743200"/>
            <a:chOff x="2064" y="1200"/>
            <a:chExt cx="216" cy="1920"/>
          </a:xfrm>
        </p:grpSpPr>
        <p:grpSp>
          <p:nvGrpSpPr>
            <p:cNvPr id="40" name="Group 22"/>
            <p:cNvGrpSpPr>
              <a:grpSpLocks/>
            </p:cNvGrpSpPr>
            <p:nvPr/>
          </p:nvGrpSpPr>
          <p:grpSpPr bwMode="auto">
            <a:xfrm>
              <a:off x="2064" y="1200"/>
              <a:ext cx="216" cy="216"/>
              <a:chOff x="2064" y="1200"/>
              <a:chExt cx="216" cy="216"/>
            </a:xfrm>
          </p:grpSpPr>
          <p:sp>
            <p:nvSpPr>
              <p:cNvPr id="53" name="Oval 23"/>
              <p:cNvSpPr>
                <a:spLocks noChangeArrowheads="1"/>
              </p:cNvSpPr>
              <p:nvPr/>
            </p:nvSpPr>
            <p:spPr bwMode="auto">
              <a:xfrm>
                <a:off x="2064" y="1200"/>
                <a:ext cx="216" cy="216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" name="Line 24"/>
              <p:cNvSpPr>
                <a:spLocks noChangeShapeType="1"/>
              </p:cNvSpPr>
              <p:nvPr/>
            </p:nvSpPr>
            <p:spPr bwMode="auto">
              <a:xfrm>
                <a:off x="2088" y="1224"/>
                <a:ext cx="160" cy="1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" name="Line 25"/>
              <p:cNvSpPr>
                <a:spLocks noChangeShapeType="1"/>
              </p:cNvSpPr>
              <p:nvPr/>
            </p:nvSpPr>
            <p:spPr bwMode="auto">
              <a:xfrm flipH="1">
                <a:off x="2096" y="1232"/>
                <a:ext cx="152" cy="15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41" name="Group 26"/>
            <p:cNvGrpSpPr>
              <a:grpSpLocks/>
            </p:cNvGrpSpPr>
            <p:nvPr/>
          </p:nvGrpSpPr>
          <p:grpSpPr bwMode="auto">
            <a:xfrm>
              <a:off x="2064" y="1768"/>
              <a:ext cx="216" cy="216"/>
              <a:chOff x="2064" y="1768"/>
              <a:chExt cx="216" cy="216"/>
            </a:xfrm>
          </p:grpSpPr>
          <p:sp>
            <p:nvSpPr>
              <p:cNvPr id="50" name="Oval 27"/>
              <p:cNvSpPr>
                <a:spLocks noChangeArrowheads="1"/>
              </p:cNvSpPr>
              <p:nvPr/>
            </p:nvSpPr>
            <p:spPr bwMode="auto">
              <a:xfrm>
                <a:off x="2064" y="1768"/>
                <a:ext cx="216" cy="216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" name="Line 28"/>
              <p:cNvSpPr>
                <a:spLocks noChangeShapeType="1"/>
              </p:cNvSpPr>
              <p:nvPr/>
            </p:nvSpPr>
            <p:spPr bwMode="auto">
              <a:xfrm>
                <a:off x="2088" y="1792"/>
                <a:ext cx="160" cy="1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2" name="Line 29"/>
              <p:cNvSpPr>
                <a:spLocks noChangeShapeType="1"/>
              </p:cNvSpPr>
              <p:nvPr/>
            </p:nvSpPr>
            <p:spPr bwMode="auto">
              <a:xfrm flipH="1">
                <a:off x="2096" y="1800"/>
                <a:ext cx="152" cy="15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42" name="Group 30"/>
            <p:cNvGrpSpPr>
              <a:grpSpLocks/>
            </p:cNvGrpSpPr>
            <p:nvPr/>
          </p:nvGrpSpPr>
          <p:grpSpPr bwMode="auto">
            <a:xfrm>
              <a:off x="2064" y="2336"/>
              <a:ext cx="216" cy="216"/>
              <a:chOff x="2064" y="2336"/>
              <a:chExt cx="216" cy="216"/>
            </a:xfrm>
          </p:grpSpPr>
          <p:sp>
            <p:nvSpPr>
              <p:cNvPr id="47" name="Oval 31"/>
              <p:cNvSpPr>
                <a:spLocks noChangeArrowheads="1"/>
              </p:cNvSpPr>
              <p:nvPr/>
            </p:nvSpPr>
            <p:spPr bwMode="auto">
              <a:xfrm>
                <a:off x="2064" y="2336"/>
                <a:ext cx="216" cy="216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" name="Line 32"/>
              <p:cNvSpPr>
                <a:spLocks noChangeShapeType="1"/>
              </p:cNvSpPr>
              <p:nvPr/>
            </p:nvSpPr>
            <p:spPr bwMode="auto">
              <a:xfrm>
                <a:off x="2088" y="2360"/>
                <a:ext cx="160" cy="1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" name="Line 33"/>
              <p:cNvSpPr>
                <a:spLocks noChangeShapeType="1"/>
              </p:cNvSpPr>
              <p:nvPr/>
            </p:nvSpPr>
            <p:spPr bwMode="auto">
              <a:xfrm flipH="1">
                <a:off x="2096" y="2368"/>
                <a:ext cx="152" cy="15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43" name="Group 34"/>
            <p:cNvGrpSpPr>
              <a:grpSpLocks/>
            </p:cNvGrpSpPr>
            <p:nvPr/>
          </p:nvGrpSpPr>
          <p:grpSpPr bwMode="auto">
            <a:xfrm>
              <a:off x="2064" y="2904"/>
              <a:ext cx="216" cy="216"/>
              <a:chOff x="2064" y="2904"/>
              <a:chExt cx="216" cy="216"/>
            </a:xfrm>
          </p:grpSpPr>
          <p:sp>
            <p:nvSpPr>
              <p:cNvPr id="44" name="Oval 35"/>
              <p:cNvSpPr>
                <a:spLocks noChangeArrowheads="1"/>
              </p:cNvSpPr>
              <p:nvPr/>
            </p:nvSpPr>
            <p:spPr bwMode="auto">
              <a:xfrm>
                <a:off x="2064" y="2904"/>
                <a:ext cx="216" cy="216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" name="Line 36"/>
              <p:cNvSpPr>
                <a:spLocks noChangeShapeType="1"/>
              </p:cNvSpPr>
              <p:nvPr/>
            </p:nvSpPr>
            <p:spPr bwMode="auto">
              <a:xfrm>
                <a:off x="2088" y="2928"/>
                <a:ext cx="160" cy="1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" name="Line 37"/>
              <p:cNvSpPr>
                <a:spLocks noChangeShapeType="1"/>
              </p:cNvSpPr>
              <p:nvPr/>
            </p:nvSpPr>
            <p:spPr bwMode="auto">
              <a:xfrm flipH="1">
                <a:off x="2096" y="2936"/>
                <a:ext cx="152" cy="15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56" name="Group 38"/>
          <p:cNvGrpSpPr>
            <a:grpSpLocks/>
          </p:cNvGrpSpPr>
          <p:nvPr/>
        </p:nvGrpSpPr>
        <p:grpSpPr bwMode="auto">
          <a:xfrm>
            <a:off x="6235065" y="516890"/>
            <a:ext cx="308610" cy="2743200"/>
            <a:chOff x="2568" y="1200"/>
            <a:chExt cx="216" cy="1920"/>
          </a:xfrm>
        </p:grpSpPr>
        <p:grpSp>
          <p:nvGrpSpPr>
            <p:cNvPr id="57" name="Group 39"/>
            <p:cNvGrpSpPr>
              <a:grpSpLocks/>
            </p:cNvGrpSpPr>
            <p:nvPr/>
          </p:nvGrpSpPr>
          <p:grpSpPr bwMode="auto">
            <a:xfrm>
              <a:off x="2568" y="1200"/>
              <a:ext cx="216" cy="216"/>
              <a:chOff x="2568" y="1200"/>
              <a:chExt cx="216" cy="216"/>
            </a:xfrm>
          </p:grpSpPr>
          <p:sp>
            <p:nvSpPr>
              <p:cNvPr id="70" name="Oval 40"/>
              <p:cNvSpPr>
                <a:spLocks noChangeArrowheads="1"/>
              </p:cNvSpPr>
              <p:nvPr/>
            </p:nvSpPr>
            <p:spPr bwMode="auto">
              <a:xfrm>
                <a:off x="2568" y="1200"/>
                <a:ext cx="216" cy="216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1" name="Line 41"/>
              <p:cNvSpPr>
                <a:spLocks noChangeShapeType="1"/>
              </p:cNvSpPr>
              <p:nvPr/>
            </p:nvSpPr>
            <p:spPr bwMode="auto">
              <a:xfrm>
                <a:off x="2592" y="1224"/>
                <a:ext cx="160" cy="1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" name="Line 42"/>
              <p:cNvSpPr>
                <a:spLocks noChangeShapeType="1"/>
              </p:cNvSpPr>
              <p:nvPr/>
            </p:nvSpPr>
            <p:spPr bwMode="auto">
              <a:xfrm flipH="1">
                <a:off x="2600" y="1232"/>
                <a:ext cx="152" cy="15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58" name="Group 43"/>
            <p:cNvGrpSpPr>
              <a:grpSpLocks/>
            </p:cNvGrpSpPr>
            <p:nvPr/>
          </p:nvGrpSpPr>
          <p:grpSpPr bwMode="auto">
            <a:xfrm>
              <a:off x="2568" y="1768"/>
              <a:ext cx="216" cy="216"/>
              <a:chOff x="2568" y="1768"/>
              <a:chExt cx="216" cy="216"/>
            </a:xfrm>
          </p:grpSpPr>
          <p:sp>
            <p:nvSpPr>
              <p:cNvPr id="67" name="Oval 44"/>
              <p:cNvSpPr>
                <a:spLocks noChangeArrowheads="1"/>
              </p:cNvSpPr>
              <p:nvPr/>
            </p:nvSpPr>
            <p:spPr bwMode="auto">
              <a:xfrm>
                <a:off x="2568" y="1768"/>
                <a:ext cx="216" cy="216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8" name="Line 45"/>
              <p:cNvSpPr>
                <a:spLocks noChangeShapeType="1"/>
              </p:cNvSpPr>
              <p:nvPr/>
            </p:nvSpPr>
            <p:spPr bwMode="auto">
              <a:xfrm>
                <a:off x="2592" y="1792"/>
                <a:ext cx="160" cy="1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9" name="Line 46"/>
              <p:cNvSpPr>
                <a:spLocks noChangeShapeType="1"/>
              </p:cNvSpPr>
              <p:nvPr/>
            </p:nvSpPr>
            <p:spPr bwMode="auto">
              <a:xfrm flipH="1">
                <a:off x="2600" y="1800"/>
                <a:ext cx="152" cy="15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59" name="Group 47"/>
            <p:cNvGrpSpPr>
              <a:grpSpLocks/>
            </p:cNvGrpSpPr>
            <p:nvPr/>
          </p:nvGrpSpPr>
          <p:grpSpPr bwMode="auto">
            <a:xfrm>
              <a:off x="2568" y="2336"/>
              <a:ext cx="216" cy="216"/>
              <a:chOff x="2568" y="2336"/>
              <a:chExt cx="216" cy="216"/>
            </a:xfrm>
          </p:grpSpPr>
          <p:sp>
            <p:nvSpPr>
              <p:cNvPr id="64" name="Oval 48"/>
              <p:cNvSpPr>
                <a:spLocks noChangeArrowheads="1"/>
              </p:cNvSpPr>
              <p:nvPr/>
            </p:nvSpPr>
            <p:spPr bwMode="auto">
              <a:xfrm>
                <a:off x="2568" y="2336"/>
                <a:ext cx="216" cy="216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5" name="Line 49"/>
              <p:cNvSpPr>
                <a:spLocks noChangeShapeType="1"/>
              </p:cNvSpPr>
              <p:nvPr/>
            </p:nvSpPr>
            <p:spPr bwMode="auto">
              <a:xfrm>
                <a:off x="2592" y="2360"/>
                <a:ext cx="160" cy="1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6" name="Line 50"/>
              <p:cNvSpPr>
                <a:spLocks noChangeShapeType="1"/>
              </p:cNvSpPr>
              <p:nvPr/>
            </p:nvSpPr>
            <p:spPr bwMode="auto">
              <a:xfrm flipH="1">
                <a:off x="2600" y="2368"/>
                <a:ext cx="152" cy="15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60" name="Group 51"/>
            <p:cNvGrpSpPr>
              <a:grpSpLocks/>
            </p:cNvGrpSpPr>
            <p:nvPr/>
          </p:nvGrpSpPr>
          <p:grpSpPr bwMode="auto">
            <a:xfrm>
              <a:off x="2568" y="2904"/>
              <a:ext cx="216" cy="216"/>
              <a:chOff x="2568" y="2904"/>
              <a:chExt cx="216" cy="216"/>
            </a:xfrm>
          </p:grpSpPr>
          <p:sp>
            <p:nvSpPr>
              <p:cNvPr id="61" name="Oval 52"/>
              <p:cNvSpPr>
                <a:spLocks noChangeArrowheads="1"/>
              </p:cNvSpPr>
              <p:nvPr/>
            </p:nvSpPr>
            <p:spPr bwMode="auto">
              <a:xfrm>
                <a:off x="2568" y="2904"/>
                <a:ext cx="216" cy="216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" name="Line 53"/>
              <p:cNvSpPr>
                <a:spLocks noChangeShapeType="1"/>
              </p:cNvSpPr>
              <p:nvPr/>
            </p:nvSpPr>
            <p:spPr bwMode="auto">
              <a:xfrm>
                <a:off x="2592" y="2928"/>
                <a:ext cx="160" cy="1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3" name="Line 54"/>
              <p:cNvSpPr>
                <a:spLocks noChangeShapeType="1"/>
              </p:cNvSpPr>
              <p:nvPr/>
            </p:nvSpPr>
            <p:spPr bwMode="auto">
              <a:xfrm flipH="1">
                <a:off x="2600" y="2936"/>
                <a:ext cx="152" cy="15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73" name="Group 55"/>
          <p:cNvGrpSpPr>
            <a:grpSpLocks/>
          </p:cNvGrpSpPr>
          <p:nvPr/>
        </p:nvGrpSpPr>
        <p:grpSpPr bwMode="auto">
          <a:xfrm>
            <a:off x="6943725" y="516890"/>
            <a:ext cx="308610" cy="2743200"/>
            <a:chOff x="3064" y="1200"/>
            <a:chExt cx="216" cy="1920"/>
          </a:xfrm>
        </p:grpSpPr>
        <p:grpSp>
          <p:nvGrpSpPr>
            <p:cNvPr id="74" name="Group 56"/>
            <p:cNvGrpSpPr>
              <a:grpSpLocks/>
            </p:cNvGrpSpPr>
            <p:nvPr/>
          </p:nvGrpSpPr>
          <p:grpSpPr bwMode="auto">
            <a:xfrm>
              <a:off x="3064" y="1200"/>
              <a:ext cx="216" cy="216"/>
              <a:chOff x="3064" y="1200"/>
              <a:chExt cx="216" cy="216"/>
            </a:xfrm>
          </p:grpSpPr>
          <p:sp>
            <p:nvSpPr>
              <p:cNvPr id="87" name="Oval 57"/>
              <p:cNvSpPr>
                <a:spLocks noChangeArrowheads="1"/>
              </p:cNvSpPr>
              <p:nvPr/>
            </p:nvSpPr>
            <p:spPr bwMode="auto">
              <a:xfrm>
                <a:off x="3064" y="1200"/>
                <a:ext cx="216" cy="216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8" name="Line 58"/>
              <p:cNvSpPr>
                <a:spLocks noChangeShapeType="1"/>
              </p:cNvSpPr>
              <p:nvPr/>
            </p:nvSpPr>
            <p:spPr bwMode="auto">
              <a:xfrm>
                <a:off x="3088" y="1224"/>
                <a:ext cx="160" cy="1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" name="Line 59"/>
              <p:cNvSpPr>
                <a:spLocks noChangeShapeType="1"/>
              </p:cNvSpPr>
              <p:nvPr/>
            </p:nvSpPr>
            <p:spPr bwMode="auto">
              <a:xfrm flipH="1">
                <a:off x="3096" y="1232"/>
                <a:ext cx="152" cy="15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75" name="Group 60"/>
            <p:cNvGrpSpPr>
              <a:grpSpLocks/>
            </p:cNvGrpSpPr>
            <p:nvPr/>
          </p:nvGrpSpPr>
          <p:grpSpPr bwMode="auto">
            <a:xfrm>
              <a:off x="3064" y="1768"/>
              <a:ext cx="216" cy="216"/>
              <a:chOff x="3064" y="1768"/>
              <a:chExt cx="216" cy="216"/>
            </a:xfrm>
          </p:grpSpPr>
          <p:sp>
            <p:nvSpPr>
              <p:cNvPr id="84" name="Oval 61"/>
              <p:cNvSpPr>
                <a:spLocks noChangeArrowheads="1"/>
              </p:cNvSpPr>
              <p:nvPr/>
            </p:nvSpPr>
            <p:spPr bwMode="auto">
              <a:xfrm>
                <a:off x="3064" y="1768"/>
                <a:ext cx="216" cy="216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" name="Line 62"/>
              <p:cNvSpPr>
                <a:spLocks noChangeShapeType="1"/>
              </p:cNvSpPr>
              <p:nvPr/>
            </p:nvSpPr>
            <p:spPr bwMode="auto">
              <a:xfrm>
                <a:off x="3088" y="1792"/>
                <a:ext cx="160" cy="1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6" name="Line 63"/>
              <p:cNvSpPr>
                <a:spLocks noChangeShapeType="1"/>
              </p:cNvSpPr>
              <p:nvPr/>
            </p:nvSpPr>
            <p:spPr bwMode="auto">
              <a:xfrm flipH="1">
                <a:off x="3096" y="1800"/>
                <a:ext cx="152" cy="15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76" name="Group 64"/>
            <p:cNvGrpSpPr>
              <a:grpSpLocks/>
            </p:cNvGrpSpPr>
            <p:nvPr/>
          </p:nvGrpSpPr>
          <p:grpSpPr bwMode="auto">
            <a:xfrm>
              <a:off x="3064" y="2336"/>
              <a:ext cx="216" cy="216"/>
              <a:chOff x="3064" y="2336"/>
              <a:chExt cx="216" cy="216"/>
            </a:xfrm>
          </p:grpSpPr>
          <p:sp>
            <p:nvSpPr>
              <p:cNvPr id="81" name="Oval 65"/>
              <p:cNvSpPr>
                <a:spLocks noChangeArrowheads="1"/>
              </p:cNvSpPr>
              <p:nvPr/>
            </p:nvSpPr>
            <p:spPr bwMode="auto">
              <a:xfrm>
                <a:off x="3064" y="2336"/>
                <a:ext cx="216" cy="216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2" name="Line 66"/>
              <p:cNvSpPr>
                <a:spLocks noChangeShapeType="1"/>
              </p:cNvSpPr>
              <p:nvPr/>
            </p:nvSpPr>
            <p:spPr bwMode="auto">
              <a:xfrm>
                <a:off x="3088" y="2360"/>
                <a:ext cx="160" cy="1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3" name="Line 67"/>
              <p:cNvSpPr>
                <a:spLocks noChangeShapeType="1"/>
              </p:cNvSpPr>
              <p:nvPr/>
            </p:nvSpPr>
            <p:spPr bwMode="auto">
              <a:xfrm flipH="1">
                <a:off x="3096" y="2368"/>
                <a:ext cx="152" cy="15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77" name="Group 68"/>
            <p:cNvGrpSpPr>
              <a:grpSpLocks/>
            </p:cNvGrpSpPr>
            <p:nvPr/>
          </p:nvGrpSpPr>
          <p:grpSpPr bwMode="auto">
            <a:xfrm>
              <a:off x="3064" y="2904"/>
              <a:ext cx="216" cy="216"/>
              <a:chOff x="3064" y="2904"/>
              <a:chExt cx="216" cy="216"/>
            </a:xfrm>
          </p:grpSpPr>
          <p:sp>
            <p:nvSpPr>
              <p:cNvPr id="78" name="Oval 69"/>
              <p:cNvSpPr>
                <a:spLocks noChangeArrowheads="1"/>
              </p:cNvSpPr>
              <p:nvPr/>
            </p:nvSpPr>
            <p:spPr bwMode="auto">
              <a:xfrm>
                <a:off x="3064" y="2904"/>
                <a:ext cx="216" cy="216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9" name="Line 70"/>
              <p:cNvSpPr>
                <a:spLocks noChangeShapeType="1"/>
              </p:cNvSpPr>
              <p:nvPr/>
            </p:nvSpPr>
            <p:spPr bwMode="auto">
              <a:xfrm>
                <a:off x="3088" y="2928"/>
                <a:ext cx="160" cy="1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0" name="Line 71"/>
              <p:cNvSpPr>
                <a:spLocks noChangeShapeType="1"/>
              </p:cNvSpPr>
              <p:nvPr/>
            </p:nvSpPr>
            <p:spPr bwMode="auto">
              <a:xfrm flipH="1">
                <a:off x="3096" y="2936"/>
                <a:ext cx="152" cy="15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90" name="Group 72"/>
          <p:cNvGrpSpPr>
            <a:grpSpLocks/>
          </p:cNvGrpSpPr>
          <p:nvPr/>
        </p:nvGrpSpPr>
        <p:grpSpPr bwMode="auto">
          <a:xfrm>
            <a:off x="7652385" y="516890"/>
            <a:ext cx="308610" cy="2743200"/>
            <a:chOff x="3560" y="1200"/>
            <a:chExt cx="216" cy="1920"/>
          </a:xfrm>
        </p:grpSpPr>
        <p:grpSp>
          <p:nvGrpSpPr>
            <p:cNvPr id="91" name="Group 73"/>
            <p:cNvGrpSpPr>
              <a:grpSpLocks/>
            </p:cNvGrpSpPr>
            <p:nvPr/>
          </p:nvGrpSpPr>
          <p:grpSpPr bwMode="auto">
            <a:xfrm>
              <a:off x="3560" y="1200"/>
              <a:ext cx="216" cy="216"/>
              <a:chOff x="3560" y="1200"/>
              <a:chExt cx="216" cy="216"/>
            </a:xfrm>
          </p:grpSpPr>
          <p:sp>
            <p:nvSpPr>
              <p:cNvPr id="104" name="Oval 74"/>
              <p:cNvSpPr>
                <a:spLocks noChangeArrowheads="1"/>
              </p:cNvSpPr>
              <p:nvPr/>
            </p:nvSpPr>
            <p:spPr bwMode="auto">
              <a:xfrm>
                <a:off x="3560" y="1200"/>
                <a:ext cx="216" cy="216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" name="Line 75"/>
              <p:cNvSpPr>
                <a:spLocks noChangeShapeType="1"/>
              </p:cNvSpPr>
              <p:nvPr/>
            </p:nvSpPr>
            <p:spPr bwMode="auto">
              <a:xfrm>
                <a:off x="3584" y="1224"/>
                <a:ext cx="160" cy="1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6" name="Line 76"/>
              <p:cNvSpPr>
                <a:spLocks noChangeShapeType="1"/>
              </p:cNvSpPr>
              <p:nvPr/>
            </p:nvSpPr>
            <p:spPr bwMode="auto">
              <a:xfrm flipH="1">
                <a:off x="3592" y="1232"/>
                <a:ext cx="152" cy="15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92" name="Group 77"/>
            <p:cNvGrpSpPr>
              <a:grpSpLocks/>
            </p:cNvGrpSpPr>
            <p:nvPr/>
          </p:nvGrpSpPr>
          <p:grpSpPr bwMode="auto">
            <a:xfrm>
              <a:off x="3560" y="1768"/>
              <a:ext cx="216" cy="216"/>
              <a:chOff x="3560" y="1768"/>
              <a:chExt cx="216" cy="216"/>
            </a:xfrm>
          </p:grpSpPr>
          <p:sp>
            <p:nvSpPr>
              <p:cNvPr id="101" name="Oval 78"/>
              <p:cNvSpPr>
                <a:spLocks noChangeArrowheads="1"/>
              </p:cNvSpPr>
              <p:nvPr/>
            </p:nvSpPr>
            <p:spPr bwMode="auto">
              <a:xfrm>
                <a:off x="3560" y="1768"/>
                <a:ext cx="216" cy="216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2" name="Line 79"/>
              <p:cNvSpPr>
                <a:spLocks noChangeShapeType="1"/>
              </p:cNvSpPr>
              <p:nvPr/>
            </p:nvSpPr>
            <p:spPr bwMode="auto">
              <a:xfrm>
                <a:off x="3584" y="1792"/>
                <a:ext cx="160" cy="1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" name="Line 80"/>
              <p:cNvSpPr>
                <a:spLocks noChangeShapeType="1"/>
              </p:cNvSpPr>
              <p:nvPr/>
            </p:nvSpPr>
            <p:spPr bwMode="auto">
              <a:xfrm flipH="1">
                <a:off x="3592" y="1800"/>
                <a:ext cx="152" cy="15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93" name="Group 81"/>
            <p:cNvGrpSpPr>
              <a:grpSpLocks/>
            </p:cNvGrpSpPr>
            <p:nvPr/>
          </p:nvGrpSpPr>
          <p:grpSpPr bwMode="auto">
            <a:xfrm>
              <a:off x="3560" y="2336"/>
              <a:ext cx="216" cy="216"/>
              <a:chOff x="3560" y="2336"/>
              <a:chExt cx="216" cy="216"/>
            </a:xfrm>
          </p:grpSpPr>
          <p:sp>
            <p:nvSpPr>
              <p:cNvPr id="98" name="Oval 82"/>
              <p:cNvSpPr>
                <a:spLocks noChangeArrowheads="1"/>
              </p:cNvSpPr>
              <p:nvPr/>
            </p:nvSpPr>
            <p:spPr bwMode="auto">
              <a:xfrm>
                <a:off x="3560" y="2336"/>
                <a:ext cx="216" cy="216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9" name="Line 83"/>
              <p:cNvSpPr>
                <a:spLocks noChangeShapeType="1"/>
              </p:cNvSpPr>
              <p:nvPr/>
            </p:nvSpPr>
            <p:spPr bwMode="auto">
              <a:xfrm>
                <a:off x="3584" y="2360"/>
                <a:ext cx="160" cy="1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0" name="Line 84"/>
              <p:cNvSpPr>
                <a:spLocks noChangeShapeType="1"/>
              </p:cNvSpPr>
              <p:nvPr/>
            </p:nvSpPr>
            <p:spPr bwMode="auto">
              <a:xfrm flipH="1">
                <a:off x="3592" y="2368"/>
                <a:ext cx="152" cy="15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94" name="Group 85"/>
            <p:cNvGrpSpPr>
              <a:grpSpLocks/>
            </p:cNvGrpSpPr>
            <p:nvPr/>
          </p:nvGrpSpPr>
          <p:grpSpPr bwMode="auto">
            <a:xfrm>
              <a:off x="3560" y="2904"/>
              <a:ext cx="216" cy="216"/>
              <a:chOff x="3560" y="2904"/>
              <a:chExt cx="216" cy="216"/>
            </a:xfrm>
          </p:grpSpPr>
          <p:sp>
            <p:nvSpPr>
              <p:cNvPr id="95" name="Oval 86"/>
              <p:cNvSpPr>
                <a:spLocks noChangeArrowheads="1"/>
              </p:cNvSpPr>
              <p:nvPr/>
            </p:nvSpPr>
            <p:spPr bwMode="auto">
              <a:xfrm>
                <a:off x="3560" y="2904"/>
                <a:ext cx="216" cy="216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6" name="Line 87"/>
              <p:cNvSpPr>
                <a:spLocks noChangeShapeType="1"/>
              </p:cNvSpPr>
              <p:nvPr/>
            </p:nvSpPr>
            <p:spPr bwMode="auto">
              <a:xfrm>
                <a:off x="3584" y="2928"/>
                <a:ext cx="160" cy="1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7" name="Line 88"/>
              <p:cNvSpPr>
                <a:spLocks noChangeShapeType="1"/>
              </p:cNvSpPr>
              <p:nvPr/>
            </p:nvSpPr>
            <p:spPr bwMode="auto">
              <a:xfrm flipH="1">
                <a:off x="3592" y="2936"/>
                <a:ext cx="152" cy="15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107" name="Group 89"/>
          <p:cNvGrpSpPr>
            <a:grpSpLocks/>
          </p:cNvGrpSpPr>
          <p:nvPr/>
        </p:nvGrpSpPr>
        <p:grpSpPr bwMode="auto">
          <a:xfrm>
            <a:off x="8361045" y="516890"/>
            <a:ext cx="308610" cy="2743200"/>
            <a:chOff x="4056" y="1200"/>
            <a:chExt cx="216" cy="1920"/>
          </a:xfrm>
        </p:grpSpPr>
        <p:grpSp>
          <p:nvGrpSpPr>
            <p:cNvPr id="108" name="Group 90"/>
            <p:cNvGrpSpPr>
              <a:grpSpLocks/>
            </p:cNvGrpSpPr>
            <p:nvPr/>
          </p:nvGrpSpPr>
          <p:grpSpPr bwMode="auto">
            <a:xfrm>
              <a:off x="4056" y="1200"/>
              <a:ext cx="216" cy="216"/>
              <a:chOff x="4056" y="1200"/>
              <a:chExt cx="216" cy="216"/>
            </a:xfrm>
          </p:grpSpPr>
          <p:sp>
            <p:nvSpPr>
              <p:cNvPr id="121" name="Oval 91"/>
              <p:cNvSpPr>
                <a:spLocks noChangeArrowheads="1"/>
              </p:cNvSpPr>
              <p:nvPr/>
            </p:nvSpPr>
            <p:spPr bwMode="auto">
              <a:xfrm>
                <a:off x="4056" y="1200"/>
                <a:ext cx="216" cy="216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2" name="Line 92"/>
              <p:cNvSpPr>
                <a:spLocks noChangeShapeType="1"/>
              </p:cNvSpPr>
              <p:nvPr/>
            </p:nvSpPr>
            <p:spPr bwMode="auto">
              <a:xfrm>
                <a:off x="4080" y="1224"/>
                <a:ext cx="160" cy="1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3" name="Line 93"/>
              <p:cNvSpPr>
                <a:spLocks noChangeShapeType="1"/>
              </p:cNvSpPr>
              <p:nvPr/>
            </p:nvSpPr>
            <p:spPr bwMode="auto">
              <a:xfrm flipH="1">
                <a:off x="4088" y="1232"/>
                <a:ext cx="152" cy="15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09" name="Group 94"/>
            <p:cNvGrpSpPr>
              <a:grpSpLocks/>
            </p:cNvGrpSpPr>
            <p:nvPr/>
          </p:nvGrpSpPr>
          <p:grpSpPr bwMode="auto">
            <a:xfrm>
              <a:off x="4056" y="1768"/>
              <a:ext cx="216" cy="216"/>
              <a:chOff x="4056" y="1768"/>
              <a:chExt cx="216" cy="216"/>
            </a:xfrm>
          </p:grpSpPr>
          <p:sp>
            <p:nvSpPr>
              <p:cNvPr id="118" name="Oval 95"/>
              <p:cNvSpPr>
                <a:spLocks noChangeArrowheads="1"/>
              </p:cNvSpPr>
              <p:nvPr/>
            </p:nvSpPr>
            <p:spPr bwMode="auto">
              <a:xfrm>
                <a:off x="4056" y="1768"/>
                <a:ext cx="216" cy="216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9" name="Line 96"/>
              <p:cNvSpPr>
                <a:spLocks noChangeShapeType="1"/>
              </p:cNvSpPr>
              <p:nvPr/>
            </p:nvSpPr>
            <p:spPr bwMode="auto">
              <a:xfrm>
                <a:off x="4080" y="1792"/>
                <a:ext cx="160" cy="1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0" name="Line 97"/>
              <p:cNvSpPr>
                <a:spLocks noChangeShapeType="1"/>
              </p:cNvSpPr>
              <p:nvPr/>
            </p:nvSpPr>
            <p:spPr bwMode="auto">
              <a:xfrm flipH="1">
                <a:off x="4088" y="1800"/>
                <a:ext cx="152" cy="15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10" name="Group 98"/>
            <p:cNvGrpSpPr>
              <a:grpSpLocks/>
            </p:cNvGrpSpPr>
            <p:nvPr/>
          </p:nvGrpSpPr>
          <p:grpSpPr bwMode="auto">
            <a:xfrm>
              <a:off x="4056" y="2336"/>
              <a:ext cx="216" cy="216"/>
              <a:chOff x="4056" y="2336"/>
              <a:chExt cx="216" cy="216"/>
            </a:xfrm>
          </p:grpSpPr>
          <p:sp>
            <p:nvSpPr>
              <p:cNvPr id="115" name="Oval 99"/>
              <p:cNvSpPr>
                <a:spLocks noChangeArrowheads="1"/>
              </p:cNvSpPr>
              <p:nvPr/>
            </p:nvSpPr>
            <p:spPr bwMode="auto">
              <a:xfrm>
                <a:off x="4056" y="2336"/>
                <a:ext cx="216" cy="216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" name="Line 100"/>
              <p:cNvSpPr>
                <a:spLocks noChangeShapeType="1"/>
              </p:cNvSpPr>
              <p:nvPr/>
            </p:nvSpPr>
            <p:spPr bwMode="auto">
              <a:xfrm>
                <a:off x="4080" y="2360"/>
                <a:ext cx="160" cy="1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" name="Line 101"/>
              <p:cNvSpPr>
                <a:spLocks noChangeShapeType="1"/>
              </p:cNvSpPr>
              <p:nvPr/>
            </p:nvSpPr>
            <p:spPr bwMode="auto">
              <a:xfrm flipH="1">
                <a:off x="4088" y="2368"/>
                <a:ext cx="152" cy="15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11" name="Group 102"/>
            <p:cNvGrpSpPr>
              <a:grpSpLocks/>
            </p:cNvGrpSpPr>
            <p:nvPr/>
          </p:nvGrpSpPr>
          <p:grpSpPr bwMode="auto">
            <a:xfrm>
              <a:off x="4056" y="2904"/>
              <a:ext cx="216" cy="216"/>
              <a:chOff x="4056" y="2904"/>
              <a:chExt cx="216" cy="216"/>
            </a:xfrm>
          </p:grpSpPr>
          <p:sp>
            <p:nvSpPr>
              <p:cNvPr id="112" name="Oval 103"/>
              <p:cNvSpPr>
                <a:spLocks noChangeArrowheads="1"/>
              </p:cNvSpPr>
              <p:nvPr/>
            </p:nvSpPr>
            <p:spPr bwMode="auto">
              <a:xfrm>
                <a:off x="4056" y="2904"/>
                <a:ext cx="216" cy="216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" name="Line 104"/>
              <p:cNvSpPr>
                <a:spLocks noChangeShapeType="1"/>
              </p:cNvSpPr>
              <p:nvPr/>
            </p:nvSpPr>
            <p:spPr bwMode="auto">
              <a:xfrm>
                <a:off x="4080" y="2928"/>
                <a:ext cx="160" cy="1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4" name="Line 105"/>
              <p:cNvSpPr>
                <a:spLocks noChangeShapeType="1"/>
              </p:cNvSpPr>
              <p:nvPr/>
            </p:nvSpPr>
            <p:spPr bwMode="auto">
              <a:xfrm flipH="1">
                <a:off x="4088" y="2936"/>
                <a:ext cx="152" cy="15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125" name="Rectangle 126"/>
          <p:cNvSpPr>
            <a:spLocks noChangeArrowheads="1"/>
          </p:cNvSpPr>
          <p:nvPr/>
        </p:nvSpPr>
        <p:spPr bwMode="auto">
          <a:xfrm>
            <a:off x="5400675" y="962660"/>
            <a:ext cx="3371850" cy="24003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26" name="Rectangle 127"/>
          <p:cNvSpPr>
            <a:spLocks noChangeArrowheads="1"/>
          </p:cNvSpPr>
          <p:nvPr/>
        </p:nvSpPr>
        <p:spPr bwMode="auto">
          <a:xfrm>
            <a:off x="5446395" y="2585720"/>
            <a:ext cx="3371850" cy="24003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82296" tIns="41148" rIns="82296" bIns="41148"/>
          <a:lstStyle/>
          <a:p>
            <a:endParaRPr lang="en-US"/>
          </a:p>
        </p:txBody>
      </p:sp>
      <p:grpSp>
        <p:nvGrpSpPr>
          <p:cNvPr id="128" name="Group 130"/>
          <p:cNvGrpSpPr>
            <a:grpSpLocks/>
          </p:cNvGrpSpPr>
          <p:nvPr/>
        </p:nvGrpSpPr>
        <p:grpSpPr bwMode="auto">
          <a:xfrm>
            <a:off x="5583555" y="974090"/>
            <a:ext cx="205740" cy="205740"/>
            <a:chOff x="2112" y="1520"/>
            <a:chExt cx="144" cy="144"/>
          </a:xfrm>
        </p:grpSpPr>
        <p:sp>
          <p:nvSpPr>
            <p:cNvPr id="129" name="Line 131"/>
            <p:cNvSpPr>
              <a:spLocks noChangeShapeType="1"/>
            </p:cNvSpPr>
            <p:nvPr/>
          </p:nvSpPr>
          <p:spPr bwMode="auto">
            <a:xfrm>
              <a:off x="2112" y="1592"/>
              <a:ext cx="14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0" name="Line 132"/>
            <p:cNvSpPr>
              <a:spLocks noChangeShapeType="1"/>
            </p:cNvSpPr>
            <p:nvPr/>
          </p:nvSpPr>
          <p:spPr bwMode="auto">
            <a:xfrm rot="10800000" flipH="1">
              <a:off x="2184" y="1520"/>
              <a:ext cx="0" cy="14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31" name="Group 133"/>
          <p:cNvGrpSpPr>
            <a:grpSpLocks/>
          </p:cNvGrpSpPr>
          <p:nvPr/>
        </p:nvGrpSpPr>
        <p:grpSpPr bwMode="auto">
          <a:xfrm>
            <a:off x="6052185" y="974090"/>
            <a:ext cx="205740" cy="205740"/>
            <a:chOff x="2440" y="1520"/>
            <a:chExt cx="144" cy="144"/>
          </a:xfrm>
        </p:grpSpPr>
        <p:sp>
          <p:nvSpPr>
            <p:cNvPr id="132" name="Line 134"/>
            <p:cNvSpPr>
              <a:spLocks noChangeShapeType="1"/>
            </p:cNvSpPr>
            <p:nvPr/>
          </p:nvSpPr>
          <p:spPr bwMode="auto">
            <a:xfrm>
              <a:off x="2440" y="1592"/>
              <a:ext cx="14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" name="Line 135"/>
            <p:cNvSpPr>
              <a:spLocks noChangeShapeType="1"/>
            </p:cNvSpPr>
            <p:nvPr/>
          </p:nvSpPr>
          <p:spPr bwMode="auto">
            <a:xfrm rot="10800000" flipH="1">
              <a:off x="2512" y="1520"/>
              <a:ext cx="0" cy="14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34" name="Group 136"/>
          <p:cNvGrpSpPr>
            <a:grpSpLocks/>
          </p:cNvGrpSpPr>
          <p:nvPr/>
        </p:nvGrpSpPr>
        <p:grpSpPr bwMode="auto">
          <a:xfrm>
            <a:off x="6520815" y="974090"/>
            <a:ext cx="205740" cy="205740"/>
            <a:chOff x="2768" y="1520"/>
            <a:chExt cx="144" cy="144"/>
          </a:xfrm>
        </p:grpSpPr>
        <p:sp>
          <p:nvSpPr>
            <p:cNvPr id="135" name="Line 137"/>
            <p:cNvSpPr>
              <a:spLocks noChangeShapeType="1"/>
            </p:cNvSpPr>
            <p:nvPr/>
          </p:nvSpPr>
          <p:spPr bwMode="auto">
            <a:xfrm>
              <a:off x="2768" y="1592"/>
              <a:ext cx="14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6" name="Line 138"/>
            <p:cNvSpPr>
              <a:spLocks noChangeShapeType="1"/>
            </p:cNvSpPr>
            <p:nvPr/>
          </p:nvSpPr>
          <p:spPr bwMode="auto">
            <a:xfrm rot="10800000" flipH="1">
              <a:off x="2840" y="1520"/>
              <a:ext cx="0" cy="14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37" name="Group 139"/>
          <p:cNvGrpSpPr>
            <a:grpSpLocks/>
          </p:cNvGrpSpPr>
          <p:nvPr/>
        </p:nvGrpSpPr>
        <p:grpSpPr bwMode="auto">
          <a:xfrm>
            <a:off x="6989445" y="974090"/>
            <a:ext cx="205740" cy="205740"/>
            <a:chOff x="3096" y="1520"/>
            <a:chExt cx="144" cy="144"/>
          </a:xfrm>
        </p:grpSpPr>
        <p:sp>
          <p:nvSpPr>
            <p:cNvPr id="138" name="Line 140"/>
            <p:cNvSpPr>
              <a:spLocks noChangeShapeType="1"/>
            </p:cNvSpPr>
            <p:nvPr/>
          </p:nvSpPr>
          <p:spPr bwMode="auto">
            <a:xfrm>
              <a:off x="3096" y="1592"/>
              <a:ext cx="14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9" name="Line 141"/>
            <p:cNvSpPr>
              <a:spLocks noChangeShapeType="1"/>
            </p:cNvSpPr>
            <p:nvPr/>
          </p:nvSpPr>
          <p:spPr bwMode="auto">
            <a:xfrm rot="10800000" flipH="1">
              <a:off x="3168" y="1520"/>
              <a:ext cx="0" cy="14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40" name="Group 142"/>
          <p:cNvGrpSpPr>
            <a:grpSpLocks/>
          </p:cNvGrpSpPr>
          <p:nvPr/>
        </p:nvGrpSpPr>
        <p:grpSpPr bwMode="auto">
          <a:xfrm>
            <a:off x="7458075" y="974090"/>
            <a:ext cx="205740" cy="205740"/>
            <a:chOff x="3424" y="1520"/>
            <a:chExt cx="144" cy="144"/>
          </a:xfrm>
        </p:grpSpPr>
        <p:sp>
          <p:nvSpPr>
            <p:cNvPr id="141" name="Line 143"/>
            <p:cNvSpPr>
              <a:spLocks noChangeShapeType="1"/>
            </p:cNvSpPr>
            <p:nvPr/>
          </p:nvSpPr>
          <p:spPr bwMode="auto">
            <a:xfrm>
              <a:off x="3424" y="1592"/>
              <a:ext cx="14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2" name="Line 144"/>
            <p:cNvSpPr>
              <a:spLocks noChangeShapeType="1"/>
            </p:cNvSpPr>
            <p:nvPr/>
          </p:nvSpPr>
          <p:spPr bwMode="auto">
            <a:xfrm rot="10800000" flipH="1">
              <a:off x="3496" y="1520"/>
              <a:ext cx="0" cy="14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43" name="Group 145"/>
          <p:cNvGrpSpPr>
            <a:grpSpLocks/>
          </p:cNvGrpSpPr>
          <p:nvPr/>
        </p:nvGrpSpPr>
        <p:grpSpPr bwMode="auto">
          <a:xfrm>
            <a:off x="7926705" y="974090"/>
            <a:ext cx="205740" cy="205740"/>
            <a:chOff x="3752" y="1520"/>
            <a:chExt cx="144" cy="144"/>
          </a:xfrm>
        </p:grpSpPr>
        <p:sp>
          <p:nvSpPr>
            <p:cNvPr id="144" name="Line 146"/>
            <p:cNvSpPr>
              <a:spLocks noChangeShapeType="1"/>
            </p:cNvSpPr>
            <p:nvPr/>
          </p:nvSpPr>
          <p:spPr bwMode="auto">
            <a:xfrm>
              <a:off x="3752" y="1592"/>
              <a:ext cx="14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" name="Line 147"/>
            <p:cNvSpPr>
              <a:spLocks noChangeShapeType="1"/>
            </p:cNvSpPr>
            <p:nvPr/>
          </p:nvSpPr>
          <p:spPr bwMode="auto">
            <a:xfrm rot="10800000" flipH="1">
              <a:off x="3824" y="1520"/>
              <a:ext cx="0" cy="14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46" name="Group 148"/>
          <p:cNvGrpSpPr>
            <a:grpSpLocks/>
          </p:cNvGrpSpPr>
          <p:nvPr/>
        </p:nvGrpSpPr>
        <p:grpSpPr bwMode="auto">
          <a:xfrm>
            <a:off x="8395335" y="974090"/>
            <a:ext cx="205740" cy="205740"/>
            <a:chOff x="4080" y="1520"/>
            <a:chExt cx="144" cy="144"/>
          </a:xfrm>
        </p:grpSpPr>
        <p:sp>
          <p:nvSpPr>
            <p:cNvPr id="147" name="Line 149"/>
            <p:cNvSpPr>
              <a:spLocks noChangeShapeType="1"/>
            </p:cNvSpPr>
            <p:nvPr/>
          </p:nvSpPr>
          <p:spPr bwMode="auto">
            <a:xfrm>
              <a:off x="4080" y="1592"/>
              <a:ext cx="14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8" name="Line 150"/>
            <p:cNvSpPr>
              <a:spLocks noChangeShapeType="1"/>
            </p:cNvSpPr>
            <p:nvPr/>
          </p:nvSpPr>
          <p:spPr bwMode="auto">
            <a:xfrm rot="10800000" flipH="1">
              <a:off x="4152" y="1520"/>
              <a:ext cx="0" cy="14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49" name="Group 151"/>
          <p:cNvGrpSpPr>
            <a:grpSpLocks/>
          </p:cNvGrpSpPr>
          <p:nvPr/>
        </p:nvGrpSpPr>
        <p:grpSpPr bwMode="auto">
          <a:xfrm>
            <a:off x="5606415" y="2700020"/>
            <a:ext cx="3017520" cy="1429"/>
            <a:chOff x="2128" y="2728"/>
            <a:chExt cx="2112" cy="1"/>
          </a:xfrm>
        </p:grpSpPr>
        <p:sp>
          <p:nvSpPr>
            <p:cNvPr id="150" name="Line 152"/>
            <p:cNvSpPr>
              <a:spLocks noChangeShapeType="1"/>
            </p:cNvSpPr>
            <p:nvPr/>
          </p:nvSpPr>
          <p:spPr bwMode="auto">
            <a:xfrm>
              <a:off x="2128" y="2728"/>
              <a:ext cx="14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1" name="Line 153"/>
            <p:cNvSpPr>
              <a:spLocks noChangeShapeType="1"/>
            </p:cNvSpPr>
            <p:nvPr/>
          </p:nvSpPr>
          <p:spPr bwMode="auto">
            <a:xfrm>
              <a:off x="2456" y="2728"/>
              <a:ext cx="14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2" name="Line 154"/>
            <p:cNvSpPr>
              <a:spLocks noChangeShapeType="1"/>
            </p:cNvSpPr>
            <p:nvPr/>
          </p:nvSpPr>
          <p:spPr bwMode="auto">
            <a:xfrm>
              <a:off x="2784" y="2728"/>
              <a:ext cx="14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3" name="Line 155"/>
            <p:cNvSpPr>
              <a:spLocks noChangeShapeType="1"/>
            </p:cNvSpPr>
            <p:nvPr/>
          </p:nvSpPr>
          <p:spPr bwMode="auto">
            <a:xfrm>
              <a:off x="3112" y="2728"/>
              <a:ext cx="14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" name="Line 156"/>
            <p:cNvSpPr>
              <a:spLocks noChangeShapeType="1"/>
            </p:cNvSpPr>
            <p:nvPr/>
          </p:nvSpPr>
          <p:spPr bwMode="auto">
            <a:xfrm>
              <a:off x="3440" y="2728"/>
              <a:ext cx="14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5" name="Line 157"/>
            <p:cNvSpPr>
              <a:spLocks noChangeShapeType="1"/>
            </p:cNvSpPr>
            <p:nvPr/>
          </p:nvSpPr>
          <p:spPr bwMode="auto">
            <a:xfrm>
              <a:off x="3768" y="2728"/>
              <a:ext cx="14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6" name="Line 158"/>
            <p:cNvSpPr>
              <a:spLocks noChangeShapeType="1"/>
            </p:cNvSpPr>
            <p:nvPr/>
          </p:nvSpPr>
          <p:spPr bwMode="auto">
            <a:xfrm>
              <a:off x="4096" y="2728"/>
              <a:ext cx="14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57" name="Line 159"/>
          <p:cNvSpPr>
            <a:spLocks noChangeShapeType="1"/>
          </p:cNvSpPr>
          <p:nvPr/>
        </p:nvSpPr>
        <p:spPr bwMode="auto">
          <a:xfrm rot="10800000" flipH="1">
            <a:off x="5869305" y="1214120"/>
            <a:ext cx="0" cy="1371600"/>
          </a:xfrm>
          <a:prstGeom prst="line">
            <a:avLst/>
          </a:prstGeom>
          <a:noFill/>
          <a:ln w="38100">
            <a:solidFill>
              <a:srgbClr val="060FFF"/>
            </a:solidFill>
            <a:round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58" name="Line 160"/>
          <p:cNvSpPr>
            <a:spLocks noChangeShapeType="1"/>
          </p:cNvSpPr>
          <p:nvPr/>
        </p:nvSpPr>
        <p:spPr bwMode="auto">
          <a:xfrm rot="10800000" flipH="1">
            <a:off x="6680835" y="1214120"/>
            <a:ext cx="0" cy="1371600"/>
          </a:xfrm>
          <a:prstGeom prst="line">
            <a:avLst/>
          </a:prstGeom>
          <a:noFill/>
          <a:ln w="38100">
            <a:solidFill>
              <a:srgbClr val="060FFF"/>
            </a:solidFill>
            <a:round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59" name="Line 161"/>
          <p:cNvSpPr>
            <a:spLocks noChangeShapeType="1"/>
          </p:cNvSpPr>
          <p:nvPr/>
        </p:nvSpPr>
        <p:spPr bwMode="auto">
          <a:xfrm rot="10800000" flipH="1">
            <a:off x="7492365" y="1214120"/>
            <a:ext cx="0" cy="1371600"/>
          </a:xfrm>
          <a:prstGeom prst="line">
            <a:avLst/>
          </a:prstGeom>
          <a:noFill/>
          <a:ln w="38100">
            <a:solidFill>
              <a:srgbClr val="060FFF"/>
            </a:solidFill>
            <a:round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60" name="Line 162"/>
          <p:cNvSpPr>
            <a:spLocks noChangeShapeType="1"/>
          </p:cNvSpPr>
          <p:nvPr/>
        </p:nvSpPr>
        <p:spPr bwMode="auto">
          <a:xfrm rot="10800000" flipH="1">
            <a:off x="8303895" y="1214120"/>
            <a:ext cx="0" cy="1371600"/>
          </a:xfrm>
          <a:prstGeom prst="line">
            <a:avLst/>
          </a:prstGeom>
          <a:noFill/>
          <a:ln w="38100">
            <a:solidFill>
              <a:srgbClr val="060FFF"/>
            </a:solidFill>
            <a:round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62" name="Line 108"/>
          <p:cNvSpPr>
            <a:spLocks noChangeShapeType="1"/>
          </p:cNvSpPr>
          <p:nvPr/>
        </p:nvSpPr>
        <p:spPr bwMode="auto">
          <a:xfrm flipH="1">
            <a:off x="4840605" y="1922780"/>
            <a:ext cx="548640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graphicFrame>
        <p:nvGraphicFramePr>
          <p:cNvPr id="163" name="Object 16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37048333"/>
              </p:ext>
            </p:extLst>
          </p:nvPr>
        </p:nvGraphicFramePr>
        <p:xfrm>
          <a:off x="7949565" y="284798"/>
          <a:ext cx="265112" cy="288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39700" imgH="152400" progId="Equation.DSMT4">
                  <p:embed/>
                </p:oleObj>
              </mc:Choice>
              <mc:Fallback>
                <p:oleObj name="Equation" r:id="rId3" imgW="139700" imgH="152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949565" y="284798"/>
                        <a:ext cx="265112" cy="288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4" name="Object 16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53624128"/>
              </p:ext>
            </p:extLst>
          </p:nvPr>
        </p:nvGraphicFramePr>
        <p:xfrm>
          <a:off x="4446904" y="1922780"/>
          <a:ext cx="314325" cy="312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65100" imgH="165100" progId="Equation.DSMT4">
                  <p:embed/>
                </p:oleObj>
              </mc:Choice>
              <mc:Fallback>
                <p:oleObj name="Equation" r:id="rId5" imgW="165100" imgH="1651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446904" y="1922780"/>
                        <a:ext cx="314325" cy="3127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5" name="Object 16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64556095"/>
              </p:ext>
            </p:extLst>
          </p:nvPr>
        </p:nvGraphicFramePr>
        <p:xfrm>
          <a:off x="4980304" y="1637030"/>
          <a:ext cx="219075" cy="239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14300" imgH="127000" progId="Equation.DSMT4">
                  <p:embed/>
                </p:oleObj>
              </mc:Choice>
              <mc:Fallback>
                <p:oleObj name="Equation" r:id="rId7" imgW="114300" imgH="1270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980304" y="1637030"/>
                        <a:ext cx="219075" cy="2397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6" name="Object 16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53869174"/>
              </p:ext>
            </p:extLst>
          </p:nvPr>
        </p:nvGraphicFramePr>
        <p:xfrm>
          <a:off x="4619307" y="1785572"/>
          <a:ext cx="251460" cy="3226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88900" imgH="114300" progId="Equation.DSMT4">
                  <p:embed/>
                </p:oleObj>
              </mc:Choice>
              <mc:Fallback>
                <p:oleObj name="Equation" r:id="rId9" imgW="88900" imgH="1143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619307" y="1785572"/>
                        <a:ext cx="251460" cy="32262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7" name="TextBox 166"/>
          <p:cNvSpPr txBox="1"/>
          <p:nvPr/>
        </p:nvSpPr>
        <p:spPr>
          <a:xfrm>
            <a:off x="675907" y="1345426"/>
            <a:ext cx="366749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This is a </a:t>
            </a:r>
            <a:r>
              <a:rPr lang="en-US" sz="2000" dirty="0">
                <a:latin typeface="Times New Roman"/>
                <a:cs typeface="Times New Roman"/>
              </a:rPr>
              <a:t>Lorentz relationship problem.  The net force must be zero for this to work, which means:  </a:t>
            </a:r>
            <a:endParaRPr lang="en-US" dirty="0">
              <a:latin typeface="Times New Roman"/>
              <a:cs typeface="Times New Roman"/>
            </a:endParaRPr>
          </a:p>
        </p:txBody>
      </p:sp>
      <p:graphicFrame>
        <p:nvGraphicFramePr>
          <p:cNvPr id="168" name="Object 16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95252262"/>
              </p:ext>
            </p:extLst>
          </p:nvPr>
        </p:nvGraphicFramePr>
        <p:xfrm>
          <a:off x="1422400" y="2825750"/>
          <a:ext cx="1544638" cy="1138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774700" imgH="571500" progId="Equation.DSMT4">
                  <p:embed/>
                </p:oleObj>
              </mc:Choice>
              <mc:Fallback>
                <p:oleObj name="Equation" r:id="rId11" imgW="774700" imgH="5715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422400" y="2825750"/>
                        <a:ext cx="1544638" cy="11382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97468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Line 108"/>
          <p:cNvSpPr>
            <a:spLocks noChangeShapeType="1"/>
          </p:cNvSpPr>
          <p:nvPr/>
        </p:nvSpPr>
        <p:spPr bwMode="auto">
          <a:xfrm flipH="1">
            <a:off x="5813337" y="2812659"/>
            <a:ext cx="846794" cy="0"/>
          </a:xfrm>
          <a:prstGeom prst="line">
            <a:avLst/>
          </a:prstGeom>
          <a:noFill/>
          <a:ln w="38100">
            <a:solidFill>
              <a:srgbClr val="FF1212"/>
            </a:solidFill>
            <a:round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grpSp>
        <p:nvGrpSpPr>
          <p:cNvPr id="13317" name="Group 4"/>
          <p:cNvGrpSpPr>
            <a:grpSpLocks/>
          </p:cNvGrpSpPr>
          <p:nvPr/>
        </p:nvGrpSpPr>
        <p:grpSpPr bwMode="auto">
          <a:xfrm>
            <a:off x="4321367" y="1844894"/>
            <a:ext cx="217747" cy="1935528"/>
            <a:chOff x="1576" y="1200"/>
            <a:chExt cx="216" cy="1920"/>
          </a:xfrm>
        </p:grpSpPr>
        <p:grpSp>
          <p:nvGrpSpPr>
            <p:cNvPr id="13567" name="Group 5"/>
            <p:cNvGrpSpPr>
              <a:grpSpLocks/>
            </p:cNvGrpSpPr>
            <p:nvPr/>
          </p:nvGrpSpPr>
          <p:grpSpPr bwMode="auto">
            <a:xfrm>
              <a:off x="1576" y="1200"/>
              <a:ext cx="216" cy="216"/>
              <a:chOff x="1576" y="1200"/>
              <a:chExt cx="216" cy="216"/>
            </a:xfrm>
          </p:grpSpPr>
          <p:sp>
            <p:nvSpPr>
              <p:cNvPr id="13580" name="Oval 6"/>
              <p:cNvSpPr>
                <a:spLocks noChangeArrowheads="1"/>
              </p:cNvSpPr>
              <p:nvPr/>
            </p:nvSpPr>
            <p:spPr bwMode="auto">
              <a:xfrm>
                <a:off x="1576" y="1200"/>
                <a:ext cx="216" cy="216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81" name="Line 7"/>
              <p:cNvSpPr>
                <a:spLocks noChangeShapeType="1"/>
              </p:cNvSpPr>
              <p:nvPr/>
            </p:nvSpPr>
            <p:spPr bwMode="auto">
              <a:xfrm>
                <a:off x="1600" y="1224"/>
                <a:ext cx="160" cy="1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82" name="Line 8"/>
              <p:cNvSpPr>
                <a:spLocks noChangeShapeType="1"/>
              </p:cNvSpPr>
              <p:nvPr/>
            </p:nvSpPr>
            <p:spPr bwMode="auto">
              <a:xfrm flipH="1">
                <a:off x="1608" y="1232"/>
                <a:ext cx="152" cy="15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3568" name="Group 9"/>
            <p:cNvGrpSpPr>
              <a:grpSpLocks/>
            </p:cNvGrpSpPr>
            <p:nvPr/>
          </p:nvGrpSpPr>
          <p:grpSpPr bwMode="auto">
            <a:xfrm>
              <a:off x="1576" y="1768"/>
              <a:ext cx="216" cy="216"/>
              <a:chOff x="1576" y="1768"/>
              <a:chExt cx="216" cy="216"/>
            </a:xfrm>
          </p:grpSpPr>
          <p:sp>
            <p:nvSpPr>
              <p:cNvPr id="13577" name="Oval 10"/>
              <p:cNvSpPr>
                <a:spLocks noChangeArrowheads="1"/>
              </p:cNvSpPr>
              <p:nvPr/>
            </p:nvSpPr>
            <p:spPr bwMode="auto">
              <a:xfrm>
                <a:off x="1576" y="1768"/>
                <a:ext cx="216" cy="216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78" name="Line 11"/>
              <p:cNvSpPr>
                <a:spLocks noChangeShapeType="1"/>
              </p:cNvSpPr>
              <p:nvPr/>
            </p:nvSpPr>
            <p:spPr bwMode="auto">
              <a:xfrm>
                <a:off x="1600" y="1792"/>
                <a:ext cx="160" cy="1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79" name="Line 12"/>
              <p:cNvSpPr>
                <a:spLocks noChangeShapeType="1"/>
              </p:cNvSpPr>
              <p:nvPr/>
            </p:nvSpPr>
            <p:spPr bwMode="auto">
              <a:xfrm flipH="1">
                <a:off x="1608" y="1800"/>
                <a:ext cx="152" cy="15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3569" name="Group 13"/>
            <p:cNvGrpSpPr>
              <a:grpSpLocks/>
            </p:cNvGrpSpPr>
            <p:nvPr/>
          </p:nvGrpSpPr>
          <p:grpSpPr bwMode="auto">
            <a:xfrm>
              <a:off x="1576" y="2336"/>
              <a:ext cx="216" cy="216"/>
              <a:chOff x="1576" y="2336"/>
              <a:chExt cx="216" cy="216"/>
            </a:xfrm>
          </p:grpSpPr>
          <p:sp>
            <p:nvSpPr>
              <p:cNvPr id="13574" name="Oval 14"/>
              <p:cNvSpPr>
                <a:spLocks noChangeArrowheads="1"/>
              </p:cNvSpPr>
              <p:nvPr/>
            </p:nvSpPr>
            <p:spPr bwMode="auto">
              <a:xfrm>
                <a:off x="1576" y="2336"/>
                <a:ext cx="216" cy="216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75" name="Line 15"/>
              <p:cNvSpPr>
                <a:spLocks noChangeShapeType="1"/>
              </p:cNvSpPr>
              <p:nvPr/>
            </p:nvSpPr>
            <p:spPr bwMode="auto">
              <a:xfrm>
                <a:off x="1600" y="2360"/>
                <a:ext cx="160" cy="1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76" name="Line 16"/>
              <p:cNvSpPr>
                <a:spLocks noChangeShapeType="1"/>
              </p:cNvSpPr>
              <p:nvPr/>
            </p:nvSpPr>
            <p:spPr bwMode="auto">
              <a:xfrm flipH="1">
                <a:off x="1608" y="2368"/>
                <a:ext cx="152" cy="15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3570" name="Group 17"/>
            <p:cNvGrpSpPr>
              <a:grpSpLocks/>
            </p:cNvGrpSpPr>
            <p:nvPr/>
          </p:nvGrpSpPr>
          <p:grpSpPr bwMode="auto">
            <a:xfrm>
              <a:off x="1576" y="2904"/>
              <a:ext cx="216" cy="216"/>
              <a:chOff x="1576" y="2904"/>
              <a:chExt cx="216" cy="216"/>
            </a:xfrm>
          </p:grpSpPr>
          <p:sp>
            <p:nvSpPr>
              <p:cNvPr id="13571" name="Oval 18"/>
              <p:cNvSpPr>
                <a:spLocks noChangeArrowheads="1"/>
              </p:cNvSpPr>
              <p:nvPr/>
            </p:nvSpPr>
            <p:spPr bwMode="auto">
              <a:xfrm>
                <a:off x="1576" y="2904"/>
                <a:ext cx="216" cy="216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72" name="Line 19"/>
              <p:cNvSpPr>
                <a:spLocks noChangeShapeType="1"/>
              </p:cNvSpPr>
              <p:nvPr/>
            </p:nvSpPr>
            <p:spPr bwMode="auto">
              <a:xfrm>
                <a:off x="1600" y="2928"/>
                <a:ext cx="160" cy="1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73" name="Line 20"/>
              <p:cNvSpPr>
                <a:spLocks noChangeShapeType="1"/>
              </p:cNvSpPr>
              <p:nvPr/>
            </p:nvSpPr>
            <p:spPr bwMode="auto">
              <a:xfrm flipH="1">
                <a:off x="1608" y="2936"/>
                <a:ext cx="152" cy="15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13318" name="Group 21"/>
          <p:cNvGrpSpPr>
            <a:grpSpLocks/>
          </p:cNvGrpSpPr>
          <p:nvPr/>
        </p:nvGrpSpPr>
        <p:grpSpPr bwMode="auto">
          <a:xfrm>
            <a:off x="4813314" y="1844894"/>
            <a:ext cx="217747" cy="1935528"/>
            <a:chOff x="2064" y="1200"/>
            <a:chExt cx="216" cy="1920"/>
          </a:xfrm>
        </p:grpSpPr>
        <p:grpSp>
          <p:nvGrpSpPr>
            <p:cNvPr id="13551" name="Group 22"/>
            <p:cNvGrpSpPr>
              <a:grpSpLocks/>
            </p:cNvGrpSpPr>
            <p:nvPr/>
          </p:nvGrpSpPr>
          <p:grpSpPr bwMode="auto">
            <a:xfrm>
              <a:off x="2064" y="1200"/>
              <a:ext cx="216" cy="216"/>
              <a:chOff x="2064" y="1200"/>
              <a:chExt cx="216" cy="216"/>
            </a:xfrm>
          </p:grpSpPr>
          <p:sp>
            <p:nvSpPr>
              <p:cNvPr id="13564" name="Oval 23"/>
              <p:cNvSpPr>
                <a:spLocks noChangeArrowheads="1"/>
              </p:cNvSpPr>
              <p:nvPr/>
            </p:nvSpPr>
            <p:spPr bwMode="auto">
              <a:xfrm>
                <a:off x="2064" y="1200"/>
                <a:ext cx="216" cy="216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65" name="Line 24"/>
              <p:cNvSpPr>
                <a:spLocks noChangeShapeType="1"/>
              </p:cNvSpPr>
              <p:nvPr/>
            </p:nvSpPr>
            <p:spPr bwMode="auto">
              <a:xfrm>
                <a:off x="2088" y="1224"/>
                <a:ext cx="160" cy="1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66" name="Line 25"/>
              <p:cNvSpPr>
                <a:spLocks noChangeShapeType="1"/>
              </p:cNvSpPr>
              <p:nvPr/>
            </p:nvSpPr>
            <p:spPr bwMode="auto">
              <a:xfrm flipH="1">
                <a:off x="2096" y="1232"/>
                <a:ext cx="152" cy="15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3552" name="Group 26"/>
            <p:cNvGrpSpPr>
              <a:grpSpLocks/>
            </p:cNvGrpSpPr>
            <p:nvPr/>
          </p:nvGrpSpPr>
          <p:grpSpPr bwMode="auto">
            <a:xfrm>
              <a:off x="2064" y="1768"/>
              <a:ext cx="216" cy="216"/>
              <a:chOff x="2064" y="1768"/>
              <a:chExt cx="216" cy="216"/>
            </a:xfrm>
          </p:grpSpPr>
          <p:sp>
            <p:nvSpPr>
              <p:cNvPr id="13561" name="Oval 27"/>
              <p:cNvSpPr>
                <a:spLocks noChangeArrowheads="1"/>
              </p:cNvSpPr>
              <p:nvPr/>
            </p:nvSpPr>
            <p:spPr bwMode="auto">
              <a:xfrm>
                <a:off x="2064" y="1768"/>
                <a:ext cx="216" cy="216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62" name="Line 28"/>
              <p:cNvSpPr>
                <a:spLocks noChangeShapeType="1"/>
              </p:cNvSpPr>
              <p:nvPr/>
            </p:nvSpPr>
            <p:spPr bwMode="auto">
              <a:xfrm>
                <a:off x="2088" y="1792"/>
                <a:ext cx="160" cy="1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63" name="Line 29"/>
              <p:cNvSpPr>
                <a:spLocks noChangeShapeType="1"/>
              </p:cNvSpPr>
              <p:nvPr/>
            </p:nvSpPr>
            <p:spPr bwMode="auto">
              <a:xfrm flipH="1">
                <a:off x="2096" y="1800"/>
                <a:ext cx="152" cy="15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3553" name="Group 30"/>
            <p:cNvGrpSpPr>
              <a:grpSpLocks/>
            </p:cNvGrpSpPr>
            <p:nvPr/>
          </p:nvGrpSpPr>
          <p:grpSpPr bwMode="auto">
            <a:xfrm>
              <a:off x="2064" y="2336"/>
              <a:ext cx="216" cy="216"/>
              <a:chOff x="2064" y="2336"/>
              <a:chExt cx="216" cy="216"/>
            </a:xfrm>
          </p:grpSpPr>
          <p:sp>
            <p:nvSpPr>
              <p:cNvPr id="13558" name="Oval 31"/>
              <p:cNvSpPr>
                <a:spLocks noChangeArrowheads="1"/>
              </p:cNvSpPr>
              <p:nvPr/>
            </p:nvSpPr>
            <p:spPr bwMode="auto">
              <a:xfrm>
                <a:off x="2064" y="2336"/>
                <a:ext cx="216" cy="216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59" name="Line 32"/>
              <p:cNvSpPr>
                <a:spLocks noChangeShapeType="1"/>
              </p:cNvSpPr>
              <p:nvPr/>
            </p:nvSpPr>
            <p:spPr bwMode="auto">
              <a:xfrm>
                <a:off x="2088" y="2360"/>
                <a:ext cx="160" cy="1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60" name="Line 33"/>
              <p:cNvSpPr>
                <a:spLocks noChangeShapeType="1"/>
              </p:cNvSpPr>
              <p:nvPr/>
            </p:nvSpPr>
            <p:spPr bwMode="auto">
              <a:xfrm flipH="1">
                <a:off x="2096" y="2368"/>
                <a:ext cx="152" cy="15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3554" name="Group 34"/>
            <p:cNvGrpSpPr>
              <a:grpSpLocks/>
            </p:cNvGrpSpPr>
            <p:nvPr/>
          </p:nvGrpSpPr>
          <p:grpSpPr bwMode="auto">
            <a:xfrm>
              <a:off x="2064" y="2904"/>
              <a:ext cx="216" cy="216"/>
              <a:chOff x="2064" y="2904"/>
              <a:chExt cx="216" cy="216"/>
            </a:xfrm>
          </p:grpSpPr>
          <p:sp>
            <p:nvSpPr>
              <p:cNvPr id="13555" name="Oval 35"/>
              <p:cNvSpPr>
                <a:spLocks noChangeArrowheads="1"/>
              </p:cNvSpPr>
              <p:nvPr/>
            </p:nvSpPr>
            <p:spPr bwMode="auto">
              <a:xfrm>
                <a:off x="2064" y="2904"/>
                <a:ext cx="216" cy="216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56" name="Line 36"/>
              <p:cNvSpPr>
                <a:spLocks noChangeShapeType="1"/>
              </p:cNvSpPr>
              <p:nvPr/>
            </p:nvSpPr>
            <p:spPr bwMode="auto">
              <a:xfrm>
                <a:off x="2088" y="2928"/>
                <a:ext cx="160" cy="1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57" name="Line 37"/>
              <p:cNvSpPr>
                <a:spLocks noChangeShapeType="1"/>
              </p:cNvSpPr>
              <p:nvPr/>
            </p:nvSpPr>
            <p:spPr bwMode="auto">
              <a:xfrm flipH="1">
                <a:off x="2096" y="2936"/>
                <a:ext cx="152" cy="15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13319" name="Group 38"/>
          <p:cNvGrpSpPr>
            <a:grpSpLocks/>
          </p:cNvGrpSpPr>
          <p:nvPr/>
        </p:nvGrpSpPr>
        <p:grpSpPr bwMode="auto">
          <a:xfrm>
            <a:off x="5321390" y="1844894"/>
            <a:ext cx="217747" cy="1935528"/>
            <a:chOff x="2568" y="1200"/>
            <a:chExt cx="216" cy="1920"/>
          </a:xfrm>
        </p:grpSpPr>
        <p:grpSp>
          <p:nvGrpSpPr>
            <p:cNvPr id="13535" name="Group 39"/>
            <p:cNvGrpSpPr>
              <a:grpSpLocks/>
            </p:cNvGrpSpPr>
            <p:nvPr/>
          </p:nvGrpSpPr>
          <p:grpSpPr bwMode="auto">
            <a:xfrm>
              <a:off x="2568" y="1200"/>
              <a:ext cx="216" cy="216"/>
              <a:chOff x="2568" y="1200"/>
              <a:chExt cx="216" cy="216"/>
            </a:xfrm>
          </p:grpSpPr>
          <p:sp>
            <p:nvSpPr>
              <p:cNvPr id="13548" name="Oval 40"/>
              <p:cNvSpPr>
                <a:spLocks noChangeArrowheads="1"/>
              </p:cNvSpPr>
              <p:nvPr/>
            </p:nvSpPr>
            <p:spPr bwMode="auto">
              <a:xfrm>
                <a:off x="2568" y="1200"/>
                <a:ext cx="216" cy="216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49" name="Line 41"/>
              <p:cNvSpPr>
                <a:spLocks noChangeShapeType="1"/>
              </p:cNvSpPr>
              <p:nvPr/>
            </p:nvSpPr>
            <p:spPr bwMode="auto">
              <a:xfrm>
                <a:off x="2592" y="1224"/>
                <a:ext cx="160" cy="1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50" name="Line 42"/>
              <p:cNvSpPr>
                <a:spLocks noChangeShapeType="1"/>
              </p:cNvSpPr>
              <p:nvPr/>
            </p:nvSpPr>
            <p:spPr bwMode="auto">
              <a:xfrm flipH="1">
                <a:off x="2600" y="1232"/>
                <a:ext cx="152" cy="15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3536" name="Group 43"/>
            <p:cNvGrpSpPr>
              <a:grpSpLocks/>
            </p:cNvGrpSpPr>
            <p:nvPr/>
          </p:nvGrpSpPr>
          <p:grpSpPr bwMode="auto">
            <a:xfrm>
              <a:off x="2568" y="1768"/>
              <a:ext cx="216" cy="216"/>
              <a:chOff x="2568" y="1768"/>
              <a:chExt cx="216" cy="216"/>
            </a:xfrm>
          </p:grpSpPr>
          <p:sp>
            <p:nvSpPr>
              <p:cNvPr id="13545" name="Oval 44"/>
              <p:cNvSpPr>
                <a:spLocks noChangeArrowheads="1"/>
              </p:cNvSpPr>
              <p:nvPr/>
            </p:nvSpPr>
            <p:spPr bwMode="auto">
              <a:xfrm>
                <a:off x="2568" y="1768"/>
                <a:ext cx="216" cy="216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46" name="Line 45"/>
              <p:cNvSpPr>
                <a:spLocks noChangeShapeType="1"/>
              </p:cNvSpPr>
              <p:nvPr/>
            </p:nvSpPr>
            <p:spPr bwMode="auto">
              <a:xfrm>
                <a:off x="2592" y="1792"/>
                <a:ext cx="160" cy="1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47" name="Line 46"/>
              <p:cNvSpPr>
                <a:spLocks noChangeShapeType="1"/>
              </p:cNvSpPr>
              <p:nvPr/>
            </p:nvSpPr>
            <p:spPr bwMode="auto">
              <a:xfrm flipH="1">
                <a:off x="2600" y="1800"/>
                <a:ext cx="152" cy="15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3537" name="Group 47"/>
            <p:cNvGrpSpPr>
              <a:grpSpLocks/>
            </p:cNvGrpSpPr>
            <p:nvPr/>
          </p:nvGrpSpPr>
          <p:grpSpPr bwMode="auto">
            <a:xfrm>
              <a:off x="2568" y="2336"/>
              <a:ext cx="216" cy="216"/>
              <a:chOff x="2568" y="2336"/>
              <a:chExt cx="216" cy="216"/>
            </a:xfrm>
          </p:grpSpPr>
          <p:sp>
            <p:nvSpPr>
              <p:cNvPr id="13542" name="Oval 48"/>
              <p:cNvSpPr>
                <a:spLocks noChangeArrowheads="1"/>
              </p:cNvSpPr>
              <p:nvPr/>
            </p:nvSpPr>
            <p:spPr bwMode="auto">
              <a:xfrm>
                <a:off x="2568" y="2336"/>
                <a:ext cx="216" cy="216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43" name="Line 49"/>
              <p:cNvSpPr>
                <a:spLocks noChangeShapeType="1"/>
              </p:cNvSpPr>
              <p:nvPr/>
            </p:nvSpPr>
            <p:spPr bwMode="auto">
              <a:xfrm>
                <a:off x="2592" y="2360"/>
                <a:ext cx="160" cy="1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44" name="Line 50"/>
              <p:cNvSpPr>
                <a:spLocks noChangeShapeType="1"/>
              </p:cNvSpPr>
              <p:nvPr/>
            </p:nvSpPr>
            <p:spPr bwMode="auto">
              <a:xfrm flipH="1">
                <a:off x="2600" y="2368"/>
                <a:ext cx="152" cy="15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3538" name="Group 51"/>
            <p:cNvGrpSpPr>
              <a:grpSpLocks/>
            </p:cNvGrpSpPr>
            <p:nvPr/>
          </p:nvGrpSpPr>
          <p:grpSpPr bwMode="auto">
            <a:xfrm>
              <a:off x="2568" y="2904"/>
              <a:ext cx="216" cy="216"/>
              <a:chOff x="2568" y="2904"/>
              <a:chExt cx="216" cy="216"/>
            </a:xfrm>
          </p:grpSpPr>
          <p:sp>
            <p:nvSpPr>
              <p:cNvPr id="13539" name="Oval 52"/>
              <p:cNvSpPr>
                <a:spLocks noChangeArrowheads="1"/>
              </p:cNvSpPr>
              <p:nvPr/>
            </p:nvSpPr>
            <p:spPr bwMode="auto">
              <a:xfrm>
                <a:off x="2568" y="2904"/>
                <a:ext cx="216" cy="216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40" name="Line 53"/>
              <p:cNvSpPr>
                <a:spLocks noChangeShapeType="1"/>
              </p:cNvSpPr>
              <p:nvPr/>
            </p:nvSpPr>
            <p:spPr bwMode="auto">
              <a:xfrm>
                <a:off x="2592" y="2928"/>
                <a:ext cx="160" cy="1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41" name="Line 54"/>
              <p:cNvSpPr>
                <a:spLocks noChangeShapeType="1"/>
              </p:cNvSpPr>
              <p:nvPr/>
            </p:nvSpPr>
            <p:spPr bwMode="auto">
              <a:xfrm flipH="1">
                <a:off x="2600" y="2936"/>
                <a:ext cx="152" cy="15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13320" name="Group 55"/>
          <p:cNvGrpSpPr>
            <a:grpSpLocks/>
          </p:cNvGrpSpPr>
          <p:nvPr/>
        </p:nvGrpSpPr>
        <p:grpSpPr bwMode="auto">
          <a:xfrm>
            <a:off x="5821402" y="1844894"/>
            <a:ext cx="217747" cy="1935528"/>
            <a:chOff x="3064" y="1200"/>
            <a:chExt cx="216" cy="1920"/>
          </a:xfrm>
        </p:grpSpPr>
        <p:grpSp>
          <p:nvGrpSpPr>
            <p:cNvPr id="13519" name="Group 56"/>
            <p:cNvGrpSpPr>
              <a:grpSpLocks/>
            </p:cNvGrpSpPr>
            <p:nvPr/>
          </p:nvGrpSpPr>
          <p:grpSpPr bwMode="auto">
            <a:xfrm>
              <a:off x="3064" y="1200"/>
              <a:ext cx="216" cy="216"/>
              <a:chOff x="3064" y="1200"/>
              <a:chExt cx="216" cy="216"/>
            </a:xfrm>
          </p:grpSpPr>
          <p:sp>
            <p:nvSpPr>
              <p:cNvPr id="13532" name="Oval 57"/>
              <p:cNvSpPr>
                <a:spLocks noChangeArrowheads="1"/>
              </p:cNvSpPr>
              <p:nvPr/>
            </p:nvSpPr>
            <p:spPr bwMode="auto">
              <a:xfrm>
                <a:off x="3064" y="1200"/>
                <a:ext cx="216" cy="216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33" name="Line 58"/>
              <p:cNvSpPr>
                <a:spLocks noChangeShapeType="1"/>
              </p:cNvSpPr>
              <p:nvPr/>
            </p:nvSpPr>
            <p:spPr bwMode="auto">
              <a:xfrm>
                <a:off x="3088" y="1224"/>
                <a:ext cx="160" cy="1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34" name="Line 59"/>
              <p:cNvSpPr>
                <a:spLocks noChangeShapeType="1"/>
              </p:cNvSpPr>
              <p:nvPr/>
            </p:nvSpPr>
            <p:spPr bwMode="auto">
              <a:xfrm flipH="1">
                <a:off x="3096" y="1232"/>
                <a:ext cx="152" cy="15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3520" name="Group 60"/>
            <p:cNvGrpSpPr>
              <a:grpSpLocks/>
            </p:cNvGrpSpPr>
            <p:nvPr/>
          </p:nvGrpSpPr>
          <p:grpSpPr bwMode="auto">
            <a:xfrm>
              <a:off x="3064" y="1768"/>
              <a:ext cx="216" cy="216"/>
              <a:chOff x="3064" y="1768"/>
              <a:chExt cx="216" cy="216"/>
            </a:xfrm>
          </p:grpSpPr>
          <p:sp>
            <p:nvSpPr>
              <p:cNvPr id="13529" name="Oval 61"/>
              <p:cNvSpPr>
                <a:spLocks noChangeArrowheads="1"/>
              </p:cNvSpPr>
              <p:nvPr/>
            </p:nvSpPr>
            <p:spPr bwMode="auto">
              <a:xfrm>
                <a:off x="3064" y="1768"/>
                <a:ext cx="216" cy="216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30" name="Line 62"/>
              <p:cNvSpPr>
                <a:spLocks noChangeShapeType="1"/>
              </p:cNvSpPr>
              <p:nvPr/>
            </p:nvSpPr>
            <p:spPr bwMode="auto">
              <a:xfrm>
                <a:off x="3088" y="1792"/>
                <a:ext cx="160" cy="1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31" name="Line 63"/>
              <p:cNvSpPr>
                <a:spLocks noChangeShapeType="1"/>
              </p:cNvSpPr>
              <p:nvPr/>
            </p:nvSpPr>
            <p:spPr bwMode="auto">
              <a:xfrm flipH="1">
                <a:off x="3096" y="1800"/>
                <a:ext cx="152" cy="15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3521" name="Group 64"/>
            <p:cNvGrpSpPr>
              <a:grpSpLocks/>
            </p:cNvGrpSpPr>
            <p:nvPr/>
          </p:nvGrpSpPr>
          <p:grpSpPr bwMode="auto">
            <a:xfrm>
              <a:off x="3064" y="2336"/>
              <a:ext cx="216" cy="216"/>
              <a:chOff x="3064" y="2336"/>
              <a:chExt cx="216" cy="216"/>
            </a:xfrm>
          </p:grpSpPr>
          <p:sp>
            <p:nvSpPr>
              <p:cNvPr id="13526" name="Oval 65"/>
              <p:cNvSpPr>
                <a:spLocks noChangeArrowheads="1"/>
              </p:cNvSpPr>
              <p:nvPr/>
            </p:nvSpPr>
            <p:spPr bwMode="auto">
              <a:xfrm>
                <a:off x="3064" y="2336"/>
                <a:ext cx="216" cy="216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27" name="Line 66"/>
              <p:cNvSpPr>
                <a:spLocks noChangeShapeType="1"/>
              </p:cNvSpPr>
              <p:nvPr/>
            </p:nvSpPr>
            <p:spPr bwMode="auto">
              <a:xfrm>
                <a:off x="3088" y="2360"/>
                <a:ext cx="160" cy="1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28" name="Line 67"/>
              <p:cNvSpPr>
                <a:spLocks noChangeShapeType="1"/>
              </p:cNvSpPr>
              <p:nvPr/>
            </p:nvSpPr>
            <p:spPr bwMode="auto">
              <a:xfrm flipH="1">
                <a:off x="3096" y="2368"/>
                <a:ext cx="152" cy="15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3522" name="Group 68"/>
            <p:cNvGrpSpPr>
              <a:grpSpLocks/>
            </p:cNvGrpSpPr>
            <p:nvPr/>
          </p:nvGrpSpPr>
          <p:grpSpPr bwMode="auto">
            <a:xfrm>
              <a:off x="3064" y="2904"/>
              <a:ext cx="216" cy="216"/>
              <a:chOff x="3064" y="2904"/>
              <a:chExt cx="216" cy="216"/>
            </a:xfrm>
          </p:grpSpPr>
          <p:sp>
            <p:nvSpPr>
              <p:cNvPr id="13523" name="Oval 69"/>
              <p:cNvSpPr>
                <a:spLocks noChangeArrowheads="1"/>
              </p:cNvSpPr>
              <p:nvPr/>
            </p:nvSpPr>
            <p:spPr bwMode="auto">
              <a:xfrm>
                <a:off x="3064" y="2904"/>
                <a:ext cx="216" cy="216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24" name="Line 70"/>
              <p:cNvSpPr>
                <a:spLocks noChangeShapeType="1"/>
              </p:cNvSpPr>
              <p:nvPr/>
            </p:nvSpPr>
            <p:spPr bwMode="auto">
              <a:xfrm>
                <a:off x="3088" y="2928"/>
                <a:ext cx="160" cy="1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25" name="Line 71"/>
              <p:cNvSpPr>
                <a:spLocks noChangeShapeType="1"/>
              </p:cNvSpPr>
              <p:nvPr/>
            </p:nvSpPr>
            <p:spPr bwMode="auto">
              <a:xfrm flipH="1">
                <a:off x="3096" y="2936"/>
                <a:ext cx="152" cy="15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13321" name="Group 72"/>
          <p:cNvGrpSpPr>
            <a:grpSpLocks/>
          </p:cNvGrpSpPr>
          <p:nvPr/>
        </p:nvGrpSpPr>
        <p:grpSpPr bwMode="auto">
          <a:xfrm>
            <a:off x="6321413" y="1844894"/>
            <a:ext cx="217747" cy="1935528"/>
            <a:chOff x="3560" y="1200"/>
            <a:chExt cx="216" cy="1920"/>
          </a:xfrm>
        </p:grpSpPr>
        <p:grpSp>
          <p:nvGrpSpPr>
            <p:cNvPr id="13503" name="Group 73"/>
            <p:cNvGrpSpPr>
              <a:grpSpLocks/>
            </p:cNvGrpSpPr>
            <p:nvPr/>
          </p:nvGrpSpPr>
          <p:grpSpPr bwMode="auto">
            <a:xfrm>
              <a:off x="3560" y="1200"/>
              <a:ext cx="216" cy="216"/>
              <a:chOff x="3560" y="1200"/>
              <a:chExt cx="216" cy="216"/>
            </a:xfrm>
          </p:grpSpPr>
          <p:sp>
            <p:nvSpPr>
              <p:cNvPr id="13516" name="Oval 74"/>
              <p:cNvSpPr>
                <a:spLocks noChangeArrowheads="1"/>
              </p:cNvSpPr>
              <p:nvPr/>
            </p:nvSpPr>
            <p:spPr bwMode="auto">
              <a:xfrm>
                <a:off x="3560" y="1200"/>
                <a:ext cx="216" cy="216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17" name="Line 75"/>
              <p:cNvSpPr>
                <a:spLocks noChangeShapeType="1"/>
              </p:cNvSpPr>
              <p:nvPr/>
            </p:nvSpPr>
            <p:spPr bwMode="auto">
              <a:xfrm>
                <a:off x="3584" y="1224"/>
                <a:ext cx="160" cy="1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18" name="Line 76"/>
              <p:cNvSpPr>
                <a:spLocks noChangeShapeType="1"/>
              </p:cNvSpPr>
              <p:nvPr/>
            </p:nvSpPr>
            <p:spPr bwMode="auto">
              <a:xfrm flipH="1">
                <a:off x="3592" y="1232"/>
                <a:ext cx="152" cy="15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3504" name="Group 77"/>
            <p:cNvGrpSpPr>
              <a:grpSpLocks/>
            </p:cNvGrpSpPr>
            <p:nvPr/>
          </p:nvGrpSpPr>
          <p:grpSpPr bwMode="auto">
            <a:xfrm>
              <a:off x="3560" y="1768"/>
              <a:ext cx="216" cy="216"/>
              <a:chOff x="3560" y="1768"/>
              <a:chExt cx="216" cy="216"/>
            </a:xfrm>
          </p:grpSpPr>
          <p:sp>
            <p:nvSpPr>
              <p:cNvPr id="13513" name="Oval 78"/>
              <p:cNvSpPr>
                <a:spLocks noChangeArrowheads="1"/>
              </p:cNvSpPr>
              <p:nvPr/>
            </p:nvSpPr>
            <p:spPr bwMode="auto">
              <a:xfrm>
                <a:off x="3560" y="1768"/>
                <a:ext cx="216" cy="216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14" name="Line 79"/>
              <p:cNvSpPr>
                <a:spLocks noChangeShapeType="1"/>
              </p:cNvSpPr>
              <p:nvPr/>
            </p:nvSpPr>
            <p:spPr bwMode="auto">
              <a:xfrm>
                <a:off x="3584" y="1792"/>
                <a:ext cx="160" cy="1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15" name="Line 80"/>
              <p:cNvSpPr>
                <a:spLocks noChangeShapeType="1"/>
              </p:cNvSpPr>
              <p:nvPr/>
            </p:nvSpPr>
            <p:spPr bwMode="auto">
              <a:xfrm flipH="1">
                <a:off x="3592" y="1800"/>
                <a:ext cx="152" cy="15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3505" name="Group 81"/>
            <p:cNvGrpSpPr>
              <a:grpSpLocks/>
            </p:cNvGrpSpPr>
            <p:nvPr/>
          </p:nvGrpSpPr>
          <p:grpSpPr bwMode="auto">
            <a:xfrm>
              <a:off x="3560" y="2336"/>
              <a:ext cx="216" cy="216"/>
              <a:chOff x="3560" y="2336"/>
              <a:chExt cx="216" cy="216"/>
            </a:xfrm>
          </p:grpSpPr>
          <p:sp>
            <p:nvSpPr>
              <p:cNvPr id="13510" name="Oval 82"/>
              <p:cNvSpPr>
                <a:spLocks noChangeArrowheads="1"/>
              </p:cNvSpPr>
              <p:nvPr/>
            </p:nvSpPr>
            <p:spPr bwMode="auto">
              <a:xfrm>
                <a:off x="3560" y="2336"/>
                <a:ext cx="216" cy="216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11" name="Line 83"/>
              <p:cNvSpPr>
                <a:spLocks noChangeShapeType="1"/>
              </p:cNvSpPr>
              <p:nvPr/>
            </p:nvSpPr>
            <p:spPr bwMode="auto">
              <a:xfrm>
                <a:off x="3584" y="2360"/>
                <a:ext cx="160" cy="1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12" name="Line 84"/>
              <p:cNvSpPr>
                <a:spLocks noChangeShapeType="1"/>
              </p:cNvSpPr>
              <p:nvPr/>
            </p:nvSpPr>
            <p:spPr bwMode="auto">
              <a:xfrm flipH="1">
                <a:off x="3592" y="2368"/>
                <a:ext cx="152" cy="15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3506" name="Group 85"/>
            <p:cNvGrpSpPr>
              <a:grpSpLocks/>
            </p:cNvGrpSpPr>
            <p:nvPr/>
          </p:nvGrpSpPr>
          <p:grpSpPr bwMode="auto">
            <a:xfrm>
              <a:off x="3560" y="2904"/>
              <a:ext cx="216" cy="216"/>
              <a:chOff x="3560" y="2904"/>
              <a:chExt cx="216" cy="216"/>
            </a:xfrm>
          </p:grpSpPr>
          <p:sp>
            <p:nvSpPr>
              <p:cNvPr id="13507" name="Oval 86"/>
              <p:cNvSpPr>
                <a:spLocks noChangeArrowheads="1"/>
              </p:cNvSpPr>
              <p:nvPr/>
            </p:nvSpPr>
            <p:spPr bwMode="auto">
              <a:xfrm>
                <a:off x="3560" y="2904"/>
                <a:ext cx="216" cy="216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08" name="Line 87"/>
              <p:cNvSpPr>
                <a:spLocks noChangeShapeType="1"/>
              </p:cNvSpPr>
              <p:nvPr/>
            </p:nvSpPr>
            <p:spPr bwMode="auto">
              <a:xfrm>
                <a:off x="3584" y="2928"/>
                <a:ext cx="160" cy="1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09" name="Line 88"/>
              <p:cNvSpPr>
                <a:spLocks noChangeShapeType="1"/>
              </p:cNvSpPr>
              <p:nvPr/>
            </p:nvSpPr>
            <p:spPr bwMode="auto">
              <a:xfrm flipH="1">
                <a:off x="3592" y="2936"/>
                <a:ext cx="152" cy="15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13322" name="Group 89"/>
          <p:cNvGrpSpPr>
            <a:grpSpLocks/>
          </p:cNvGrpSpPr>
          <p:nvPr/>
        </p:nvGrpSpPr>
        <p:grpSpPr bwMode="auto">
          <a:xfrm>
            <a:off x="6821425" y="1844894"/>
            <a:ext cx="217747" cy="1935528"/>
            <a:chOff x="4056" y="1200"/>
            <a:chExt cx="216" cy="1920"/>
          </a:xfrm>
        </p:grpSpPr>
        <p:grpSp>
          <p:nvGrpSpPr>
            <p:cNvPr id="13487" name="Group 90"/>
            <p:cNvGrpSpPr>
              <a:grpSpLocks/>
            </p:cNvGrpSpPr>
            <p:nvPr/>
          </p:nvGrpSpPr>
          <p:grpSpPr bwMode="auto">
            <a:xfrm>
              <a:off x="4056" y="1200"/>
              <a:ext cx="216" cy="216"/>
              <a:chOff x="4056" y="1200"/>
              <a:chExt cx="216" cy="216"/>
            </a:xfrm>
          </p:grpSpPr>
          <p:sp>
            <p:nvSpPr>
              <p:cNvPr id="13500" name="Oval 91"/>
              <p:cNvSpPr>
                <a:spLocks noChangeArrowheads="1"/>
              </p:cNvSpPr>
              <p:nvPr/>
            </p:nvSpPr>
            <p:spPr bwMode="auto">
              <a:xfrm>
                <a:off x="4056" y="1200"/>
                <a:ext cx="216" cy="216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01" name="Line 92"/>
              <p:cNvSpPr>
                <a:spLocks noChangeShapeType="1"/>
              </p:cNvSpPr>
              <p:nvPr/>
            </p:nvSpPr>
            <p:spPr bwMode="auto">
              <a:xfrm>
                <a:off x="4080" y="1224"/>
                <a:ext cx="160" cy="1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02" name="Line 93"/>
              <p:cNvSpPr>
                <a:spLocks noChangeShapeType="1"/>
              </p:cNvSpPr>
              <p:nvPr/>
            </p:nvSpPr>
            <p:spPr bwMode="auto">
              <a:xfrm flipH="1">
                <a:off x="4088" y="1232"/>
                <a:ext cx="152" cy="15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3488" name="Group 94"/>
            <p:cNvGrpSpPr>
              <a:grpSpLocks/>
            </p:cNvGrpSpPr>
            <p:nvPr/>
          </p:nvGrpSpPr>
          <p:grpSpPr bwMode="auto">
            <a:xfrm>
              <a:off x="4056" y="1768"/>
              <a:ext cx="216" cy="216"/>
              <a:chOff x="4056" y="1768"/>
              <a:chExt cx="216" cy="216"/>
            </a:xfrm>
          </p:grpSpPr>
          <p:sp>
            <p:nvSpPr>
              <p:cNvPr id="13497" name="Oval 95"/>
              <p:cNvSpPr>
                <a:spLocks noChangeArrowheads="1"/>
              </p:cNvSpPr>
              <p:nvPr/>
            </p:nvSpPr>
            <p:spPr bwMode="auto">
              <a:xfrm>
                <a:off x="4056" y="1768"/>
                <a:ext cx="216" cy="216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498" name="Line 96"/>
              <p:cNvSpPr>
                <a:spLocks noChangeShapeType="1"/>
              </p:cNvSpPr>
              <p:nvPr/>
            </p:nvSpPr>
            <p:spPr bwMode="auto">
              <a:xfrm>
                <a:off x="4080" y="1792"/>
                <a:ext cx="160" cy="1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499" name="Line 97"/>
              <p:cNvSpPr>
                <a:spLocks noChangeShapeType="1"/>
              </p:cNvSpPr>
              <p:nvPr/>
            </p:nvSpPr>
            <p:spPr bwMode="auto">
              <a:xfrm flipH="1">
                <a:off x="4088" y="1800"/>
                <a:ext cx="152" cy="15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3489" name="Group 98"/>
            <p:cNvGrpSpPr>
              <a:grpSpLocks/>
            </p:cNvGrpSpPr>
            <p:nvPr/>
          </p:nvGrpSpPr>
          <p:grpSpPr bwMode="auto">
            <a:xfrm>
              <a:off x="4056" y="2336"/>
              <a:ext cx="216" cy="216"/>
              <a:chOff x="4056" y="2336"/>
              <a:chExt cx="216" cy="216"/>
            </a:xfrm>
          </p:grpSpPr>
          <p:sp>
            <p:nvSpPr>
              <p:cNvPr id="13494" name="Oval 99"/>
              <p:cNvSpPr>
                <a:spLocks noChangeArrowheads="1"/>
              </p:cNvSpPr>
              <p:nvPr/>
            </p:nvSpPr>
            <p:spPr bwMode="auto">
              <a:xfrm>
                <a:off x="4056" y="2336"/>
                <a:ext cx="216" cy="216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495" name="Line 100"/>
              <p:cNvSpPr>
                <a:spLocks noChangeShapeType="1"/>
              </p:cNvSpPr>
              <p:nvPr/>
            </p:nvSpPr>
            <p:spPr bwMode="auto">
              <a:xfrm>
                <a:off x="4080" y="2360"/>
                <a:ext cx="160" cy="1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496" name="Line 101"/>
              <p:cNvSpPr>
                <a:spLocks noChangeShapeType="1"/>
              </p:cNvSpPr>
              <p:nvPr/>
            </p:nvSpPr>
            <p:spPr bwMode="auto">
              <a:xfrm flipH="1">
                <a:off x="4088" y="2368"/>
                <a:ext cx="152" cy="15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3490" name="Group 102"/>
            <p:cNvGrpSpPr>
              <a:grpSpLocks/>
            </p:cNvGrpSpPr>
            <p:nvPr/>
          </p:nvGrpSpPr>
          <p:grpSpPr bwMode="auto">
            <a:xfrm>
              <a:off x="4056" y="2904"/>
              <a:ext cx="216" cy="216"/>
              <a:chOff x="4056" y="2904"/>
              <a:chExt cx="216" cy="216"/>
            </a:xfrm>
          </p:grpSpPr>
          <p:sp>
            <p:nvSpPr>
              <p:cNvPr id="13491" name="Oval 103"/>
              <p:cNvSpPr>
                <a:spLocks noChangeArrowheads="1"/>
              </p:cNvSpPr>
              <p:nvPr/>
            </p:nvSpPr>
            <p:spPr bwMode="auto">
              <a:xfrm>
                <a:off x="4056" y="2904"/>
                <a:ext cx="216" cy="216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492" name="Line 104"/>
              <p:cNvSpPr>
                <a:spLocks noChangeShapeType="1"/>
              </p:cNvSpPr>
              <p:nvPr/>
            </p:nvSpPr>
            <p:spPr bwMode="auto">
              <a:xfrm>
                <a:off x="4080" y="2928"/>
                <a:ext cx="160" cy="1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493" name="Line 105"/>
              <p:cNvSpPr>
                <a:spLocks noChangeShapeType="1"/>
              </p:cNvSpPr>
              <p:nvPr/>
            </p:nvSpPr>
            <p:spPr bwMode="auto">
              <a:xfrm flipH="1">
                <a:off x="4088" y="2936"/>
                <a:ext cx="152" cy="15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13324" name="Rectangle 126"/>
          <p:cNvSpPr>
            <a:spLocks noChangeArrowheads="1"/>
          </p:cNvSpPr>
          <p:nvPr/>
        </p:nvSpPr>
        <p:spPr bwMode="auto">
          <a:xfrm>
            <a:off x="4732667" y="2159418"/>
            <a:ext cx="2379087" cy="169359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3325" name="Rectangle 127"/>
          <p:cNvSpPr>
            <a:spLocks noChangeArrowheads="1"/>
          </p:cNvSpPr>
          <p:nvPr/>
        </p:nvSpPr>
        <p:spPr bwMode="auto">
          <a:xfrm>
            <a:off x="4764926" y="3304605"/>
            <a:ext cx="2379087" cy="169359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82296" tIns="41148" rIns="82296" bIns="41148"/>
          <a:lstStyle/>
          <a:p>
            <a:endParaRPr lang="en-US"/>
          </a:p>
        </p:txBody>
      </p:sp>
      <p:grpSp>
        <p:nvGrpSpPr>
          <p:cNvPr id="13327" name="Group 130"/>
          <p:cNvGrpSpPr>
            <a:grpSpLocks/>
          </p:cNvGrpSpPr>
          <p:nvPr/>
        </p:nvGrpSpPr>
        <p:grpSpPr bwMode="auto">
          <a:xfrm>
            <a:off x="4861702" y="2167482"/>
            <a:ext cx="145165" cy="145165"/>
            <a:chOff x="2112" y="1520"/>
            <a:chExt cx="144" cy="144"/>
          </a:xfrm>
        </p:grpSpPr>
        <p:sp>
          <p:nvSpPr>
            <p:cNvPr id="13485" name="Line 131"/>
            <p:cNvSpPr>
              <a:spLocks noChangeShapeType="1"/>
            </p:cNvSpPr>
            <p:nvPr/>
          </p:nvSpPr>
          <p:spPr bwMode="auto">
            <a:xfrm>
              <a:off x="2112" y="1592"/>
              <a:ext cx="14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86" name="Line 132"/>
            <p:cNvSpPr>
              <a:spLocks noChangeShapeType="1"/>
            </p:cNvSpPr>
            <p:nvPr/>
          </p:nvSpPr>
          <p:spPr bwMode="auto">
            <a:xfrm rot="10800000" flipH="1">
              <a:off x="2184" y="1520"/>
              <a:ext cx="0" cy="14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3328" name="Group 133"/>
          <p:cNvGrpSpPr>
            <a:grpSpLocks/>
          </p:cNvGrpSpPr>
          <p:nvPr/>
        </p:nvGrpSpPr>
        <p:grpSpPr bwMode="auto">
          <a:xfrm>
            <a:off x="5192355" y="2167482"/>
            <a:ext cx="145165" cy="145165"/>
            <a:chOff x="2440" y="1520"/>
            <a:chExt cx="144" cy="144"/>
          </a:xfrm>
        </p:grpSpPr>
        <p:sp>
          <p:nvSpPr>
            <p:cNvPr id="13483" name="Line 134"/>
            <p:cNvSpPr>
              <a:spLocks noChangeShapeType="1"/>
            </p:cNvSpPr>
            <p:nvPr/>
          </p:nvSpPr>
          <p:spPr bwMode="auto">
            <a:xfrm>
              <a:off x="2440" y="1592"/>
              <a:ext cx="14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84" name="Line 135"/>
            <p:cNvSpPr>
              <a:spLocks noChangeShapeType="1"/>
            </p:cNvSpPr>
            <p:nvPr/>
          </p:nvSpPr>
          <p:spPr bwMode="auto">
            <a:xfrm rot="10800000" flipH="1">
              <a:off x="2512" y="1520"/>
              <a:ext cx="0" cy="14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3329" name="Group 136"/>
          <p:cNvGrpSpPr>
            <a:grpSpLocks/>
          </p:cNvGrpSpPr>
          <p:nvPr/>
        </p:nvGrpSpPr>
        <p:grpSpPr bwMode="auto">
          <a:xfrm>
            <a:off x="5523008" y="2167482"/>
            <a:ext cx="145165" cy="145165"/>
            <a:chOff x="2768" y="1520"/>
            <a:chExt cx="144" cy="144"/>
          </a:xfrm>
        </p:grpSpPr>
        <p:sp>
          <p:nvSpPr>
            <p:cNvPr id="13481" name="Line 137"/>
            <p:cNvSpPr>
              <a:spLocks noChangeShapeType="1"/>
            </p:cNvSpPr>
            <p:nvPr/>
          </p:nvSpPr>
          <p:spPr bwMode="auto">
            <a:xfrm>
              <a:off x="2768" y="1592"/>
              <a:ext cx="14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82" name="Line 138"/>
            <p:cNvSpPr>
              <a:spLocks noChangeShapeType="1"/>
            </p:cNvSpPr>
            <p:nvPr/>
          </p:nvSpPr>
          <p:spPr bwMode="auto">
            <a:xfrm rot="10800000" flipH="1">
              <a:off x="2840" y="1520"/>
              <a:ext cx="0" cy="14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3330" name="Group 139"/>
          <p:cNvGrpSpPr>
            <a:grpSpLocks/>
          </p:cNvGrpSpPr>
          <p:nvPr/>
        </p:nvGrpSpPr>
        <p:grpSpPr bwMode="auto">
          <a:xfrm>
            <a:off x="5853660" y="2167482"/>
            <a:ext cx="145165" cy="145165"/>
            <a:chOff x="3096" y="1520"/>
            <a:chExt cx="144" cy="144"/>
          </a:xfrm>
        </p:grpSpPr>
        <p:sp>
          <p:nvSpPr>
            <p:cNvPr id="13479" name="Line 140"/>
            <p:cNvSpPr>
              <a:spLocks noChangeShapeType="1"/>
            </p:cNvSpPr>
            <p:nvPr/>
          </p:nvSpPr>
          <p:spPr bwMode="auto">
            <a:xfrm>
              <a:off x="3096" y="1592"/>
              <a:ext cx="14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80" name="Line 141"/>
            <p:cNvSpPr>
              <a:spLocks noChangeShapeType="1"/>
            </p:cNvSpPr>
            <p:nvPr/>
          </p:nvSpPr>
          <p:spPr bwMode="auto">
            <a:xfrm rot="10800000" flipH="1">
              <a:off x="3168" y="1520"/>
              <a:ext cx="0" cy="14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3331" name="Group 142"/>
          <p:cNvGrpSpPr>
            <a:grpSpLocks/>
          </p:cNvGrpSpPr>
          <p:nvPr/>
        </p:nvGrpSpPr>
        <p:grpSpPr bwMode="auto">
          <a:xfrm>
            <a:off x="6184313" y="2167482"/>
            <a:ext cx="145165" cy="145165"/>
            <a:chOff x="3424" y="1520"/>
            <a:chExt cx="144" cy="144"/>
          </a:xfrm>
        </p:grpSpPr>
        <p:sp>
          <p:nvSpPr>
            <p:cNvPr id="13477" name="Line 143"/>
            <p:cNvSpPr>
              <a:spLocks noChangeShapeType="1"/>
            </p:cNvSpPr>
            <p:nvPr/>
          </p:nvSpPr>
          <p:spPr bwMode="auto">
            <a:xfrm>
              <a:off x="3424" y="1592"/>
              <a:ext cx="14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78" name="Line 144"/>
            <p:cNvSpPr>
              <a:spLocks noChangeShapeType="1"/>
            </p:cNvSpPr>
            <p:nvPr/>
          </p:nvSpPr>
          <p:spPr bwMode="auto">
            <a:xfrm rot="10800000" flipH="1">
              <a:off x="3496" y="1520"/>
              <a:ext cx="0" cy="14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3332" name="Group 145"/>
          <p:cNvGrpSpPr>
            <a:grpSpLocks/>
          </p:cNvGrpSpPr>
          <p:nvPr/>
        </p:nvGrpSpPr>
        <p:grpSpPr bwMode="auto">
          <a:xfrm>
            <a:off x="6514966" y="2167482"/>
            <a:ext cx="145165" cy="145165"/>
            <a:chOff x="3752" y="1520"/>
            <a:chExt cx="144" cy="144"/>
          </a:xfrm>
        </p:grpSpPr>
        <p:sp>
          <p:nvSpPr>
            <p:cNvPr id="13475" name="Line 146"/>
            <p:cNvSpPr>
              <a:spLocks noChangeShapeType="1"/>
            </p:cNvSpPr>
            <p:nvPr/>
          </p:nvSpPr>
          <p:spPr bwMode="auto">
            <a:xfrm>
              <a:off x="3752" y="1592"/>
              <a:ext cx="14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76" name="Line 147"/>
            <p:cNvSpPr>
              <a:spLocks noChangeShapeType="1"/>
            </p:cNvSpPr>
            <p:nvPr/>
          </p:nvSpPr>
          <p:spPr bwMode="auto">
            <a:xfrm rot="10800000" flipH="1">
              <a:off x="3824" y="1520"/>
              <a:ext cx="0" cy="14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3333" name="Group 148"/>
          <p:cNvGrpSpPr>
            <a:grpSpLocks/>
          </p:cNvGrpSpPr>
          <p:nvPr/>
        </p:nvGrpSpPr>
        <p:grpSpPr bwMode="auto">
          <a:xfrm>
            <a:off x="6845619" y="2167482"/>
            <a:ext cx="145165" cy="145165"/>
            <a:chOff x="4080" y="1520"/>
            <a:chExt cx="144" cy="144"/>
          </a:xfrm>
        </p:grpSpPr>
        <p:sp>
          <p:nvSpPr>
            <p:cNvPr id="13473" name="Line 149"/>
            <p:cNvSpPr>
              <a:spLocks noChangeShapeType="1"/>
            </p:cNvSpPr>
            <p:nvPr/>
          </p:nvSpPr>
          <p:spPr bwMode="auto">
            <a:xfrm>
              <a:off x="4080" y="1592"/>
              <a:ext cx="14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74" name="Line 150"/>
            <p:cNvSpPr>
              <a:spLocks noChangeShapeType="1"/>
            </p:cNvSpPr>
            <p:nvPr/>
          </p:nvSpPr>
          <p:spPr bwMode="auto">
            <a:xfrm rot="10800000" flipH="1">
              <a:off x="4152" y="1520"/>
              <a:ext cx="0" cy="14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3334" name="Group 151"/>
          <p:cNvGrpSpPr>
            <a:grpSpLocks/>
          </p:cNvGrpSpPr>
          <p:nvPr/>
        </p:nvGrpSpPr>
        <p:grpSpPr bwMode="auto">
          <a:xfrm>
            <a:off x="4877831" y="3385252"/>
            <a:ext cx="2129081" cy="1008"/>
            <a:chOff x="2128" y="2728"/>
            <a:chExt cx="2112" cy="1"/>
          </a:xfrm>
        </p:grpSpPr>
        <p:sp>
          <p:nvSpPr>
            <p:cNvPr id="13466" name="Line 152"/>
            <p:cNvSpPr>
              <a:spLocks noChangeShapeType="1"/>
            </p:cNvSpPr>
            <p:nvPr/>
          </p:nvSpPr>
          <p:spPr bwMode="auto">
            <a:xfrm>
              <a:off x="2128" y="2728"/>
              <a:ext cx="14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67" name="Line 153"/>
            <p:cNvSpPr>
              <a:spLocks noChangeShapeType="1"/>
            </p:cNvSpPr>
            <p:nvPr/>
          </p:nvSpPr>
          <p:spPr bwMode="auto">
            <a:xfrm>
              <a:off x="2456" y="2728"/>
              <a:ext cx="14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68" name="Line 154"/>
            <p:cNvSpPr>
              <a:spLocks noChangeShapeType="1"/>
            </p:cNvSpPr>
            <p:nvPr/>
          </p:nvSpPr>
          <p:spPr bwMode="auto">
            <a:xfrm>
              <a:off x="2784" y="2728"/>
              <a:ext cx="14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69" name="Line 155"/>
            <p:cNvSpPr>
              <a:spLocks noChangeShapeType="1"/>
            </p:cNvSpPr>
            <p:nvPr/>
          </p:nvSpPr>
          <p:spPr bwMode="auto">
            <a:xfrm>
              <a:off x="3112" y="2728"/>
              <a:ext cx="14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70" name="Line 156"/>
            <p:cNvSpPr>
              <a:spLocks noChangeShapeType="1"/>
            </p:cNvSpPr>
            <p:nvPr/>
          </p:nvSpPr>
          <p:spPr bwMode="auto">
            <a:xfrm>
              <a:off x="3440" y="2728"/>
              <a:ext cx="14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71" name="Line 157"/>
            <p:cNvSpPr>
              <a:spLocks noChangeShapeType="1"/>
            </p:cNvSpPr>
            <p:nvPr/>
          </p:nvSpPr>
          <p:spPr bwMode="auto">
            <a:xfrm>
              <a:off x="3768" y="2728"/>
              <a:ext cx="14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72" name="Line 158"/>
            <p:cNvSpPr>
              <a:spLocks noChangeShapeType="1"/>
            </p:cNvSpPr>
            <p:nvPr/>
          </p:nvSpPr>
          <p:spPr bwMode="auto">
            <a:xfrm>
              <a:off x="4096" y="2728"/>
              <a:ext cx="14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335" name="Line 159"/>
          <p:cNvSpPr>
            <a:spLocks noChangeShapeType="1"/>
          </p:cNvSpPr>
          <p:nvPr/>
        </p:nvSpPr>
        <p:spPr bwMode="auto">
          <a:xfrm rot="10800000" flipH="1">
            <a:off x="5063320" y="2336841"/>
            <a:ext cx="0" cy="967764"/>
          </a:xfrm>
          <a:prstGeom prst="line">
            <a:avLst/>
          </a:prstGeom>
          <a:noFill/>
          <a:ln w="38100">
            <a:solidFill>
              <a:srgbClr val="060FFF"/>
            </a:solidFill>
            <a:round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3336" name="Line 160"/>
          <p:cNvSpPr>
            <a:spLocks noChangeShapeType="1"/>
          </p:cNvSpPr>
          <p:nvPr/>
        </p:nvSpPr>
        <p:spPr bwMode="auto">
          <a:xfrm rot="10800000" flipH="1">
            <a:off x="5635913" y="2336841"/>
            <a:ext cx="0" cy="967764"/>
          </a:xfrm>
          <a:prstGeom prst="line">
            <a:avLst/>
          </a:prstGeom>
          <a:noFill/>
          <a:ln w="38100">
            <a:solidFill>
              <a:srgbClr val="060FFF"/>
            </a:solidFill>
            <a:round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3337" name="Line 161"/>
          <p:cNvSpPr>
            <a:spLocks noChangeShapeType="1"/>
          </p:cNvSpPr>
          <p:nvPr/>
        </p:nvSpPr>
        <p:spPr bwMode="auto">
          <a:xfrm rot="10800000" flipH="1">
            <a:off x="6208507" y="2336841"/>
            <a:ext cx="0" cy="967764"/>
          </a:xfrm>
          <a:prstGeom prst="line">
            <a:avLst/>
          </a:prstGeom>
          <a:noFill/>
          <a:ln w="38100">
            <a:solidFill>
              <a:srgbClr val="060FFF"/>
            </a:solidFill>
            <a:round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3338" name="Line 162"/>
          <p:cNvSpPr>
            <a:spLocks noChangeShapeType="1"/>
          </p:cNvSpPr>
          <p:nvPr/>
        </p:nvSpPr>
        <p:spPr bwMode="auto">
          <a:xfrm rot="10800000" flipH="1">
            <a:off x="6781101" y="2336841"/>
            <a:ext cx="0" cy="967764"/>
          </a:xfrm>
          <a:prstGeom prst="line">
            <a:avLst/>
          </a:prstGeom>
          <a:noFill/>
          <a:ln w="38100">
            <a:solidFill>
              <a:srgbClr val="060FFF"/>
            </a:solidFill>
            <a:round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2452" name="Rectangle 164"/>
          <p:cNvSpPr>
            <a:spLocks noChangeArrowheads="1"/>
          </p:cNvSpPr>
          <p:nvPr/>
        </p:nvSpPr>
        <p:spPr bwMode="auto">
          <a:xfrm>
            <a:off x="5958502" y="2667494"/>
            <a:ext cx="129035" cy="27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l"/>
            <a:endParaRPr lang="en-US" sz="2200" dirty="0"/>
          </a:p>
        </p:txBody>
      </p:sp>
      <p:grpSp>
        <p:nvGrpSpPr>
          <p:cNvPr id="13340" name="Group 285"/>
          <p:cNvGrpSpPr>
            <a:grpSpLocks/>
          </p:cNvGrpSpPr>
          <p:nvPr/>
        </p:nvGrpSpPr>
        <p:grpSpPr bwMode="auto">
          <a:xfrm>
            <a:off x="7328493" y="1215847"/>
            <a:ext cx="1936536" cy="3217816"/>
            <a:chOff x="4559" y="719"/>
            <a:chExt cx="1921" cy="3192"/>
          </a:xfrm>
        </p:grpSpPr>
        <p:grpSp>
          <p:nvGrpSpPr>
            <p:cNvPr id="13347" name="Group 166"/>
            <p:cNvGrpSpPr>
              <a:grpSpLocks/>
            </p:cNvGrpSpPr>
            <p:nvPr/>
          </p:nvGrpSpPr>
          <p:grpSpPr bwMode="auto">
            <a:xfrm rot="5400000">
              <a:off x="5411" y="-133"/>
              <a:ext cx="216" cy="1920"/>
              <a:chOff x="1576" y="1200"/>
              <a:chExt cx="216" cy="1920"/>
            </a:xfrm>
          </p:grpSpPr>
          <p:grpSp>
            <p:nvGrpSpPr>
              <p:cNvPr id="13450" name="Group 167"/>
              <p:cNvGrpSpPr>
                <a:grpSpLocks/>
              </p:cNvGrpSpPr>
              <p:nvPr/>
            </p:nvGrpSpPr>
            <p:grpSpPr bwMode="auto">
              <a:xfrm>
                <a:off x="1576" y="1200"/>
                <a:ext cx="216" cy="216"/>
                <a:chOff x="1576" y="1200"/>
                <a:chExt cx="216" cy="216"/>
              </a:xfrm>
            </p:grpSpPr>
            <p:sp>
              <p:nvSpPr>
                <p:cNvPr id="13463" name="Oval 168"/>
                <p:cNvSpPr>
                  <a:spLocks noChangeArrowheads="1"/>
                </p:cNvSpPr>
                <p:nvPr/>
              </p:nvSpPr>
              <p:spPr bwMode="auto">
                <a:xfrm>
                  <a:off x="1576" y="1200"/>
                  <a:ext cx="216" cy="216"/>
                </a:xfrm>
                <a:prstGeom prst="ellips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64" name="Line 169"/>
                <p:cNvSpPr>
                  <a:spLocks noChangeShapeType="1"/>
                </p:cNvSpPr>
                <p:nvPr/>
              </p:nvSpPr>
              <p:spPr bwMode="auto">
                <a:xfrm>
                  <a:off x="1600" y="1224"/>
                  <a:ext cx="160" cy="16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65" name="Line 170"/>
                <p:cNvSpPr>
                  <a:spLocks noChangeShapeType="1"/>
                </p:cNvSpPr>
                <p:nvPr/>
              </p:nvSpPr>
              <p:spPr bwMode="auto">
                <a:xfrm flipH="1">
                  <a:off x="1608" y="1232"/>
                  <a:ext cx="152" cy="15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3451" name="Group 171"/>
              <p:cNvGrpSpPr>
                <a:grpSpLocks/>
              </p:cNvGrpSpPr>
              <p:nvPr/>
            </p:nvGrpSpPr>
            <p:grpSpPr bwMode="auto">
              <a:xfrm>
                <a:off x="1576" y="1768"/>
                <a:ext cx="216" cy="216"/>
                <a:chOff x="1576" y="1768"/>
                <a:chExt cx="216" cy="216"/>
              </a:xfrm>
            </p:grpSpPr>
            <p:sp>
              <p:nvSpPr>
                <p:cNvPr id="13460" name="Oval 172"/>
                <p:cNvSpPr>
                  <a:spLocks noChangeArrowheads="1"/>
                </p:cNvSpPr>
                <p:nvPr/>
              </p:nvSpPr>
              <p:spPr bwMode="auto">
                <a:xfrm>
                  <a:off x="1576" y="1768"/>
                  <a:ext cx="216" cy="216"/>
                </a:xfrm>
                <a:prstGeom prst="ellips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61" name="Line 173"/>
                <p:cNvSpPr>
                  <a:spLocks noChangeShapeType="1"/>
                </p:cNvSpPr>
                <p:nvPr/>
              </p:nvSpPr>
              <p:spPr bwMode="auto">
                <a:xfrm>
                  <a:off x="1600" y="1792"/>
                  <a:ext cx="160" cy="16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62" name="Line 174"/>
                <p:cNvSpPr>
                  <a:spLocks noChangeShapeType="1"/>
                </p:cNvSpPr>
                <p:nvPr/>
              </p:nvSpPr>
              <p:spPr bwMode="auto">
                <a:xfrm flipH="1">
                  <a:off x="1608" y="1800"/>
                  <a:ext cx="152" cy="15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3452" name="Group 175"/>
              <p:cNvGrpSpPr>
                <a:grpSpLocks/>
              </p:cNvGrpSpPr>
              <p:nvPr/>
            </p:nvGrpSpPr>
            <p:grpSpPr bwMode="auto">
              <a:xfrm>
                <a:off x="1576" y="2336"/>
                <a:ext cx="216" cy="216"/>
                <a:chOff x="1576" y="2336"/>
                <a:chExt cx="216" cy="216"/>
              </a:xfrm>
            </p:grpSpPr>
            <p:sp>
              <p:nvSpPr>
                <p:cNvPr id="13457" name="Oval 176"/>
                <p:cNvSpPr>
                  <a:spLocks noChangeArrowheads="1"/>
                </p:cNvSpPr>
                <p:nvPr/>
              </p:nvSpPr>
              <p:spPr bwMode="auto">
                <a:xfrm>
                  <a:off x="1576" y="2336"/>
                  <a:ext cx="216" cy="216"/>
                </a:xfrm>
                <a:prstGeom prst="ellips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58" name="Line 177"/>
                <p:cNvSpPr>
                  <a:spLocks noChangeShapeType="1"/>
                </p:cNvSpPr>
                <p:nvPr/>
              </p:nvSpPr>
              <p:spPr bwMode="auto">
                <a:xfrm>
                  <a:off x="1600" y="2360"/>
                  <a:ext cx="160" cy="16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59" name="Line 178"/>
                <p:cNvSpPr>
                  <a:spLocks noChangeShapeType="1"/>
                </p:cNvSpPr>
                <p:nvPr/>
              </p:nvSpPr>
              <p:spPr bwMode="auto">
                <a:xfrm flipH="1">
                  <a:off x="1608" y="2368"/>
                  <a:ext cx="152" cy="15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3453" name="Group 179"/>
              <p:cNvGrpSpPr>
                <a:grpSpLocks/>
              </p:cNvGrpSpPr>
              <p:nvPr/>
            </p:nvGrpSpPr>
            <p:grpSpPr bwMode="auto">
              <a:xfrm>
                <a:off x="1576" y="2904"/>
                <a:ext cx="216" cy="216"/>
                <a:chOff x="1576" y="2904"/>
                <a:chExt cx="216" cy="216"/>
              </a:xfrm>
            </p:grpSpPr>
            <p:sp>
              <p:nvSpPr>
                <p:cNvPr id="13454" name="Oval 180"/>
                <p:cNvSpPr>
                  <a:spLocks noChangeArrowheads="1"/>
                </p:cNvSpPr>
                <p:nvPr/>
              </p:nvSpPr>
              <p:spPr bwMode="auto">
                <a:xfrm>
                  <a:off x="1576" y="2904"/>
                  <a:ext cx="216" cy="216"/>
                </a:xfrm>
                <a:prstGeom prst="ellips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55" name="Line 181"/>
                <p:cNvSpPr>
                  <a:spLocks noChangeShapeType="1"/>
                </p:cNvSpPr>
                <p:nvPr/>
              </p:nvSpPr>
              <p:spPr bwMode="auto">
                <a:xfrm>
                  <a:off x="1600" y="2928"/>
                  <a:ext cx="160" cy="16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56" name="Line 182"/>
                <p:cNvSpPr>
                  <a:spLocks noChangeShapeType="1"/>
                </p:cNvSpPr>
                <p:nvPr/>
              </p:nvSpPr>
              <p:spPr bwMode="auto">
                <a:xfrm flipH="1">
                  <a:off x="1608" y="2936"/>
                  <a:ext cx="152" cy="15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grpSp>
          <p:nvGrpSpPr>
            <p:cNvPr id="13348" name="Group 183"/>
            <p:cNvGrpSpPr>
              <a:grpSpLocks/>
            </p:cNvGrpSpPr>
            <p:nvPr/>
          </p:nvGrpSpPr>
          <p:grpSpPr bwMode="auto">
            <a:xfrm rot="5400000">
              <a:off x="5411" y="355"/>
              <a:ext cx="216" cy="1920"/>
              <a:chOff x="2064" y="1200"/>
              <a:chExt cx="216" cy="1920"/>
            </a:xfrm>
          </p:grpSpPr>
          <p:grpSp>
            <p:nvGrpSpPr>
              <p:cNvPr id="13434" name="Group 184"/>
              <p:cNvGrpSpPr>
                <a:grpSpLocks/>
              </p:cNvGrpSpPr>
              <p:nvPr/>
            </p:nvGrpSpPr>
            <p:grpSpPr bwMode="auto">
              <a:xfrm>
                <a:off x="2064" y="1200"/>
                <a:ext cx="216" cy="216"/>
                <a:chOff x="2064" y="1200"/>
                <a:chExt cx="216" cy="216"/>
              </a:xfrm>
            </p:grpSpPr>
            <p:sp>
              <p:nvSpPr>
                <p:cNvPr id="13447" name="Oval 185"/>
                <p:cNvSpPr>
                  <a:spLocks noChangeArrowheads="1"/>
                </p:cNvSpPr>
                <p:nvPr/>
              </p:nvSpPr>
              <p:spPr bwMode="auto">
                <a:xfrm>
                  <a:off x="2064" y="1200"/>
                  <a:ext cx="216" cy="216"/>
                </a:xfrm>
                <a:prstGeom prst="ellips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48" name="Line 186"/>
                <p:cNvSpPr>
                  <a:spLocks noChangeShapeType="1"/>
                </p:cNvSpPr>
                <p:nvPr/>
              </p:nvSpPr>
              <p:spPr bwMode="auto">
                <a:xfrm>
                  <a:off x="2088" y="1224"/>
                  <a:ext cx="160" cy="16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49" name="Line 187"/>
                <p:cNvSpPr>
                  <a:spLocks noChangeShapeType="1"/>
                </p:cNvSpPr>
                <p:nvPr/>
              </p:nvSpPr>
              <p:spPr bwMode="auto">
                <a:xfrm flipH="1">
                  <a:off x="2096" y="1232"/>
                  <a:ext cx="152" cy="15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3435" name="Group 188"/>
              <p:cNvGrpSpPr>
                <a:grpSpLocks/>
              </p:cNvGrpSpPr>
              <p:nvPr/>
            </p:nvGrpSpPr>
            <p:grpSpPr bwMode="auto">
              <a:xfrm>
                <a:off x="2064" y="1768"/>
                <a:ext cx="216" cy="216"/>
                <a:chOff x="2064" y="1768"/>
                <a:chExt cx="216" cy="216"/>
              </a:xfrm>
            </p:grpSpPr>
            <p:sp>
              <p:nvSpPr>
                <p:cNvPr id="13444" name="Oval 189"/>
                <p:cNvSpPr>
                  <a:spLocks noChangeArrowheads="1"/>
                </p:cNvSpPr>
                <p:nvPr/>
              </p:nvSpPr>
              <p:spPr bwMode="auto">
                <a:xfrm>
                  <a:off x="2064" y="1768"/>
                  <a:ext cx="216" cy="216"/>
                </a:xfrm>
                <a:prstGeom prst="ellips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45" name="Line 190"/>
                <p:cNvSpPr>
                  <a:spLocks noChangeShapeType="1"/>
                </p:cNvSpPr>
                <p:nvPr/>
              </p:nvSpPr>
              <p:spPr bwMode="auto">
                <a:xfrm>
                  <a:off x="2088" y="1792"/>
                  <a:ext cx="160" cy="16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46" name="Line 191"/>
                <p:cNvSpPr>
                  <a:spLocks noChangeShapeType="1"/>
                </p:cNvSpPr>
                <p:nvPr/>
              </p:nvSpPr>
              <p:spPr bwMode="auto">
                <a:xfrm flipH="1">
                  <a:off x="2096" y="1800"/>
                  <a:ext cx="152" cy="15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3436" name="Group 192"/>
              <p:cNvGrpSpPr>
                <a:grpSpLocks/>
              </p:cNvGrpSpPr>
              <p:nvPr/>
            </p:nvGrpSpPr>
            <p:grpSpPr bwMode="auto">
              <a:xfrm>
                <a:off x="2064" y="2336"/>
                <a:ext cx="216" cy="216"/>
                <a:chOff x="2064" y="2336"/>
                <a:chExt cx="216" cy="216"/>
              </a:xfrm>
            </p:grpSpPr>
            <p:sp>
              <p:nvSpPr>
                <p:cNvPr id="13441" name="Oval 193"/>
                <p:cNvSpPr>
                  <a:spLocks noChangeArrowheads="1"/>
                </p:cNvSpPr>
                <p:nvPr/>
              </p:nvSpPr>
              <p:spPr bwMode="auto">
                <a:xfrm>
                  <a:off x="2064" y="2336"/>
                  <a:ext cx="216" cy="216"/>
                </a:xfrm>
                <a:prstGeom prst="ellips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42" name="Line 194"/>
                <p:cNvSpPr>
                  <a:spLocks noChangeShapeType="1"/>
                </p:cNvSpPr>
                <p:nvPr/>
              </p:nvSpPr>
              <p:spPr bwMode="auto">
                <a:xfrm>
                  <a:off x="2088" y="2360"/>
                  <a:ext cx="160" cy="16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43" name="Line 195"/>
                <p:cNvSpPr>
                  <a:spLocks noChangeShapeType="1"/>
                </p:cNvSpPr>
                <p:nvPr/>
              </p:nvSpPr>
              <p:spPr bwMode="auto">
                <a:xfrm flipH="1">
                  <a:off x="2096" y="2368"/>
                  <a:ext cx="152" cy="15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3437" name="Group 196"/>
              <p:cNvGrpSpPr>
                <a:grpSpLocks/>
              </p:cNvGrpSpPr>
              <p:nvPr/>
            </p:nvGrpSpPr>
            <p:grpSpPr bwMode="auto">
              <a:xfrm>
                <a:off x="2064" y="2904"/>
                <a:ext cx="216" cy="216"/>
                <a:chOff x="2064" y="2904"/>
                <a:chExt cx="216" cy="216"/>
              </a:xfrm>
            </p:grpSpPr>
            <p:sp>
              <p:nvSpPr>
                <p:cNvPr id="13438" name="Oval 197"/>
                <p:cNvSpPr>
                  <a:spLocks noChangeArrowheads="1"/>
                </p:cNvSpPr>
                <p:nvPr/>
              </p:nvSpPr>
              <p:spPr bwMode="auto">
                <a:xfrm>
                  <a:off x="2064" y="2904"/>
                  <a:ext cx="216" cy="216"/>
                </a:xfrm>
                <a:prstGeom prst="ellips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39" name="Line 198"/>
                <p:cNvSpPr>
                  <a:spLocks noChangeShapeType="1"/>
                </p:cNvSpPr>
                <p:nvPr/>
              </p:nvSpPr>
              <p:spPr bwMode="auto">
                <a:xfrm>
                  <a:off x="2088" y="2928"/>
                  <a:ext cx="160" cy="16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40" name="Line 199"/>
                <p:cNvSpPr>
                  <a:spLocks noChangeShapeType="1"/>
                </p:cNvSpPr>
                <p:nvPr/>
              </p:nvSpPr>
              <p:spPr bwMode="auto">
                <a:xfrm flipH="1">
                  <a:off x="2096" y="2936"/>
                  <a:ext cx="152" cy="15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grpSp>
          <p:nvGrpSpPr>
            <p:cNvPr id="13349" name="Group 200"/>
            <p:cNvGrpSpPr>
              <a:grpSpLocks/>
            </p:cNvGrpSpPr>
            <p:nvPr/>
          </p:nvGrpSpPr>
          <p:grpSpPr bwMode="auto">
            <a:xfrm rot="5400000">
              <a:off x="5411" y="859"/>
              <a:ext cx="216" cy="1920"/>
              <a:chOff x="2568" y="1200"/>
              <a:chExt cx="216" cy="1920"/>
            </a:xfrm>
          </p:grpSpPr>
          <p:grpSp>
            <p:nvGrpSpPr>
              <p:cNvPr id="13418" name="Group 201"/>
              <p:cNvGrpSpPr>
                <a:grpSpLocks/>
              </p:cNvGrpSpPr>
              <p:nvPr/>
            </p:nvGrpSpPr>
            <p:grpSpPr bwMode="auto">
              <a:xfrm>
                <a:off x="2568" y="1200"/>
                <a:ext cx="216" cy="216"/>
                <a:chOff x="2568" y="1200"/>
                <a:chExt cx="216" cy="216"/>
              </a:xfrm>
            </p:grpSpPr>
            <p:sp>
              <p:nvSpPr>
                <p:cNvPr id="13431" name="Oval 202"/>
                <p:cNvSpPr>
                  <a:spLocks noChangeArrowheads="1"/>
                </p:cNvSpPr>
                <p:nvPr/>
              </p:nvSpPr>
              <p:spPr bwMode="auto">
                <a:xfrm>
                  <a:off x="2568" y="1200"/>
                  <a:ext cx="216" cy="216"/>
                </a:xfrm>
                <a:prstGeom prst="ellips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32" name="Line 203"/>
                <p:cNvSpPr>
                  <a:spLocks noChangeShapeType="1"/>
                </p:cNvSpPr>
                <p:nvPr/>
              </p:nvSpPr>
              <p:spPr bwMode="auto">
                <a:xfrm>
                  <a:off x="2592" y="1224"/>
                  <a:ext cx="160" cy="16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33" name="Line 204"/>
                <p:cNvSpPr>
                  <a:spLocks noChangeShapeType="1"/>
                </p:cNvSpPr>
                <p:nvPr/>
              </p:nvSpPr>
              <p:spPr bwMode="auto">
                <a:xfrm flipH="1">
                  <a:off x="2600" y="1232"/>
                  <a:ext cx="152" cy="15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3419" name="Group 205"/>
              <p:cNvGrpSpPr>
                <a:grpSpLocks/>
              </p:cNvGrpSpPr>
              <p:nvPr/>
            </p:nvGrpSpPr>
            <p:grpSpPr bwMode="auto">
              <a:xfrm>
                <a:off x="2568" y="1768"/>
                <a:ext cx="216" cy="216"/>
                <a:chOff x="2568" y="1768"/>
                <a:chExt cx="216" cy="216"/>
              </a:xfrm>
            </p:grpSpPr>
            <p:sp>
              <p:nvSpPr>
                <p:cNvPr id="13428" name="Oval 206"/>
                <p:cNvSpPr>
                  <a:spLocks noChangeArrowheads="1"/>
                </p:cNvSpPr>
                <p:nvPr/>
              </p:nvSpPr>
              <p:spPr bwMode="auto">
                <a:xfrm>
                  <a:off x="2568" y="1768"/>
                  <a:ext cx="216" cy="216"/>
                </a:xfrm>
                <a:prstGeom prst="ellips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29" name="Line 207"/>
                <p:cNvSpPr>
                  <a:spLocks noChangeShapeType="1"/>
                </p:cNvSpPr>
                <p:nvPr/>
              </p:nvSpPr>
              <p:spPr bwMode="auto">
                <a:xfrm>
                  <a:off x="2592" y="1792"/>
                  <a:ext cx="160" cy="16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30" name="Line 208"/>
                <p:cNvSpPr>
                  <a:spLocks noChangeShapeType="1"/>
                </p:cNvSpPr>
                <p:nvPr/>
              </p:nvSpPr>
              <p:spPr bwMode="auto">
                <a:xfrm flipH="1">
                  <a:off x="2600" y="1800"/>
                  <a:ext cx="152" cy="15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3420" name="Group 209"/>
              <p:cNvGrpSpPr>
                <a:grpSpLocks/>
              </p:cNvGrpSpPr>
              <p:nvPr/>
            </p:nvGrpSpPr>
            <p:grpSpPr bwMode="auto">
              <a:xfrm>
                <a:off x="2568" y="2336"/>
                <a:ext cx="216" cy="216"/>
                <a:chOff x="2568" y="2336"/>
                <a:chExt cx="216" cy="216"/>
              </a:xfrm>
            </p:grpSpPr>
            <p:sp>
              <p:nvSpPr>
                <p:cNvPr id="13425" name="Oval 210"/>
                <p:cNvSpPr>
                  <a:spLocks noChangeArrowheads="1"/>
                </p:cNvSpPr>
                <p:nvPr/>
              </p:nvSpPr>
              <p:spPr bwMode="auto">
                <a:xfrm>
                  <a:off x="2568" y="2336"/>
                  <a:ext cx="216" cy="216"/>
                </a:xfrm>
                <a:prstGeom prst="ellips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26" name="Line 211"/>
                <p:cNvSpPr>
                  <a:spLocks noChangeShapeType="1"/>
                </p:cNvSpPr>
                <p:nvPr/>
              </p:nvSpPr>
              <p:spPr bwMode="auto">
                <a:xfrm>
                  <a:off x="2592" y="2360"/>
                  <a:ext cx="160" cy="16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27" name="Line 212"/>
                <p:cNvSpPr>
                  <a:spLocks noChangeShapeType="1"/>
                </p:cNvSpPr>
                <p:nvPr/>
              </p:nvSpPr>
              <p:spPr bwMode="auto">
                <a:xfrm flipH="1">
                  <a:off x="2600" y="2368"/>
                  <a:ext cx="152" cy="15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3421" name="Group 213"/>
              <p:cNvGrpSpPr>
                <a:grpSpLocks/>
              </p:cNvGrpSpPr>
              <p:nvPr/>
            </p:nvGrpSpPr>
            <p:grpSpPr bwMode="auto">
              <a:xfrm>
                <a:off x="2568" y="2904"/>
                <a:ext cx="216" cy="216"/>
                <a:chOff x="2568" y="2904"/>
                <a:chExt cx="216" cy="216"/>
              </a:xfrm>
            </p:grpSpPr>
            <p:sp>
              <p:nvSpPr>
                <p:cNvPr id="13422" name="Oval 214"/>
                <p:cNvSpPr>
                  <a:spLocks noChangeArrowheads="1"/>
                </p:cNvSpPr>
                <p:nvPr/>
              </p:nvSpPr>
              <p:spPr bwMode="auto">
                <a:xfrm>
                  <a:off x="2568" y="2904"/>
                  <a:ext cx="216" cy="216"/>
                </a:xfrm>
                <a:prstGeom prst="ellips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23" name="Line 215"/>
                <p:cNvSpPr>
                  <a:spLocks noChangeShapeType="1"/>
                </p:cNvSpPr>
                <p:nvPr/>
              </p:nvSpPr>
              <p:spPr bwMode="auto">
                <a:xfrm>
                  <a:off x="2592" y="2928"/>
                  <a:ext cx="160" cy="16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24" name="Line 216"/>
                <p:cNvSpPr>
                  <a:spLocks noChangeShapeType="1"/>
                </p:cNvSpPr>
                <p:nvPr/>
              </p:nvSpPr>
              <p:spPr bwMode="auto">
                <a:xfrm flipH="1">
                  <a:off x="2600" y="2936"/>
                  <a:ext cx="152" cy="15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grpSp>
          <p:nvGrpSpPr>
            <p:cNvPr id="13350" name="Group 217"/>
            <p:cNvGrpSpPr>
              <a:grpSpLocks/>
            </p:cNvGrpSpPr>
            <p:nvPr/>
          </p:nvGrpSpPr>
          <p:grpSpPr bwMode="auto">
            <a:xfrm rot="5400000">
              <a:off x="5412" y="1356"/>
              <a:ext cx="216" cy="1920"/>
              <a:chOff x="3064" y="1200"/>
              <a:chExt cx="216" cy="1920"/>
            </a:xfrm>
          </p:grpSpPr>
          <p:grpSp>
            <p:nvGrpSpPr>
              <p:cNvPr id="13402" name="Group 218"/>
              <p:cNvGrpSpPr>
                <a:grpSpLocks/>
              </p:cNvGrpSpPr>
              <p:nvPr/>
            </p:nvGrpSpPr>
            <p:grpSpPr bwMode="auto">
              <a:xfrm>
                <a:off x="3064" y="1200"/>
                <a:ext cx="216" cy="216"/>
                <a:chOff x="3064" y="1200"/>
                <a:chExt cx="216" cy="216"/>
              </a:xfrm>
            </p:grpSpPr>
            <p:sp>
              <p:nvSpPr>
                <p:cNvPr id="13415" name="Oval 219"/>
                <p:cNvSpPr>
                  <a:spLocks noChangeArrowheads="1"/>
                </p:cNvSpPr>
                <p:nvPr/>
              </p:nvSpPr>
              <p:spPr bwMode="auto">
                <a:xfrm>
                  <a:off x="3064" y="1200"/>
                  <a:ext cx="216" cy="216"/>
                </a:xfrm>
                <a:prstGeom prst="ellips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16" name="Line 220"/>
                <p:cNvSpPr>
                  <a:spLocks noChangeShapeType="1"/>
                </p:cNvSpPr>
                <p:nvPr/>
              </p:nvSpPr>
              <p:spPr bwMode="auto">
                <a:xfrm>
                  <a:off x="3088" y="1224"/>
                  <a:ext cx="160" cy="16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17" name="Line 221"/>
                <p:cNvSpPr>
                  <a:spLocks noChangeShapeType="1"/>
                </p:cNvSpPr>
                <p:nvPr/>
              </p:nvSpPr>
              <p:spPr bwMode="auto">
                <a:xfrm flipH="1">
                  <a:off x="3096" y="1232"/>
                  <a:ext cx="152" cy="15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3403" name="Group 222"/>
              <p:cNvGrpSpPr>
                <a:grpSpLocks/>
              </p:cNvGrpSpPr>
              <p:nvPr/>
            </p:nvGrpSpPr>
            <p:grpSpPr bwMode="auto">
              <a:xfrm>
                <a:off x="3064" y="1768"/>
                <a:ext cx="216" cy="216"/>
                <a:chOff x="3064" y="1768"/>
                <a:chExt cx="216" cy="216"/>
              </a:xfrm>
            </p:grpSpPr>
            <p:sp>
              <p:nvSpPr>
                <p:cNvPr id="13412" name="Oval 223"/>
                <p:cNvSpPr>
                  <a:spLocks noChangeArrowheads="1"/>
                </p:cNvSpPr>
                <p:nvPr/>
              </p:nvSpPr>
              <p:spPr bwMode="auto">
                <a:xfrm>
                  <a:off x="3064" y="1768"/>
                  <a:ext cx="216" cy="216"/>
                </a:xfrm>
                <a:prstGeom prst="ellips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13" name="Line 224"/>
                <p:cNvSpPr>
                  <a:spLocks noChangeShapeType="1"/>
                </p:cNvSpPr>
                <p:nvPr/>
              </p:nvSpPr>
              <p:spPr bwMode="auto">
                <a:xfrm>
                  <a:off x="3088" y="1792"/>
                  <a:ext cx="160" cy="16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14" name="Line 225"/>
                <p:cNvSpPr>
                  <a:spLocks noChangeShapeType="1"/>
                </p:cNvSpPr>
                <p:nvPr/>
              </p:nvSpPr>
              <p:spPr bwMode="auto">
                <a:xfrm flipH="1">
                  <a:off x="3096" y="1800"/>
                  <a:ext cx="152" cy="15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3404" name="Group 226"/>
              <p:cNvGrpSpPr>
                <a:grpSpLocks/>
              </p:cNvGrpSpPr>
              <p:nvPr/>
            </p:nvGrpSpPr>
            <p:grpSpPr bwMode="auto">
              <a:xfrm>
                <a:off x="3064" y="2336"/>
                <a:ext cx="216" cy="216"/>
                <a:chOff x="3064" y="2336"/>
                <a:chExt cx="216" cy="216"/>
              </a:xfrm>
            </p:grpSpPr>
            <p:sp>
              <p:nvSpPr>
                <p:cNvPr id="13409" name="Oval 227"/>
                <p:cNvSpPr>
                  <a:spLocks noChangeArrowheads="1"/>
                </p:cNvSpPr>
                <p:nvPr/>
              </p:nvSpPr>
              <p:spPr bwMode="auto">
                <a:xfrm>
                  <a:off x="3064" y="2336"/>
                  <a:ext cx="216" cy="216"/>
                </a:xfrm>
                <a:prstGeom prst="ellips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10" name="Line 228"/>
                <p:cNvSpPr>
                  <a:spLocks noChangeShapeType="1"/>
                </p:cNvSpPr>
                <p:nvPr/>
              </p:nvSpPr>
              <p:spPr bwMode="auto">
                <a:xfrm>
                  <a:off x="3088" y="2360"/>
                  <a:ext cx="160" cy="16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11" name="Line 229"/>
                <p:cNvSpPr>
                  <a:spLocks noChangeShapeType="1"/>
                </p:cNvSpPr>
                <p:nvPr/>
              </p:nvSpPr>
              <p:spPr bwMode="auto">
                <a:xfrm flipH="1">
                  <a:off x="3096" y="2368"/>
                  <a:ext cx="152" cy="15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3405" name="Group 230"/>
              <p:cNvGrpSpPr>
                <a:grpSpLocks/>
              </p:cNvGrpSpPr>
              <p:nvPr/>
            </p:nvGrpSpPr>
            <p:grpSpPr bwMode="auto">
              <a:xfrm>
                <a:off x="3064" y="2904"/>
                <a:ext cx="216" cy="216"/>
                <a:chOff x="3064" y="2904"/>
                <a:chExt cx="216" cy="216"/>
              </a:xfrm>
            </p:grpSpPr>
            <p:sp>
              <p:nvSpPr>
                <p:cNvPr id="13406" name="Oval 231"/>
                <p:cNvSpPr>
                  <a:spLocks noChangeArrowheads="1"/>
                </p:cNvSpPr>
                <p:nvPr/>
              </p:nvSpPr>
              <p:spPr bwMode="auto">
                <a:xfrm>
                  <a:off x="3064" y="2904"/>
                  <a:ext cx="216" cy="216"/>
                </a:xfrm>
                <a:prstGeom prst="ellips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07" name="Line 232"/>
                <p:cNvSpPr>
                  <a:spLocks noChangeShapeType="1"/>
                </p:cNvSpPr>
                <p:nvPr/>
              </p:nvSpPr>
              <p:spPr bwMode="auto">
                <a:xfrm>
                  <a:off x="3088" y="2928"/>
                  <a:ext cx="160" cy="16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08" name="Line 233"/>
                <p:cNvSpPr>
                  <a:spLocks noChangeShapeType="1"/>
                </p:cNvSpPr>
                <p:nvPr/>
              </p:nvSpPr>
              <p:spPr bwMode="auto">
                <a:xfrm flipH="1">
                  <a:off x="3096" y="2936"/>
                  <a:ext cx="152" cy="15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grpSp>
          <p:nvGrpSpPr>
            <p:cNvPr id="13351" name="Group 234"/>
            <p:cNvGrpSpPr>
              <a:grpSpLocks/>
            </p:cNvGrpSpPr>
            <p:nvPr/>
          </p:nvGrpSpPr>
          <p:grpSpPr bwMode="auto">
            <a:xfrm rot="5400000">
              <a:off x="5411" y="1851"/>
              <a:ext cx="216" cy="1920"/>
              <a:chOff x="3560" y="1200"/>
              <a:chExt cx="216" cy="1920"/>
            </a:xfrm>
          </p:grpSpPr>
          <p:grpSp>
            <p:nvGrpSpPr>
              <p:cNvPr id="13386" name="Group 235"/>
              <p:cNvGrpSpPr>
                <a:grpSpLocks/>
              </p:cNvGrpSpPr>
              <p:nvPr/>
            </p:nvGrpSpPr>
            <p:grpSpPr bwMode="auto">
              <a:xfrm>
                <a:off x="3560" y="1200"/>
                <a:ext cx="216" cy="216"/>
                <a:chOff x="3560" y="1200"/>
                <a:chExt cx="216" cy="216"/>
              </a:xfrm>
            </p:grpSpPr>
            <p:sp>
              <p:nvSpPr>
                <p:cNvPr id="13399" name="Oval 236"/>
                <p:cNvSpPr>
                  <a:spLocks noChangeArrowheads="1"/>
                </p:cNvSpPr>
                <p:nvPr/>
              </p:nvSpPr>
              <p:spPr bwMode="auto">
                <a:xfrm>
                  <a:off x="3560" y="1200"/>
                  <a:ext cx="216" cy="216"/>
                </a:xfrm>
                <a:prstGeom prst="ellips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00" name="Line 237"/>
                <p:cNvSpPr>
                  <a:spLocks noChangeShapeType="1"/>
                </p:cNvSpPr>
                <p:nvPr/>
              </p:nvSpPr>
              <p:spPr bwMode="auto">
                <a:xfrm>
                  <a:off x="3584" y="1224"/>
                  <a:ext cx="160" cy="16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01" name="Line 238"/>
                <p:cNvSpPr>
                  <a:spLocks noChangeShapeType="1"/>
                </p:cNvSpPr>
                <p:nvPr/>
              </p:nvSpPr>
              <p:spPr bwMode="auto">
                <a:xfrm flipH="1">
                  <a:off x="3592" y="1232"/>
                  <a:ext cx="152" cy="15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3387" name="Group 239"/>
              <p:cNvGrpSpPr>
                <a:grpSpLocks/>
              </p:cNvGrpSpPr>
              <p:nvPr/>
            </p:nvGrpSpPr>
            <p:grpSpPr bwMode="auto">
              <a:xfrm>
                <a:off x="3560" y="1768"/>
                <a:ext cx="216" cy="216"/>
                <a:chOff x="3560" y="1768"/>
                <a:chExt cx="216" cy="216"/>
              </a:xfrm>
            </p:grpSpPr>
            <p:sp>
              <p:nvSpPr>
                <p:cNvPr id="13396" name="Oval 240"/>
                <p:cNvSpPr>
                  <a:spLocks noChangeArrowheads="1"/>
                </p:cNvSpPr>
                <p:nvPr/>
              </p:nvSpPr>
              <p:spPr bwMode="auto">
                <a:xfrm>
                  <a:off x="3560" y="1768"/>
                  <a:ext cx="216" cy="216"/>
                </a:xfrm>
                <a:prstGeom prst="ellips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97" name="Line 241"/>
                <p:cNvSpPr>
                  <a:spLocks noChangeShapeType="1"/>
                </p:cNvSpPr>
                <p:nvPr/>
              </p:nvSpPr>
              <p:spPr bwMode="auto">
                <a:xfrm>
                  <a:off x="3584" y="1792"/>
                  <a:ext cx="160" cy="16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98" name="Line 242"/>
                <p:cNvSpPr>
                  <a:spLocks noChangeShapeType="1"/>
                </p:cNvSpPr>
                <p:nvPr/>
              </p:nvSpPr>
              <p:spPr bwMode="auto">
                <a:xfrm flipH="1">
                  <a:off x="3592" y="1800"/>
                  <a:ext cx="152" cy="15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3388" name="Group 243"/>
              <p:cNvGrpSpPr>
                <a:grpSpLocks/>
              </p:cNvGrpSpPr>
              <p:nvPr/>
            </p:nvGrpSpPr>
            <p:grpSpPr bwMode="auto">
              <a:xfrm>
                <a:off x="3560" y="2336"/>
                <a:ext cx="216" cy="216"/>
                <a:chOff x="3560" y="2336"/>
                <a:chExt cx="216" cy="216"/>
              </a:xfrm>
            </p:grpSpPr>
            <p:sp>
              <p:nvSpPr>
                <p:cNvPr id="13393" name="Oval 244"/>
                <p:cNvSpPr>
                  <a:spLocks noChangeArrowheads="1"/>
                </p:cNvSpPr>
                <p:nvPr/>
              </p:nvSpPr>
              <p:spPr bwMode="auto">
                <a:xfrm>
                  <a:off x="3560" y="2336"/>
                  <a:ext cx="216" cy="216"/>
                </a:xfrm>
                <a:prstGeom prst="ellips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94" name="Line 245"/>
                <p:cNvSpPr>
                  <a:spLocks noChangeShapeType="1"/>
                </p:cNvSpPr>
                <p:nvPr/>
              </p:nvSpPr>
              <p:spPr bwMode="auto">
                <a:xfrm>
                  <a:off x="3584" y="2360"/>
                  <a:ext cx="160" cy="16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95" name="Line 246"/>
                <p:cNvSpPr>
                  <a:spLocks noChangeShapeType="1"/>
                </p:cNvSpPr>
                <p:nvPr/>
              </p:nvSpPr>
              <p:spPr bwMode="auto">
                <a:xfrm flipH="1">
                  <a:off x="3592" y="2368"/>
                  <a:ext cx="152" cy="15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3389" name="Group 247"/>
              <p:cNvGrpSpPr>
                <a:grpSpLocks/>
              </p:cNvGrpSpPr>
              <p:nvPr/>
            </p:nvGrpSpPr>
            <p:grpSpPr bwMode="auto">
              <a:xfrm>
                <a:off x="3560" y="2904"/>
                <a:ext cx="216" cy="216"/>
                <a:chOff x="3560" y="2904"/>
                <a:chExt cx="216" cy="216"/>
              </a:xfrm>
            </p:grpSpPr>
            <p:sp>
              <p:nvSpPr>
                <p:cNvPr id="13390" name="Oval 248"/>
                <p:cNvSpPr>
                  <a:spLocks noChangeArrowheads="1"/>
                </p:cNvSpPr>
                <p:nvPr/>
              </p:nvSpPr>
              <p:spPr bwMode="auto">
                <a:xfrm>
                  <a:off x="3560" y="2904"/>
                  <a:ext cx="216" cy="216"/>
                </a:xfrm>
                <a:prstGeom prst="ellips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91" name="Line 249"/>
                <p:cNvSpPr>
                  <a:spLocks noChangeShapeType="1"/>
                </p:cNvSpPr>
                <p:nvPr/>
              </p:nvSpPr>
              <p:spPr bwMode="auto">
                <a:xfrm>
                  <a:off x="3584" y="2928"/>
                  <a:ext cx="160" cy="16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92" name="Line 250"/>
                <p:cNvSpPr>
                  <a:spLocks noChangeShapeType="1"/>
                </p:cNvSpPr>
                <p:nvPr/>
              </p:nvSpPr>
              <p:spPr bwMode="auto">
                <a:xfrm flipH="1">
                  <a:off x="3592" y="2936"/>
                  <a:ext cx="152" cy="15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grpSp>
          <p:nvGrpSpPr>
            <p:cNvPr id="13352" name="Group 251"/>
            <p:cNvGrpSpPr>
              <a:grpSpLocks/>
            </p:cNvGrpSpPr>
            <p:nvPr/>
          </p:nvGrpSpPr>
          <p:grpSpPr bwMode="auto">
            <a:xfrm rot="5400000">
              <a:off x="5411" y="2347"/>
              <a:ext cx="216" cy="1920"/>
              <a:chOff x="4056" y="1200"/>
              <a:chExt cx="216" cy="1920"/>
            </a:xfrm>
          </p:grpSpPr>
          <p:grpSp>
            <p:nvGrpSpPr>
              <p:cNvPr id="13370" name="Group 252"/>
              <p:cNvGrpSpPr>
                <a:grpSpLocks/>
              </p:cNvGrpSpPr>
              <p:nvPr/>
            </p:nvGrpSpPr>
            <p:grpSpPr bwMode="auto">
              <a:xfrm>
                <a:off x="4056" y="1200"/>
                <a:ext cx="216" cy="216"/>
                <a:chOff x="4056" y="1200"/>
                <a:chExt cx="216" cy="216"/>
              </a:xfrm>
            </p:grpSpPr>
            <p:sp>
              <p:nvSpPr>
                <p:cNvPr id="13383" name="Oval 253"/>
                <p:cNvSpPr>
                  <a:spLocks noChangeArrowheads="1"/>
                </p:cNvSpPr>
                <p:nvPr/>
              </p:nvSpPr>
              <p:spPr bwMode="auto">
                <a:xfrm>
                  <a:off x="4056" y="1200"/>
                  <a:ext cx="216" cy="216"/>
                </a:xfrm>
                <a:prstGeom prst="ellips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84" name="Line 254"/>
                <p:cNvSpPr>
                  <a:spLocks noChangeShapeType="1"/>
                </p:cNvSpPr>
                <p:nvPr/>
              </p:nvSpPr>
              <p:spPr bwMode="auto">
                <a:xfrm>
                  <a:off x="4080" y="1224"/>
                  <a:ext cx="160" cy="16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85" name="Line 255"/>
                <p:cNvSpPr>
                  <a:spLocks noChangeShapeType="1"/>
                </p:cNvSpPr>
                <p:nvPr/>
              </p:nvSpPr>
              <p:spPr bwMode="auto">
                <a:xfrm flipH="1">
                  <a:off x="4088" y="1232"/>
                  <a:ext cx="152" cy="15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3371" name="Group 256"/>
              <p:cNvGrpSpPr>
                <a:grpSpLocks/>
              </p:cNvGrpSpPr>
              <p:nvPr/>
            </p:nvGrpSpPr>
            <p:grpSpPr bwMode="auto">
              <a:xfrm>
                <a:off x="4056" y="1768"/>
                <a:ext cx="216" cy="216"/>
                <a:chOff x="4056" y="1768"/>
                <a:chExt cx="216" cy="216"/>
              </a:xfrm>
            </p:grpSpPr>
            <p:sp>
              <p:nvSpPr>
                <p:cNvPr id="13380" name="Oval 257"/>
                <p:cNvSpPr>
                  <a:spLocks noChangeArrowheads="1"/>
                </p:cNvSpPr>
                <p:nvPr/>
              </p:nvSpPr>
              <p:spPr bwMode="auto">
                <a:xfrm>
                  <a:off x="4056" y="1768"/>
                  <a:ext cx="216" cy="216"/>
                </a:xfrm>
                <a:prstGeom prst="ellips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81" name="Line 258"/>
                <p:cNvSpPr>
                  <a:spLocks noChangeShapeType="1"/>
                </p:cNvSpPr>
                <p:nvPr/>
              </p:nvSpPr>
              <p:spPr bwMode="auto">
                <a:xfrm>
                  <a:off x="4080" y="1792"/>
                  <a:ext cx="160" cy="16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82" name="Line 259"/>
                <p:cNvSpPr>
                  <a:spLocks noChangeShapeType="1"/>
                </p:cNvSpPr>
                <p:nvPr/>
              </p:nvSpPr>
              <p:spPr bwMode="auto">
                <a:xfrm flipH="1">
                  <a:off x="4088" y="1800"/>
                  <a:ext cx="152" cy="15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3372" name="Group 260"/>
              <p:cNvGrpSpPr>
                <a:grpSpLocks/>
              </p:cNvGrpSpPr>
              <p:nvPr/>
            </p:nvGrpSpPr>
            <p:grpSpPr bwMode="auto">
              <a:xfrm>
                <a:off x="4056" y="2336"/>
                <a:ext cx="216" cy="216"/>
                <a:chOff x="4056" y="2336"/>
                <a:chExt cx="216" cy="216"/>
              </a:xfrm>
            </p:grpSpPr>
            <p:sp>
              <p:nvSpPr>
                <p:cNvPr id="13377" name="Oval 261"/>
                <p:cNvSpPr>
                  <a:spLocks noChangeArrowheads="1"/>
                </p:cNvSpPr>
                <p:nvPr/>
              </p:nvSpPr>
              <p:spPr bwMode="auto">
                <a:xfrm>
                  <a:off x="4056" y="2336"/>
                  <a:ext cx="216" cy="216"/>
                </a:xfrm>
                <a:prstGeom prst="ellips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78" name="Line 262"/>
                <p:cNvSpPr>
                  <a:spLocks noChangeShapeType="1"/>
                </p:cNvSpPr>
                <p:nvPr/>
              </p:nvSpPr>
              <p:spPr bwMode="auto">
                <a:xfrm>
                  <a:off x="4080" y="2360"/>
                  <a:ext cx="160" cy="16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79" name="Line 263"/>
                <p:cNvSpPr>
                  <a:spLocks noChangeShapeType="1"/>
                </p:cNvSpPr>
                <p:nvPr/>
              </p:nvSpPr>
              <p:spPr bwMode="auto">
                <a:xfrm flipH="1">
                  <a:off x="4088" y="2368"/>
                  <a:ext cx="152" cy="15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3373" name="Group 264"/>
              <p:cNvGrpSpPr>
                <a:grpSpLocks/>
              </p:cNvGrpSpPr>
              <p:nvPr/>
            </p:nvGrpSpPr>
            <p:grpSpPr bwMode="auto">
              <a:xfrm>
                <a:off x="4056" y="2904"/>
                <a:ext cx="216" cy="216"/>
                <a:chOff x="4056" y="2904"/>
                <a:chExt cx="216" cy="216"/>
              </a:xfrm>
            </p:grpSpPr>
            <p:sp>
              <p:nvSpPr>
                <p:cNvPr id="13374" name="Oval 265"/>
                <p:cNvSpPr>
                  <a:spLocks noChangeArrowheads="1"/>
                </p:cNvSpPr>
                <p:nvPr/>
              </p:nvSpPr>
              <p:spPr bwMode="auto">
                <a:xfrm>
                  <a:off x="4056" y="2904"/>
                  <a:ext cx="216" cy="216"/>
                </a:xfrm>
                <a:prstGeom prst="ellips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75" name="Line 266"/>
                <p:cNvSpPr>
                  <a:spLocks noChangeShapeType="1"/>
                </p:cNvSpPr>
                <p:nvPr/>
              </p:nvSpPr>
              <p:spPr bwMode="auto">
                <a:xfrm>
                  <a:off x="4080" y="2928"/>
                  <a:ext cx="160" cy="16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76" name="Line 267"/>
                <p:cNvSpPr>
                  <a:spLocks noChangeShapeType="1"/>
                </p:cNvSpPr>
                <p:nvPr/>
              </p:nvSpPr>
              <p:spPr bwMode="auto">
                <a:xfrm flipH="1">
                  <a:off x="4088" y="2936"/>
                  <a:ext cx="152" cy="15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grpSp>
          <p:nvGrpSpPr>
            <p:cNvPr id="13353" name="Group 268"/>
            <p:cNvGrpSpPr>
              <a:grpSpLocks/>
            </p:cNvGrpSpPr>
            <p:nvPr/>
          </p:nvGrpSpPr>
          <p:grpSpPr bwMode="auto">
            <a:xfrm rot="5400000">
              <a:off x="5411" y="2843"/>
              <a:ext cx="216" cy="1920"/>
              <a:chOff x="4552" y="1200"/>
              <a:chExt cx="216" cy="1920"/>
            </a:xfrm>
          </p:grpSpPr>
          <p:grpSp>
            <p:nvGrpSpPr>
              <p:cNvPr id="13354" name="Group 269"/>
              <p:cNvGrpSpPr>
                <a:grpSpLocks/>
              </p:cNvGrpSpPr>
              <p:nvPr/>
            </p:nvGrpSpPr>
            <p:grpSpPr bwMode="auto">
              <a:xfrm>
                <a:off x="4552" y="1200"/>
                <a:ext cx="216" cy="216"/>
                <a:chOff x="4552" y="1200"/>
                <a:chExt cx="216" cy="216"/>
              </a:xfrm>
            </p:grpSpPr>
            <p:sp>
              <p:nvSpPr>
                <p:cNvPr id="13367" name="Oval 270"/>
                <p:cNvSpPr>
                  <a:spLocks noChangeArrowheads="1"/>
                </p:cNvSpPr>
                <p:nvPr/>
              </p:nvSpPr>
              <p:spPr bwMode="auto">
                <a:xfrm>
                  <a:off x="4552" y="1200"/>
                  <a:ext cx="216" cy="216"/>
                </a:xfrm>
                <a:prstGeom prst="ellips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68" name="Line 271"/>
                <p:cNvSpPr>
                  <a:spLocks noChangeShapeType="1"/>
                </p:cNvSpPr>
                <p:nvPr/>
              </p:nvSpPr>
              <p:spPr bwMode="auto">
                <a:xfrm>
                  <a:off x="4576" y="1224"/>
                  <a:ext cx="160" cy="16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69" name="Line 272"/>
                <p:cNvSpPr>
                  <a:spLocks noChangeShapeType="1"/>
                </p:cNvSpPr>
                <p:nvPr/>
              </p:nvSpPr>
              <p:spPr bwMode="auto">
                <a:xfrm flipH="1">
                  <a:off x="4584" y="1232"/>
                  <a:ext cx="152" cy="15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3355" name="Group 273"/>
              <p:cNvGrpSpPr>
                <a:grpSpLocks/>
              </p:cNvGrpSpPr>
              <p:nvPr/>
            </p:nvGrpSpPr>
            <p:grpSpPr bwMode="auto">
              <a:xfrm>
                <a:off x="4552" y="1768"/>
                <a:ext cx="216" cy="216"/>
                <a:chOff x="4552" y="1768"/>
                <a:chExt cx="216" cy="216"/>
              </a:xfrm>
            </p:grpSpPr>
            <p:sp>
              <p:nvSpPr>
                <p:cNvPr id="13364" name="Oval 274"/>
                <p:cNvSpPr>
                  <a:spLocks noChangeArrowheads="1"/>
                </p:cNvSpPr>
                <p:nvPr/>
              </p:nvSpPr>
              <p:spPr bwMode="auto">
                <a:xfrm>
                  <a:off x="4552" y="1768"/>
                  <a:ext cx="216" cy="216"/>
                </a:xfrm>
                <a:prstGeom prst="ellips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65" name="Line 275"/>
                <p:cNvSpPr>
                  <a:spLocks noChangeShapeType="1"/>
                </p:cNvSpPr>
                <p:nvPr/>
              </p:nvSpPr>
              <p:spPr bwMode="auto">
                <a:xfrm>
                  <a:off x="4576" y="1792"/>
                  <a:ext cx="160" cy="16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66" name="Line 276"/>
                <p:cNvSpPr>
                  <a:spLocks noChangeShapeType="1"/>
                </p:cNvSpPr>
                <p:nvPr/>
              </p:nvSpPr>
              <p:spPr bwMode="auto">
                <a:xfrm flipH="1">
                  <a:off x="4584" y="1800"/>
                  <a:ext cx="152" cy="15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3356" name="Group 277"/>
              <p:cNvGrpSpPr>
                <a:grpSpLocks/>
              </p:cNvGrpSpPr>
              <p:nvPr/>
            </p:nvGrpSpPr>
            <p:grpSpPr bwMode="auto">
              <a:xfrm>
                <a:off x="4552" y="2336"/>
                <a:ext cx="216" cy="216"/>
                <a:chOff x="4552" y="2336"/>
                <a:chExt cx="216" cy="216"/>
              </a:xfrm>
            </p:grpSpPr>
            <p:sp>
              <p:nvSpPr>
                <p:cNvPr id="13361" name="Oval 278"/>
                <p:cNvSpPr>
                  <a:spLocks noChangeArrowheads="1"/>
                </p:cNvSpPr>
                <p:nvPr/>
              </p:nvSpPr>
              <p:spPr bwMode="auto">
                <a:xfrm>
                  <a:off x="4552" y="2336"/>
                  <a:ext cx="216" cy="216"/>
                </a:xfrm>
                <a:prstGeom prst="ellips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62" name="Line 279"/>
                <p:cNvSpPr>
                  <a:spLocks noChangeShapeType="1"/>
                </p:cNvSpPr>
                <p:nvPr/>
              </p:nvSpPr>
              <p:spPr bwMode="auto">
                <a:xfrm>
                  <a:off x="4576" y="2360"/>
                  <a:ext cx="160" cy="16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63" name="Line 280"/>
                <p:cNvSpPr>
                  <a:spLocks noChangeShapeType="1"/>
                </p:cNvSpPr>
                <p:nvPr/>
              </p:nvSpPr>
              <p:spPr bwMode="auto">
                <a:xfrm flipH="1">
                  <a:off x="4584" y="2368"/>
                  <a:ext cx="152" cy="15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3357" name="Group 281"/>
              <p:cNvGrpSpPr>
                <a:grpSpLocks/>
              </p:cNvGrpSpPr>
              <p:nvPr/>
            </p:nvGrpSpPr>
            <p:grpSpPr bwMode="auto">
              <a:xfrm>
                <a:off x="4552" y="2904"/>
                <a:ext cx="216" cy="216"/>
                <a:chOff x="4552" y="2904"/>
                <a:chExt cx="216" cy="216"/>
              </a:xfrm>
            </p:grpSpPr>
            <p:sp>
              <p:nvSpPr>
                <p:cNvPr id="13358" name="Oval 282"/>
                <p:cNvSpPr>
                  <a:spLocks noChangeArrowheads="1"/>
                </p:cNvSpPr>
                <p:nvPr/>
              </p:nvSpPr>
              <p:spPr bwMode="auto">
                <a:xfrm>
                  <a:off x="4552" y="2904"/>
                  <a:ext cx="216" cy="216"/>
                </a:xfrm>
                <a:prstGeom prst="ellips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59" name="Line 283"/>
                <p:cNvSpPr>
                  <a:spLocks noChangeShapeType="1"/>
                </p:cNvSpPr>
                <p:nvPr/>
              </p:nvSpPr>
              <p:spPr bwMode="auto">
                <a:xfrm>
                  <a:off x="4576" y="2928"/>
                  <a:ext cx="160" cy="16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60" name="Line 284"/>
                <p:cNvSpPr>
                  <a:spLocks noChangeShapeType="1"/>
                </p:cNvSpPr>
                <p:nvPr/>
              </p:nvSpPr>
              <p:spPr bwMode="auto">
                <a:xfrm flipH="1">
                  <a:off x="4584" y="2936"/>
                  <a:ext cx="152" cy="15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</p:grpSp>
      <p:sp>
        <p:nvSpPr>
          <p:cNvPr id="13341" name="Rectangle 286"/>
          <p:cNvSpPr>
            <a:spLocks/>
          </p:cNvSpPr>
          <p:nvPr/>
        </p:nvSpPr>
        <p:spPr bwMode="auto">
          <a:xfrm>
            <a:off x="7135948" y="877130"/>
            <a:ext cx="2145211" cy="3871057"/>
          </a:xfrm>
          <a:prstGeom prst="rect">
            <a:avLst/>
          </a:prstGeom>
          <a:noFill/>
          <a:ln w="25400">
            <a:solidFill>
              <a:srgbClr val="000000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lIns="82296" tIns="41148" rIns="82296" bIns="41148" anchor="ctr"/>
          <a:lstStyle/>
          <a:p>
            <a:endParaRPr lang="en-US"/>
          </a:p>
        </p:txBody>
      </p:sp>
      <p:sp>
        <p:nvSpPr>
          <p:cNvPr id="13342" name="Rectangle 287"/>
          <p:cNvSpPr>
            <a:spLocks/>
          </p:cNvSpPr>
          <p:nvPr/>
        </p:nvSpPr>
        <p:spPr bwMode="auto">
          <a:xfrm>
            <a:off x="7135948" y="877130"/>
            <a:ext cx="48388" cy="1838752"/>
          </a:xfrm>
          <a:prstGeom prst="rect">
            <a:avLst/>
          </a:prstGeom>
          <a:solidFill>
            <a:srgbClr val="36BC0D"/>
          </a:solidFill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 wrap="none" lIns="82296" tIns="41148" rIns="82296" bIns="41148" anchor="ctr"/>
          <a:lstStyle/>
          <a:p>
            <a:endParaRPr lang="en-US"/>
          </a:p>
        </p:txBody>
      </p:sp>
      <p:sp>
        <p:nvSpPr>
          <p:cNvPr id="13343" name="Rectangle 288"/>
          <p:cNvSpPr>
            <a:spLocks/>
          </p:cNvSpPr>
          <p:nvPr/>
        </p:nvSpPr>
        <p:spPr bwMode="auto">
          <a:xfrm>
            <a:off x="7135948" y="2909435"/>
            <a:ext cx="48388" cy="1838752"/>
          </a:xfrm>
          <a:prstGeom prst="rect">
            <a:avLst/>
          </a:prstGeom>
          <a:solidFill>
            <a:srgbClr val="36BC0D"/>
          </a:solidFill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 wrap="none" lIns="82296" tIns="41148" rIns="82296" bIns="41148" anchor="ctr"/>
          <a:lstStyle/>
          <a:p>
            <a:endParaRPr lang="en-US"/>
          </a:p>
        </p:txBody>
      </p:sp>
      <p:sp>
        <p:nvSpPr>
          <p:cNvPr id="13344" name="Text Box 289"/>
          <p:cNvSpPr txBox="1">
            <a:spLocks/>
          </p:cNvSpPr>
          <p:nvPr/>
        </p:nvSpPr>
        <p:spPr bwMode="auto">
          <a:xfrm>
            <a:off x="191452" y="1564640"/>
            <a:ext cx="3843906" cy="2237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ＭＳ Ｐゴシック" charset="0"/>
                <a:sym typeface="Gill Sans" charset="0"/>
              </a:defRPr>
            </a:lvl1pPr>
            <a:lvl2pPr marL="742950" indent="-28575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2pPr>
            <a:lvl3pPr marL="11430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3pPr>
            <a:lvl4pPr marL="16002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4pPr>
            <a:lvl5pPr marL="20574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9pPr>
          </a:lstStyle>
          <a:p>
            <a:pPr algn="l" eaLnBrk="1" hangingPunct="1"/>
            <a:r>
              <a:rPr lang="en-US" sz="2000" dirty="0">
                <a:latin typeface="Times New Roman"/>
                <a:cs typeface="Times New Roman"/>
              </a:rPr>
              <a:t>potential difference to give them velocity, and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sent through a velocity trap </a:t>
            </a:r>
            <a:r>
              <a:rPr lang="en-US" sz="2000" dirty="0">
                <a:latin typeface="Times New Roman"/>
                <a:cs typeface="Times New Roman"/>
              </a:rPr>
              <a:t>made up of a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95,000 V/m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E-</a:t>
            </a:r>
            <a:r>
              <a:rPr lang="en-US" sz="2000" i="1" dirty="0" err="1">
                <a:solidFill>
                  <a:srgbClr val="0000FF"/>
                </a:solidFill>
                <a:latin typeface="Times New Roman"/>
                <a:cs typeface="Times New Roman"/>
              </a:rPr>
              <a:t>fld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>
                <a:latin typeface="Times New Roman"/>
                <a:cs typeface="Times New Roman"/>
              </a:rPr>
              <a:t>and a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.93 </a:t>
            </a:r>
            <a:r>
              <a:rPr lang="en-US" sz="2000" dirty="0" err="1">
                <a:solidFill>
                  <a:srgbClr val="FF0000"/>
                </a:solidFill>
                <a:latin typeface="Times New Roman"/>
                <a:cs typeface="Times New Roman"/>
              </a:rPr>
              <a:t>teslas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B-fld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. </a:t>
            </a:r>
            <a:r>
              <a:rPr lang="en-US" sz="2000" dirty="0">
                <a:latin typeface="Times New Roman"/>
                <a:cs typeface="Times New Roman"/>
              </a:rPr>
              <a:t> The molecules that make it through the trap move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into a region </a:t>
            </a:r>
            <a:r>
              <a:rPr lang="en-US" sz="2000" dirty="0">
                <a:latin typeface="Times New Roman"/>
                <a:cs typeface="Times New Roman"/>
              </a:rPr>
              <a:t>in which there is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only the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B-fld</a:t>
            </a:r>
            <a:r>
              <a:rPr lang="en-US" sz="2000" dirty="0">
                <a:latin typeface="Times New Roman"/>
                <a:cs typeface="Times New Roman"/>
              </a:rPr>
              <a:t>.  </a:t>
            </a:r>
            <a:endParaRPr lang="en-US" sz="1800" dirty="0"/>
          </a:p>
        </p:txBody>
      </p:sp>
      <p:sp>
        <p:nvSpPr>
          <p:cNvPr id="13345" name="Rectangle 291"/>
          <p:cNvSpPr>
            <a:spLocks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lIns="82296" tIns="41148" rIns="82296" bIns="41148" anchor="ctr"/>
          <a:lstStyle/>
          <a:p>
            <a:endParaRPr lang="en-US"/>
          </a:p>
        </p:txBody>
      </p:sp>
      <p:sp>
        <p:nvSpPr>
          <p:cNvPr id="275" name="Rectangle 9"/>
          <p:cNvSpPr txBox="1">
            <a:spLocks noChangeArrowheads="1"/>
          </p:cNvSpPr>
          <p:nvPr/>
        </p:nvSpPr>
        <p:spPr>
          <a:xfrm>
            <a:off x="158749" y="556259"/>
            <a:ext cx="6623714" cy="1059181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b="1" dirty="0">
                <a:solidFill>
                  <a:srgbClr val="FF0000"/>
                </a:solidFill>
                <a:latin typeface="Apple Chancery"/>
                <a:ea typeface="ＭＳ Ｐゴシック" charset="0"/>
                <a:cs typeface="Apple Chancery"/>
              </a:rPr>
              <a:t>Example 5 </a:t>
            </a:r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(mass spectrometer):  </a:t>
            </a:r>
            <a:r>
              <a:rPr lang="en-US" sz="2000" dirty="0">
                <a:latin typeface="Times New Roman"/>
                <a:cs typeface="Times New Roman"/>
              </a:rPr>
              <a:t>An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unknown mass </a:t>
            </a:r>
            <a:r>
              <a:rPr lang="en-US" sz="2000" dirty="0">
                <a:latin typeface="Times New Roman"/>
                <a:cs typeface="Times New Roman"/>
              </a:rPr>
              <a:t>is </a:t>
            </a:r>
            <a:r>
              <a:rPr lang="en-US" sz="2000" dirty="0" err="1">
                <a:solidFill>
                  <a:srgbClr val="0000FF"/>
                </a:solidFill>
                <a:latin typeface="Times New Roman"/>
                <a:cs typeface="Times New Roman"/>
              </a:rPr>
              <a:t>volatalizes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>
                <a:latin typeface="Times New Roman"/>
                <a:cs typeface="Times New Roman"/>
              </a:rPr>
              <a:t>(made into a gas), had its molecules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singly ionized </a:t>
            </a:r>
            <a:r>
              <a:rPr lang="en-US" sz="2000" dirty="0">
                <a:latin typeface="Times New Roman"/>
                <a:cs typeface="Times New Roman"/>
              </a:rPr>
              <a:t>(had one electron stripped away),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accelerated</a:t>
            </a:r>
            <a:r>
              <a:rPr lang="en-US" sz="2000" dirty="0">
                <a:latin typeface="Times New Roman"/>
                <a:cs typeface="Times New Roman"/>
              </a:rPr>
              <a:t> through a </a:t>
            </a:r>
            <a:endParaRPr lang="en-US" sz="2000" dirty="0">
              <a:solidFill>
                <a:srgbClr val="008000"/>
              </a:solidFill>
              <a:latin typeface="Apple Chancery"/>
              <a:ea typeface="ＭＳ Ｐゴシック" charset="0"/>
              <a:cs typeface="Apple Chancery"/>
            </a:endParaRPr>
          </a:p>
        </p:txBody>
      </p:sp>
      <p:sp>
        <p:nvSpPr>
          <p:cNvPr id="277" name="TextBox 276"/>
          <p:cNvSpPr txBox="1"/>
          <p:nvPr/>
        </p:nvSpPr>
        <p:spPr>
          <a:xfrm>
            <a:off x="399999" y="3953635"/>
            <a:ext cx="64617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a.) What is </a:t>
            </a:r>
            <a:r>
              <a:rPr lang="en-US" sz="2000" dirty="0">
                <a:latin typeface="Times New Roman"/>
                <a:cs typeface="Times New Roman"/>
              </a:rPr>
              <a:t>the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velocity</a:t>
            </a:r>
            <a:r>
              <a:rPr lang="en-US" sz="2000" i="1" dirty="0">
                <a:latin typeface="Times New Roman"/>
                <a:cs typeface="Times New Roman"/>
              </a:rPr>
              <a:t> </a:t>
            </a:r>
            <a:r>
              <a:rPr lang="en-US" sz="2000" dirty="0">
                <a:latin typeface="Times New Roman"/>
                <a:cs typeface="Times New Roman"/>
              </a:rPr>
              <a:t>of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molecules</a:t>
            </a:r>
            <a:r>
              <a:rPr lang="en-US" sz="2000" dirty="0">
                <a:latin typeface="Times New Roman"/>
                <a:cs typeface="Times New Roman"/>
              </a:rPr>
              <a:t> that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make it through the trap</a:t>
            </a:r>
            <a:r>
              <a:rPr lang="en-US" sz="2000" dirty="0">
                <a:latin typeface="Times New Roman"/>
                <a:cs typeface="Times New Roman"/>
              </a:rPr>
              <a:t>?</a:t>
            </a:r>
            <a:endParaRPr lang="en-US" dirty="0">
              <a:latin typeface="Times New Roman"/>
              <a:cs typeface="Times New Roman"/>
            </a:endParaRPr>
          </a:p>
        </p:txBody>
      </p:sp>
      <p:graphicFrame>
        <p:nvGraphicFramePr>
          <p:cNvPr id="278" name="Object 27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22543012"/>
              </p:ext>
            </p:extLst>
          </p:nvPr>
        </p:nvGraphicFramePr>
        <p:xfrm>
          <a:off x="2706975" y="4661521"/>
          <a:ext cx="2928938" cy="1358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752600" imgH="812800" progId="Equation.DSMT4">
                  <p:embed/>
                </p:oleObj>
              </mc:Choice>
              <mc:Fallback>
                <p:oleObj name="Equation" r:id="rId3" imgW="1752600" imgH="812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706975" y="4661521"/>
                        <a:ext cx="2928938" cy="1358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9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505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22.)</a:t>
            </a:r>
          </a:p>
        </p:txBody>
      </p:sp>
      <p:graphicFrame>
        <p:nvGraphicFramePr>
          <p:cNvPr id="280" name="Object 27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18493552"/>
              </p:ext>
            </p:extLst>
          </p:nvPr>
        </p:nvGraphicFramePr>
        <p:xfrm>
          <a:off x="6124340" y="1564640"/>
          <a:ext cx="265112" cy="288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39700" imgH="152400" progId="Equation.DSMT4">
                  <p:embed/>
                </p:oleObj>
              </mc:Choice>
              <mc:Fallback>
                <p:oleObj name="Equation" r:id="rId5" imgW="139700" imgH="152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124340" y="1564640"/>
                        <a:ext cx="265112" cy="288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2" name="Object 28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0974340"/>
              </p:ext>
            </p:extLst>
          </p:nvPr>
        </p:nvGraphicFramePr>
        <p:xfrm>
          <a:off x="6531095" y="2547637"/>
          <a:ext cx="219075" cy="239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14300" imgH="127000" progId="Equation.DSMT4">
                  <p:embed/>
                </p:oleObj>
              </mc:Choice>
              <mc:Fallback>
                <p:oleObj name="Equation" r:id="rId7" imgW="114300" imgH="1270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531095" y="2547637"/>
                        <a:ext cx="219075" cy="2397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4" name="Object 28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97962257"/>
              </p:ext>
            </p:extLst>
          </p:nvPr>
        </p:nvGraphicFramePr>
        <p:xfrm>
          <a:off x="5048360" y="2453141"/>
          <a:ext cx="265112" cy="288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39700" imgH="152400" progId="Equation.DSMT4">
                  <p:embed/>
                </p:oleObj>
              </mc:Choice>
              <mc:Fallback>
                <p:oleObj name="Equation" r:id="rId9" imgW="139700" imgH="152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048360" y="2453141"/>
                        <a:ext cx="265112" cy="288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82465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13" name="Group 270"/>
          <p:cNvGrpSpPr>
            <a:grpSpLocks/>
          </p:cNvGrpSpPr>
          <p:nvPr/>
        </p:nvGrpSpPr>
        <p:grpSpPr bwMode="auto">
          <a:xfrm>
            <a:off x="6611742" y="1506509"/>
            <a:ext cx="1112930" cy="1209705"/>
            <a:chOff x="3022600" y="2438400"/>
            <a:chExt cx="1752602" cy="1905000"/>
          </a:xfrm>
        </p:grpSpPr>
        <p:sp>
          <p:nvSpPr>
            <p:cNvPr id="13583" name="Oval 271"/>
            <p:cNvSpPr>
              <a:spLocks noChangeArrowheads="1"/>
            </p:cNvSpPr>
            <p:nvPr/>
          </p:nvSpPr>
          <p:spPr bwMode="auto">
            <a:xfrm flipV="1">
              <a:off x="3098801" y="2590799"/>
              <a:ext cx="1676401" cy="1676399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584" name="Rectangle 272"/>
            <p:cNvSpPr>
              <a:spLocks noChangeArrowheads="1"/>
            </p:cNvSpPr>
            <p:nvPr/>
          </p:nvSpPr>
          <p:spPr bwMode="auto">
            <a:xfrm>
              <a:off x="3022600" y="2438400"/>
              <a:ext cx="914401" cy="1905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254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314" name="Line 108"/>
          <p:cNvSpPr>
            <a:spLocks noChangeShapeType="1"/>
          </p:cNvSpPr>
          <p:nvPr/>
        </p:nvSpPr>
        <p:spPr bwMode="auto">
          <a:xfrm flipH="1">
            <a:off x="7184336" y="1847607"/>
            <a:ext cx="435664" cy="320206"/>
          </a:xfrm>
          <a:prstGeom prst="line">
            <a:avLst/>
          </a:prstGeom>
          <a:noFill/>
          <a:ln w="12700" cmpd="sng">
            <a:solidFill>
              <a:srgbClr val="FF1212"/>
            </a:solidFill>
            <a:round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grpSp>
        <p:nvGrpSpPr>
          <p:cNvPr id="13317" name="Group 4"/>
          <p:cNvGrpSpPr>
            <a:grpSpLocks/>
          </p:cNvGrpSpPr>
          <p:nvPr/>
        </p:nvGrpSpPr>
        <p:grpSpPr bwMode="auto">
          <a:xfrm>
            <a:off x="4321367" y="1701776"/>
            <a:ext cx="217747" cy="1935528"/>
            <a:chOff x="1576" y="1200"/>
            <a:chExt cx="216" cy="1920"/>
          </a:xfrm>
        </p:grpSpPr>
        <p:grpSp>
          <p:nvGrpSpPr>
            <p:cNvPr id="13567" name="Group 5"/>
            <p:cNvGrpSpPr>
              <a:grpSpLocks/>
            </p:cNvGrpSpPr>
            <p:nvPr/>
          </p:nvGrpSpPr>
          <p:grpSpPr bwMode="auto">
            <a:xfrm>
              <a:off x="1576" y="1200"/>
              <a:ext cx="216" cy="216"/>
              <a:chOff x="1576" y="1200"/>
              <a:chExt cx="216" cy="216"/>
            </a:xfrm>
          </p:grpSpPr>
          <p:sp>
            <p:nvSpPr>
              <p:cNvPr id="13580" name="Oval 6"/>
              <p:cNvSpPr>
                <a:spLocks noChangeArrowheads="1"/>
              </p:cNvSpPr>
              <p:nvPr/>
            </p:nvSpPr>
            <p:spPr bwMode="auto">
              <a:xfrm>
                <a:off x="1576" y="1200"/>
                <a:ext cx="216" cy="216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81" name="Line 7"/>
              <p:cNvSpPr>
                <a:spLocks noChangeShapeType="1"/>
              </p:cNvSpPr>
              <p:nvPr/>
            </p:nvSpPr>
            <p:spPr bwMode="auto">
              <a:xfrm>
                <a:off x="1600" y="1224"/>
                <a:ext cx="160" cy="1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82" name="Line 8"/>
              <p:cNvSpPr>
                <a:spLocks noChangeShapeType="1"/>
              </p:cNvSpPr>
              <p:nvPr/>
            </p:nvSpPr>
            <p:spPr bwMode="auto">
              <a:xfrm flipH="1">
                <a:off x="1608" y="1232"/>
                <a:ext cx="152" cy="15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3568" name="Group 9"/>
            <p:cNvGrpSpPr>
              <a:grpSpLocks/>
            </p:cNvGrpSpPr>
            <p:nvPr/>
          </p:nvGrpSpPr>
          <p:grpSpPr bwMode="auto">
            <a:xfrm>
              <a:off x="1576" y="1768"/>
              <a:ext cx="216" cy="216"/>
              <a:chOff x="1576" y="1768"/>
              <a:chExt cx="216" cy="216"/>
            </a:xfrm>
          </p:grpSpPr>
          <p:sp>
            <p:nvSpPr>
              <p:cNvPr id="13577" name="Oval 10"/>
              <p:cNvSpPr>
                <a:spLocks noChangeArrowheads="1"/>
              </p:cNvSpPr>
              <p:nvPr/>
            </p:nvSpPr>
            <p:spPr bwMode="auto">
              <a:xfrm>
                <a:off x="1576" y="1768"/>
                <a:ext cx="216" cy="216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78" name="Line 11"/>
              <p:cNvSpPr>
                <a:spLocks noChangeShapeType="1"/>
              </p:cNvSpPr>
              <p:nvPr/>
            </p:nvSpPr>
            <p:spPr bwMode="auto">
              <a:xfrm>
                <a:off x="1600" y="1792"/>
                <a:ext cx="160" cy="1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79" name="Line 12"/>
              <p:cNvSpPr>
                <a:spLocks noChangeShapeType="1"/>
              </p:cNvSpPr>
              <p:nvPr/>
            </p:nvSpPr>
            <p:spPr bwMode="auto">
              <a:xfrm flipH="1">
                <a:off x="1608" y="1800"/>
                <a:ext cx="152" cy="15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3569" name="Group 13"/>
            <p:cNvGrpSpPr>
              <a:grpSpLocks/>
            </p:cNvGrpSpPr>
            <p:nvPr/>
          </p:nvGrpSpPr>
          <p:grpSpPr bwMode="auto">
            <a:xfrm>
              <a:off x="1576" y="2336"/>
              <a:ext cx="216" cy="216"/>
              <a:chOff x="1576" y="2336"/>
              <a:chExt cx="216" cy="216"/>
            </a:xfrm>
          </p:grpSpPr>
          <p:sp>
            <p:nvSpPr>
              <p:cNvPr id="13574" name="Oval 14"/>
              <p:cNvSpPr>
                <a:spLocks noChangeArrowheads="1"/>
              </p:cNvSpPr>
              <p:nvPr/>
            </p:nvSpPr>
            <p:spPr bwMode="auto">
              <a:xfrm>
                <a:off x="1576" y="2336"/>
                <a:ext cx="216" cy="216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75" name="Line 15"/>
              <p:cNvSpPr>
                <a:spLocks noChangeShapeType="1"/>
              </p:cNvSpPr>
              <p:nvPr/>
            </p:nvSpPr>
            <p:spPr bwMode="auto">
              <a:xfrm>
                <a:off x="1600" y="2360"/>
                <a:ext cx="160" cy="1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76" name="Line 16"/>
              <p:cNvSpPr>
                <a:spLocks noChangeShapeType="1"/>
              </p:cNvSpPr>
              <p:nvPr/>
            </p:nvSpPr>
            <p:spPr bwMode="auto">
              <a:xfrm flipH="1">
                <a:off x="1608" y="2368"/>
                <a:ext cx="152" cy="15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3570" name="Group 17"/>
            <p:cNvGrpSpPr>
              <a:grpSpLocks/>
            </p:cNvGrpSpPr>
            <p:nvPr/>
          </p:nvGrpSpPr>
          <p:grpSpPr bwMode="auto">
            <a:xfrm>
              <a:off x="1576" y="2904"/>
              <a:ext cx="216" cy="216"/>
              <a:chOff x="1576" y="2904"/>
              <a:chExt cx="216" cy="216"/>
            </a:xfrm>
          </p:grpSpPr>
          <p:sp>
            <p:nvSpPr>
              <p:cNvPr id="13571" name="Oval 18"/>
              <p:cNvSpPr>
                <a:spLocks noChangeArrowheads="1"/>
              </p:cNvSpPr>
              <p:nvPr/>
            </p:nvSpPr>
            <p:spPr bwMode="auto">
              <a:xfrm>
                <a:off x="1576" y="2904"/>
                <a:ext cx="216" cy="216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72" name="Line 19"/>
              <p:cNvSpPr>
                <a:spLocks noChangeShapeType="1"/>
              </p:cNvSpPr>
              <p:nvPr/>
            </p:nvSpPr>
            <p:spPr bwMode="auto">
              <a:xfrm>
                <a:off x="1600" y="2928"/>
                <a:ext cx="160" cy="1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73" name="Line 20"/>
              <p:cNvSpPr>
                <a:spLocks noChangeShapeType="1"/>
              </p:cNvSpPr>
              <p:nvPr/>
            </p:nvSpPr>
            <p:spPr bwMode="auto">
              <a:xfrm flipH="1">
                <a:off x="1608" y="2936"/>
                <a:ext cx="152" cy="15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13318" name="Group 21"/>
          <p:cNvGrpSpPr>
            <a:grpSpLocks/>
          </p:cNvGrpSpPr>
          <p:nvPr/>
        </p:nvGrpSpPr>
        <p:grpSpPr bwMode="auto">
          <a:xfrm>
            <a:off x="4813314" y="1701776"/>
            <a:ext cx="217747" cy="1935528"/>
            <a:chOff x="2064" y="1200"/>
            <a:chExt cx="216" cy="1920"/>
          </a:xfrm>
        </p:grpSpPr>
        <p:grpSp>
          <p:nvGrpSpPr>
            <p:cNvPr id="13551" name="Group 22"/>
            <p:cNvGrpSpPr>
              <a:grpSpLocks/>
            </p:cNvGrpSpPr>
            <p:nvPr/>
          </p:nvGrpSpPr>
          <p:grpSpPr bwMode="auto">
            <a:xfrm>
              <a:off x="2064" y="1200"/>
              <a:ext cx="216" cy="216"/>
              <a:chOff x="2064" y="1200"/>
              <a:chExt cx="216" cy="216"/>
            </a:xfrm>
          </p:grpSpPr>
          <p:sp>
            <p:nvSpPr>
              <p:cNvPr id="13564" name="Oval 23"/>
              <p:cNvSpPr>
                <a:spLocks noChangeArrowheads="1"/>
              </p:cNvSpPr>
              <p:nvPr/>
            </p:nvSpPr>
            <p:spPr bwMode="auto">
              <a:xfrm>
                <a:off x="2064" y="1200"/>
                <a:ext cx="216" cy="216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65" name="Line 24"/>
              <p:cNvSpPr>
                <a:spLocks noChangeShapeType="1"/>
              </p:cNvSpPr>
              <p:nvPr/>
            </p:nvSpPr>
            <p:spPr bwMode="auto">
              <a:xfrm>
                <a:off x="2088" y="1224"/>
                <a:ext cx="160" cy="1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66" name="Line 25"/>
              <p:cNvSpPr>
                <a:spLocks noChangeShapeType="1"/>
              </p:cNvSpPr>
              <p:nvPr/>
            </p:nvSpPr>
            <p:spPr bwMode="auto">
              <a:xfrm flipH="1">
                <a:off x="2096" y="1232"/>
                <a:ext cx="152" cy="15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3552" name="Group 26"/>
            <p:cNvGrpSpPr>
              <a:grpSpLocks/>
            </p:cNvGrpSpPr>
            <p:nvPr/>
          </p:nvGrpSpPr>
          <p:grpSpPr bwMode="auto">
            <a:xfrm>
              <a:off x="2064" y="1768"/>
              <a:ext cx="216" cy="216"/>
              <a:chOff x="2064" y="1768"/>
              <a:chExt cx="216" cy="216"/>
            </a:xfrm>
          </p:grpSpPr>
          <p:sp>
            <p:nvSpPr>
              <p:cNvPr id="13561" name="Oval 27"/>
              <p:cNvSpPr>
                <a:spLocks noChangeArrowheads="1"/>
              </p:cNvSpPr>
              <p:nvPr/>
            </p:nvSpPr>
            <p:spPr bwMode="auto">
              <a:xfrm>
                <a:off x="2064" y="1768"/>
                <a:ext cx="216" cy="216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62" name="Line 28"/>
              <p:cNvSpPr>
                <a:spLocks noChangeShapeType="1"/>
              </p:cNvSpPr>
              <p:nvPr/>
            </p:nvSpPr>
            <p:spPr bwMode="auto">
              <a:xfrm>
                <a:off x="2088" y="1792"/>
                <a:ext cx="160" cy="1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63" name="Line 29"/>
              <p:cNvSpPr>
                <a:spLocks noChangeShapeType="1"/>
              </p:cNvSpPr>
              <p:nvPr/>
            </p:nvSpPr>
            <p:spPr bwMode="auto">
              <a:xfrm flipH="1">
                <a:off x="2096" y="1800"/>
                <a:ext cx="152" cy="15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3553" name="Group 30"/>
            <p:cNvGrpSpPr>
              <a:grpSpLocks/>
            </p:cNvGrpSpPr>
            <p:nvPr/>
          </p:nvGrpSpPr>
          <p:grpSpPr bwMode="auto">
            <a:xfrm>
              <a:off x="2064" y="2336"/>
              <a:ext cx="216" cy="216"/>
              <a:chOff x="2064" y="2336"/>
              <a:chExt cx="216" cy="216"/>
            </a:xfrm>
          </p:grpSpPr>
          <p:sp>
            <p:nvSpPr>
              <p:cNvPr id="13558" name="Oval 31"/>
              <p:cNvSpPr>
                <a:spLocks noChangeArrowheads="1"/>
              </p:cNvSpPr>
              <p:nvPr/>
            </p:nvSpPr>
            <p:spPr bwMode="auto">
              <a:xfrm>
                <a:off x="2064" y="2336"/>
                <a:ext cx="216" cy="216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59" name="Line 32"/>
              <p:cNvSpPr>
                <a:spLocks noChangeShapeType="1"/>
              </p:cNvSpPr>
              <p:nvPr/>
            </p:nvSpPr>
            <p:spPr bwMode="auto">
              <a:xfrm>
                <a:off x="2088" y="2360"/>
                <a:ext cx="160" cy="1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60" name="Line 33"/>
              <p:cNvSpPr>
                <a:spLocks noChangeShapeType="1"/>
              </p:cNvSpPr>
              <p:nvPr/>
            </p:nvSpPr>
            <p:spPr bwMode="auto">
              <a:xfrm flipH="1">
                <a:off x="2096" y="2368"/>
                <a:ext cx="152" cy="15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3554" name="Group 34"/>
            <p:cNvGrpSpPr>
              <a:grpSpLocks/>
            </p:cNvGrpSpPr>
            <p:nvPr/>
          </p:nvGrpSpPr>
          <p:grpSpPr bwMode="auto">
            <a:xfrm>
              <a:off x="2064" y="2904"/>
              <a:ext cx="216" cy="216"/>
              <a:chOff x="2064" y="2904"/>
              <a:chExt cx="216" cy="216"/>
            </a:xfrm>
          </p:grpSpPr>
          <p:sp>
            <p:nvSpPr>
              <p:cNvPr id="13555" name="Oval 35"/>
              <p:cNvSpPr>
                <a:spLocks noChangeArrowheads="1"/>
              </p:cNvSpPr>
              <p:nvPr/>
            </p:nvSpPr>
            <p:spPr bwMode="auto">
              <a:xfrm>
                <a:off x="2064" y="2904"/>
                <a:ext cx="216" cy="216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56" name="Line 36"/>
              <p:cNvSpPr>
                <a:spLocks noChangeShapeType="1"/>
              </p:cNvSpPr>
              <p:nvPr/>
            </p:nvSpPr>
            <p:spPr bwMode="auto">
              <a:xfrm>
                <a:off x="2088" y="2928"/>
                <a:ext cx="160" cy="1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57" name="Line 37"/>
              <p:cNvSpPr>
                <a:spLocks noChangeShapeType="1"/>
              </p:cNvSpPr>
              <p:nvPr/>
            </p:nvSpPr>
            <p:spPr bwMode="auto">
              <a:xfrm flipH="1">
                <a:off x="2096" y="2936"/>
                <a:ext cx="152" cy="15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13319" name="Group 38"/>
          <p:cNvGrpSpPr>
            <a:grpSpLocks/>
          </p:cNvGrpSpPr>
          <p:nvPr/>
        </p:nvGrpSpPr>
        <p:grpSpPr bwMode="auto">
          <a:xfrm>
            <a:off x="5321390" y="1701776"/>
            <a:ext cx="217747" cy="1935528"/>
            <a:chOff x="2568" y="1200"/>
            <a:chExt cx="216" cy="1920"/>
          </a:xfrm>
        </p:grpSpPr>
        <p:grpSp>
          <p:nvGrpSpPr>
            <p:cNvPr id="13535" name="Group 39"/>
            <p:cNvGrpSpPr>
              <a:grpSpLocks/>
            </p:cNvGrpSpPr>
            <p:nvPr/>
          </p:nvGrpSpPr>
          <p:grpSpPr bwMode="auto">
            <a:xfrm>
              <a:off x="2568" y="1200"/>
              <a:ext cx="216" cy="216"/>
              <a:chOff x="2568" y="1200"/>
              <a:chExt cx="216" cy="216"/>
            </a:xfrm>
          </p:grpSpPr>
          <p:sp>
            <p:nvSpPr>
              <p:cNvPr id="13548" name="Oval 40"/>
              <p:cNvSpPr>
                <a:spLocks noChangeArrowheads="1"/>
              </p:cNvSpPr>
              <p:nvPr/>
            </p:nvSpPr>
            <p:spPr bwMode="auto">
              <a:xfrm>
                <a:off x="2568" y="1200"/>
                <a:ext cx="216" cy="216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49" name="Line 41"/>
              <p:cNvSpPr>
                <a:spLocks noChangeShapeType="1"/>
              </p:cNvSpPr>
              <p:nvPr/>
            </p:nvSpPr>
            <p:spPr bwMode="auto">
              <a:xfrm>
                <a:off x="2592" y="1224"/>
                <a:ext cx="160" cy="1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50" name="Line 42"/>
              <p:cNvSpPr>
                <a:spLocks noChangeShapeType="1"/>
              </p:cNvSpPr>
              <p:nvPr/>
            </p:nvSpPr>
            <p:spPr bwMode="auto">
              <a:xfrm flipH="1">
                <a:off x="2600" y="1232"/>
                <a:ext cx="152" cy="15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3536" name="Group 43"/>
            <p:cNvGrpSpPr>
              <a:grpSpLocks/>
            </p:cNvGrpSpPr>
            <p:nvPr/>
          </p:nvGrpSpPr>
          <p:grpSpPr bwMode="auto">
            <a:xfrm>
              <a:off x="2568" y="1768"/>
              <a:ext cx="216" cy="216"/>
              <a:chOff x="2568" y="1768"/>
              <a:chExt cx="216" cy="216"/>
            </a:xfrm>
          </p:grpSpPr>
          <p:sp>
            <p:nvSpPr>
              <p:cNvPr id="13545" name="Oval 44"/>
              <p:cNvSpPr>
                <a:spLocks noChangeArrowheads="1"/>
              </p:cNvSpPr>
              <p:nvPr/>
            </p:nvSpPr>
            <p:spPr bwMode="auto">
              <a:xfrm>
                <a:off x="2568" y="1768"/>
                <a:ext cx="216" cy="216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46" name="Line 45"/>
              <p:cNvSpPr>
                <a:spLocks noChangeShapeType="1"/>
              </p:cNvSpPr>
              <p:nvPr/>
            </p:nvSpPr>
            <p:spPr bwMode="auto">
              <a:xfrm>
                <a:off x="2592" y="1792"/>
                <a:ext cx="160" cy="1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47" name="Line 46"/>
              <p:cNvSpPr>
                <a:spLocks noChangeShapeType="1"/>
              </p:cNvSpPr>
              <p:nvPr/>
            </p:nvSpPr>
            <p:spPr bwMode="auto">
              <a:xfrm flipH="1">
                <a:off x="2600" y="1800"/>
                <a:ext cx="152" cy="15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3537" name="Group 47"/>
            <p:cNvGrpSpPr>
              <a:grpSpLocks/>
            </p:cNvGrpSpPr>
            <p:nvPr/>
          </p:nvGrpSpPr>
          <p:grpSpPr bwMode="auto">
            <a:xfrm>
              <a:off x="2568" y="2336"/>
              <a:ext cx="216" cy="216"/>
              <a:chOff x="2568" y="2336"/>
              <a:chExt cx="216" cy="216"/>
            </a:xfrm>
          </p:grpSpPr>
          <p:sp>
            <p:nvSpPr>
              <p:cNvPr id="13542" name="Oval 48"/>
              <p:cNvSpPr>
                <a:spLocks noChangeArrowheads="1"/>
              </p:cNvSpPr>
              <p:nvPr/>
            </p:nvSpPr>
            <p:spPr bwMode="auto">
              <a:xfrm>
                <a:off x="2568" y="2336"/>
                <a:ext cx="216" cy="216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43" name="Line 49"/>
              <p:cNvSpPr>
                <a:spLocks noChangeShapeType="1"/>
              </p:cNvSpPr>
              <p:nvPr/>
            </p:nvSpPr>
            <p:spPr bwMode="auto">
              <a:xfrm>
                <a:off x="2592" y="2360"/>
                <a:ext cx="160" cy="1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44" name="Line 50"/>
              <p:cNvSpPr>
                <a:spLocks noChangeShapeType="1"/>
              </p:cNvSpPr>
              <p:nvPr/>
            </p:nvSpPr>
            <p:spPr bwMode="auto">
              <a:xfrm flipH="1">
                <a:off x="2600" y="2368"/>
                <a:ext cx="152" cy="15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3538" name="Group 51"/>
            <p:cNvGrpSpPr>
              <a:grpSpLocks/>
            </p:cNvGrpSpPr>
            <p:nvPr/>
          </p:nvGrpSpPr>
          <p:grpSpPr bwMode="auto">
            <a:xfrm>
              <a:off x="2568" y="2904"/>
              <a:ext cx="216" cy="216"/>
              <a:chOff x="2568" y="2904"/>
              <a:chExt cx="216" cy="216"/>
            </a:xfrm>
          </p:grpSpPr>
          <p:sp>
            <p:nvSpPr>
              <p:cNvPr id="13539" name="Oval 52"/>
              <p:cNvSpPr>
                <a:spLocks noChangeArrowheads="1"/>
              </p:cNvSpPr>
              <p:nvPr/>
            </p:nvSpPr>
            <p:spPr bwMode="auto">
              <a:xfrm>
                <a:off x="2568" y="2904"/>
                <a:ext cx="216" cy="216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40" name="Line 53"/>
              <p:cNvSpPr>
                <a:spLocks noChangeShapeType="1"/>
              </p:cNvSpPr>
              <p:nvPr/>
            </p:nvSpPr>
            <p:spPr bwMode="auto">
              <a:xfrm>
                <a:off x="2592" y="2928"/>
                <a:ext cx="160" cy="1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41" name="Line 54"/>
              <p:cNvSpPr>
                <a:spLocks noChangeShapeType="1"/>
              </p:cNvSpPr>
              <p:nvPr/>
            </p:nvSpPr>
            <p:spPr bwMode="auto">
              <a:xfrm flipH="1">
                <a:off x="2600" y="2936"/>
                <a:ext cx="152" cy="15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13320" name="Group 55"/>
          <p:cNvGrpSpPr>
            <a:grpSpLocks/>
          </p:cNvGrpSpPr>
          <p:nvPr/>
        </p:nvGrpSpPr>
        <p:grpSpPr bwMode="auto">
          <a:xfrm>
            <a:off x="5821402" y="1701776"/>
            <a:ext cx="217747" cy="1935528"/>
            <a:chOff x="3064" y="1200"/>
            <a:chExt cx="216" cy="1920"/>
          </a:xfrm>
        </p:grpSpPr>
        <p:grpSp>
          <p:nvGrpSpPr>
            <p:cNvPr id="13519" name="Group 56"/>
            <p:cNvGrpSpPr>
              <a:grpSpLocks/>
            </p:cNvGrpSpPr>
            <p:nvPr/>
          </p:nvGrpSpPr>
          <p:grpSpPr bwMode="auto">
            <a:xfrm>
              <a:off x="3064" y="1200"/>
              <a:ext cx="216" cy="216"/>
              <a:chOff x="3064" y="1200"/>
              <a:chExt cx="216" cy="216"/>
            </a:xfrm>
          </p:grpSpPr>
          <p:sp>
            <p:nvSpPr>
              <p:cNvPr id="13532" name="Oval 57"/>
              <p:cNvSpPr>
                <a:spLocks noChangeArrowheads="1"/>
              </p:cNvSpPr>
              <p:nvPr/>
            </p:nvSpPr>
            <p:spPr bwMode="auto">
              <a:xfrm>
                <a:off x="3064" y="1200"/>
                <a:ext cx="216" cy="216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33" name="Line 58"/>
              <p:cNvSpPr>
                <a:spLocks noChangeShapeType="1"/>
              </p:cNvSpPr>
              <p:nvPr/>
            </p:nvSpPr>
            <p:spPr bwMode="auto">
              <a:xfrm>
                <a:off x="3088" y="1224"/>
                <a:ext cx="160" cy="1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34" name="Line 59"/>
              <p:cNvSpPr>
                <a:spLocks noChangeShapeType="1"/>
              </p:cNvSpPr>
              <p:nvPr/>
            </p:nvSpPr>
            <p:spPr bwMode="auto">
              <a:xfrm flipH="1">
                <a:off x="3096" y="1232"/>
                <a:ext cx="152" cy="15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3520" name="Group 60"/>
            <p:cNvGrpSpPr>
              <a:grpSpLocks/>
            </p:cNvGrpSpPr>
            <p:nvPr/>
          </p:nvGrpSpPr>
          <p:grpSpPr bwMode="auto">
            <a:xfrm>
              <a:off x="3064" y="1768"/>
              <a:ext cx="216" cy="216"/>
              <a:chOff x="3064" y="1768"/>
              <a:chExt cx="216" cy="216"/>
            </a:xfrm>
          </p:grpSpPr>
          <p:sp>
            <p:nvSpPr>
              <p:cNvPr id="13529" name="Oval 61"/>
              <p:cNvSpPr>
                <a:spLocks noChangeArrowheads="1"/>
              </p:cNvSpPr>
              <p:nvPr/>
            </p:nvSpPr>
            <p:spPr bwMode="auto">
              <a:xfrm>
                <a:off x="3064" y="1768"/>
                <a:ext cx="216" cy="216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30" name="Line 62"/>
              <p:cNvSpPr>
                <a:spLocks noChangeShapeType="1"/>
              </p:cNvSpPr>
              <p:nvPr/>
            </p:nvSpPr>
            <p:spPr bwMode="auto">
              <a:xfrm>
                <a:off x="3088" y="1792"/>
                <a:ext cx="160" cy="1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31" name="Line 63"/>
              <p:cNvSpPr>
                <a:spLocks noChangeShapeType="1"/>
              </p:cNvSpPr>
              <p:nvPr/>
            </p:nvSpPr>
            <p:spPr bwMode="auto">
              <a:xfrm flipH="1">
                <a:off x="3096" y="1800"/>
                <a:ext cx="152" cy="15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3521" name="Group 64"/>
            <p:cNvGrpSpPr>
              <a:grpSpLocks/>
            </p:cNvGrpSpPr>
            <p:nvPr/>
          </p:nvGrpSpPr>
          <p:grpSpPr bwMode="auto">
            <a:xfrm>
              <a:off x="3064" y="2336"/>
              <a:ext cx="216" cy="216"/>
              <a:chOff x="3064" y="2336"/>
              <a:chExt cx="216" cy="216"/>
            </a:xfrm>
          </p:grpSpPr>
          <p:sp>
            <p:nvSpPr>
              <p:cNvPr id="13526" name="Oval 65"/>
              <p:cNvSpPr>
                <a:spLocks noChangeArrowheads="1"/>
              </p:cNvSpPr>
              <p:nvPr/>
            </p:nvSpPr>
            <p:spPr bwMode="auto">
              <a:xfrm>
                <a:off x="3064" y="2336"/>
                <a:ext cx="216" cy="216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27" name="Line 66"/>
              <p:cNvSpPr>
                <a:spLocks noChangeShapeType="1"/>
              </p:cNvSpPr>
              <p:nvPr/>
            </p:nvSpPr>
            <p:spPr bwMode="auto">
              <a:xfrm>
                <a:off x="3088" y="2360"/>
                <a:ext cx="160" cy="1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28" name="Line 67"/>
              <p:cNvSpPr>
                <a:spLocks noChangeShapeType="1"/>
              </p:cNvSpPr>
              <p:nvPr/>
            </p:nvSpPr>
            <p:spPr bwMode="auto">
              <a:xfrm flipH="1">
                <a:off x="3096" y="2368"/>
                <a:ext cx="152" cy="15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3522" name="Group 68"/>
            <p:cNvGrpSpPr>
              <a:grpSpLocks/>
            </p:cNvGrpSpPr>
            <p:nvPr/>
          </p:nvGrpSpPr>
          <p:grpSpPr bwMode="auto">
            <a:xfrm>
              <a:off x="3064" y="2904"/>
              <a:ext cx="216" cy="216"/>
              <a:chOff x="3064" y="2904"/>
              <a:chExt cx="216" cy="216"/>
            </a:xfrm>
          </p:grpSpPr>
          <p:sp>
            <p:nvSpPr>
              <p:cNvPr id="13523" name="Oval 69"/>
              <p:cNvSpPr>
                <a:spLocks noChangeArrowheads="1"/>
              </p:cNvSpPr>
              <p:nvPr/>
            </p:nvSpPr>
            <p:spPr bwMode="auto">
              <a:xfrm>
                <a:off x="3064" y="2904"/>
                <a:ext cx="216" cy="216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24" name="Line 70"/>
              <p:cNvSpPr>
                <a:spLocks noChangeShapeType="1"/>
              </p:cNvSpPr>
              <p:nvPr/>
            </p:nvSpPr>
            <p:spPr bwMode="auto">
              <a:xfrm>
                <a:off x="3088" y="2928"/>
                <a:ext cx="160" cy="1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25" name="Line 71"/>
              <p:cNvSpPr>
                <a:spLocks noChangeShapeType="1"/>
              </p:cNvSpPr>
              <p:nvPr/>
            </p:nvSpPr>
            <p:spPr bwMode="auto">
              <a:xfrm flipH="1">
                <a:off x="3096" y="2936"/>
                <a:ext cx="152" cy="15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13321" name="Group 72"/>
          <p:cNvGrpSpPr>
            <a:grpSpLocks/>
          </p:cNvGrpSpPr>
          <p:nvPr/>
        </p:nvGrpSpPr>
        <p:grpSpPr bwMode="auto">
          <a:xfrm>
            <a:off x="6321413" y="1701776"/>
            <a:ext cx="217747" cy="1935528"/>
            <a:chOff x="3560" y="1200"/>
            <a:chExt cx="216" cy="1920"/>
          </a:xfrm>
        </p:grpSpPr>
        <p:grpSp>
          <p:nvGrpSpPr>
            <p:cNvPr id="13503" name="Group 73"/>
            <p:cNvGrpSpPr>
              <a:grpSpLocks/>
            </p:cNvGrpSpPr>
            <p:nvPr/>
          </p:nvGrpSpPr>
          <p:grpSpPr bwMode="auto">
            <a:xfrm>
              <a:off x="3560" y="1200"/>
              <a:ext cx="216" cy="216"/>
              <a:chOff x="3560" y="1200"/>
              <a:chExt cx="216" cy="216"/>
            </a:xfrm>
          </p:grpSpPr>
          <p:sp>
            <p:nvSpPr>
              <p:cNvPr id="13516" name="Oval 74"/>
              <p:cNvSpPr>
                <a:spLocks noChangeArrowheads="1"/>
              </p:cNvSpPr>
              <p:nvPr/>
            </p:nvSpPr>
            <p:spPr bwMode="auto">
              <a:xfrm>
                <a:off x="3560" y="1200"/>
                <a:ext cx="216" cy="216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17" name="Line 75"/>
              <p:cNvSpPr>
                <a:spLocks noChangeShapeType="1"/>
              </p:cNvSpPr>
              <p:nvPr/>
            </p:nvSpPr>
            <p:spPr bwMode="auto">
              <a:xfrm>
                <a:off x="3584" y="1224"/>
                <a:ext cx="160" cy="1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18" name="Line 76"/>
              <p:cNvSpPr>
                <a:spLocks noChangeShapeType="1"/>
              </p:cNvSpPr>
              <p:nvPr/>
            </p:nvSpPr>
            <p:spPr bwMode="auto">
              <a:xfrm flipH="1">
                <a:off x="3592" y="1232"/>
                <a:ext cx="152" cy="15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3504" name="Group 77"/>
            <p:cNvGrpSpPr>
              <a:grpSpLocks/>
            </p:cNvGrpSpPr>
            <p:nvPr/>
          </p:nvGrpSpPr>
          <p:grpSpPr bwMode="auto">
            <a:xfrm>
              <a:off x="3560" y="1768"/>
              <a:ext cx="216" cy="216"/>
              <a:chOff x="3560" y="1768"/>
              <a:chExt cx="216" cy="216"/>
            </a:xfrm>
          </p:grpSpPr>
          <p:sp>
            <p:nvSpPr>
              <p:cNvPr id="13513" name="Oval 78"/>
              <p:cNvSpPr>
                <a:spLocks noChangeArrowheads="1"/>
              </p:cNvSpPr>
              <p:nvPr/>
            </p:nvSpPr>
            <p:spPr bwMode="auto">
              <a:xfrm>
                <a:off x="3560" y="1768"/>
                <a:ext cx="216" cy="216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14" name="Line 79"/>
              <p:cNvSpPr>
                <a:spLocks noChangeShapeType="1"/>
              </p:cNvSpPr>
              <p:nvPr/>
            </p:nvSpPr>
            <p:spPr bwMode="auto">
              <a:xfrm>
                <a:off x="3584" y="1792"/>
                <a:ext cx="160" cy="1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15" name="Line 80"/>
              <p:cNvSpPr>
                <a:spLocks noChangeShapeType="1"/>
              </p:cNvSpPr>
              <p:nvPr/>
            </p:nvSpPr>
            <p:spPr bwMode="auto">
              <a:xfrm flipH="1">
                <a:off x="3592" y="1800"/>
                <a:ext cx="152" cy="15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3505" name="Group 81"/>
            <p:cNvGrpSpPr>
              <a:grpSpLocks/>
            </p:cNvGrpSpPr>
            <p:nvPr/>
          </p:nvGrpSpPr>
          <p:grpSpPr bwMode="auto">
            <a:xfrm>
              <a:off x="3560" y="2336"/>
              <a:ext cx="216" cy="216"/>
              <a:chOff x="3560" y="2336"/>
              <a:chExt cx="216" cy="216"/>
            </a:xfrm>
          </p:grpSpPr>
          <p:sp>
            <p:nvSpPr>
              <p:cNvPr id="13510" name="Oval 82"/>
              <p:cNvSpPr>
                <a:spLocks noChangeArrowheads="1"/>
              </p:cNvSpPr>
              <p:nvPr/>
            </p:nvSpPr>
            <p:spPr bwMode="auto">
              <a:xfrm>
                <a:off x="3560" y="2336"/>
                <a:ext cx="216" cy="216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11" name="Line 83"/>
              <p:cNvSpPr>
                <a:spLocks noChangeShapeType="1"/>
              </p:cNvSpPr>
              <p:nvPr/>
            </p:nvSpPr>
            <p:spPr bwMode="auto">
              <a:xfrm>
                <a:off x="3584" y="2360"/>
                <a:ext cx="160" cy="1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12" name="Line 84"/>
              <p:cNvSpPr>
                <a:spLocks noChangeShapeType="1"/>
              </p:cNvSpPr>
              <p:nvPr/>
            </p:nvSpPr>
            <p:spPr bwMode="auto">
              <a:xfrm flipH="1">
                <a:off x="3592" y="2368"/>
                <a:ext cx="152" cy="15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3506" name="Group 85"/>
            <p:cNvGrpSpPr>
              <a:grpSpLocks/>
            </p:cNvGrpSpPr>
            <p:nvPr/>
          </p:nvGrpSpPr>
          <p:grpSpPr bwMode="auto">
            <a:xfrm>
              <a:off x="3560" y="2904"/>
              <a:ext cx="216" cy="216"/>
              <a:chOff x="3560" y="2904"/>
              <a:chExt cx="216" cy="216"/>
            </a:xfrm>
          </p:grpSpPr>
          <p:sp>
            <p:nvSpPr>
              <p:cNvPr id="13507" name="Oval 86"/>
              <p:cNvSpPr>
                <a:spLocks noChangeArrowheads="1"/>
              </p:cNvSpPr>
              <p:nvPr/>
            </p:nvSpPr>
            <p:spPr bwMode="auto">
              <a:xfrm>
                <a:off x="3560" y="2904"/>
                <a:ext cx="216" cy="216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08" name="Line 87"/>
              <p:cNvSpPr>
                <a:spLocks noChangeShapeType="1"/>
              </p:cNvSpPr>
              <p:nvPr/>
            </p:nvSpPr>
            <p:spPr bwMode="auto">
              <a:xfrm>
                <a:off x="3584" y="2928"/>
                <a:ext cx="160" cy="1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09" name="Line 88"/>
              <p:cNvSpPr>
                <a:spLocks noChangeShapeType="1"/>
              </p:cNvSpPr>
              <p:nvPr/>
            </p:nvSpPr>
            <p:spPr bwMode="auto">
              <a:xfrm flipH="1">
                <a:off x="3592" y="2936"/>
                <a:ext cx="152" cy="15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13322" name="Group 89"/>
          <p:cNvGrpSpPr>
            <a:grpSpLocks/>
          </p:cNvGrpSpPr>
          <p:nvPr/>
        </p:nvGrpSpPr>
        <p:grpSpPr bwMode="auto">
          <a:xfrm>
            <a:off x="6821425" y="1701776"/>
            <a:ext cx="217747" cy="1935528"/>
            <a:chOff x="4056" y="1200"/>
            <a:chExt cx="216" cy="1920"/>
          </a:xfrm>
        </p:grpSpPr>
        <p:grpSp>
          <p:nvGrpSpPr>
            <p:cNvPr id="13487" name="Group 90"/>
            <p:cNvGrpSpPr>
              <a:grpSpLocks/>
            </p:cNvGrpSpPr>
            <p:nvPr/>
          </p:nvGrpSpPr>
          <p:grpSpPr bwMode="auto">
            <a:xfrm>
              <a:off x="4056" y="1200"/>
              <a:ext cx="216" cy="216"/>
              <a:chOff x="4056" y="1200"/>
              <a:chExt cx="216" cy="216"/>
            </a:xfrm>
          </p:grpSpPr>
          <p:sp>
            <p:nvSpPr>
              <p:cNvPr id="13500" name="Oval 91"/>
              <p:cNvSpPr>
                <a:spLocks noChangeArrowheads="1"/>
              </p:cNvSpPr>
              <p:nvPr/>
            </p:nvSpPr>
            <p:spPr bwMode="auto">
              <a:xfrm>
                <a:off x="4056" y="1200"/>
                <a:ext cx="216" cy="216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01" name="Line 92"/>
              <p:cNvSpPr>
                <a:spLocks noChangeShapeType="1"/>
              </p:cNvSpPr>
              <p:nvPr/>
            </p:nvSpPr>
            <p:spPr bwMode="auto">
              <a:xfrm>
                <a:off x="4080" y="1224"/>
                <a:ext cx="160" cy="1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02" name="Line 93"/>
              <p:cNvSpPr>
                <a:spLocks noChangeShapeType="1"/>
              </p:cNvSpPr>
              <p:nvPr/>
            </p:nvSpPr>
            <p:spPr bwMode="auto">
              <a:xfrm flipH="1">
                <a:off x="4088" y="1232"/>
                <a:ext cx="152" cy="15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3488" name="Group 94"/>
            <p:cNvGrpSpPr>
              <a:grpSpLocks/>
            </p:cNvGrpSpPr>
            <p:nvPr/>
          </p:nvGrpSpPr>
          <p:grpSpPr bwMode="auto">
            <a:xfrm>
              <a:off x="4056" y="1768"/>
              <a:ext cx="216" cy="216"/>
              <a:chOff x="4056" y="1768"/>
              <a:chExt cx="216" cy="216"/>
            </a:xfrm>
          </p:grpSpPr>
          <p:sp>
            <p:nvSpPr>
              <p:cNvPr id="13497" name="Oval 95"/>
              <p:cNvSpPr>
                <a:spLocks noChangeArrowheads="1"/>
              </p:cNvSpPr>
              <p:nvPr/>
            </p:nvSpPr>
            <p:spPr bwMode="auto">
              <a:xfrm>
                <a:off x="4056" y="1768"/>
                <a:ext cx="216" cy="216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498" name="Line 96"/>
              <p:cNvSpPr>
                <a:spLocks noChangeShapeType="1"/>
              </p:cNvSpPr>
              <p:nvPr/>
            </p:nvSpPr>
            <p:spPr bwMode="auto">
              <a:xfrm>
                <a:off x="4080" y="1792"/>
                <a:ext cx="160" cy="1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499" name="Line 97"/>
              <p:cNvSpPr>
                <a:spLocks noChangeShapeType="1"/>
              </p:cNvSpPr>
              <p:nvPr/>
            </p:nvSpPr>
            <p:spPr bwMode="auto">
              <a:xfrm flipH="1">
                <a:off x="4088" y="1800"/>
                <a:ext cx="152" cy="15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3489" name="Group 98"/>
            <p:cNvGrpSpPr>
              <a:grpSpLocks/>
            </p:cNvGrpSpPr>
            <p:nvPr/>
          </p:nvGrpSpPr>
          <p:grpSpPr bwMode="auto">
            <a:xfrm>
              <a:off x="4056" y="2336"/>
              <a:ext cx="216" cy="216"/>
              <a:chOff x="4056" y="2336"/>
              <a:chExt cx="216" cy="216"/>
            </a:xfrm>
          </p:grpSpPr>
          <p:sp>
            <p:nvSpPr>
              <p:cNvPr id="13494" name="Oval 99"/>
              <p:cNvSpPr>
                <a:spLocks noChangeArrowheads="1"/>
              </p:cNvSpPr>
              <p:nvPr/>
            </p:nvSpPr>
            <p:spPr bwMode="auto">
              <a:xfrm>
                <a:off x="4056" y="2336"/>
                <a:ext cx="216" cy="216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495" name="Line 100"/>
              <p:cNvSpPr>
                <a:spLocks noChangeShapeType="1"/>
              </p:cNvSpPr>
              <p:nvPr/>
            </p:nvSpPr>
            <p:spPr bwMode="auto">
              <a:xfrm>
                <a:off x="4080" y="2360"/>
                <a:ext cx="160" cy="1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496" name="Line 101"/>
              <p:cNvSpPr>
                <a:spLocks noChangeShapeType="1"/>
              </p:cNvSpPr>
              <p:nvPr/>
            </p:nvSpPr>
            <p:spPr bwMode="auto">
              <a:xfrm flipH="1">
                <a:off x="4088" y="2368"/>
                <a:ext cx="152" cy="15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3490" name="Group 102"/>
            <p:cNvGrpSpPr>
              <a:grpSpLocks/>
            </p:cNvGrpSpPr>
            <p:nvPr/>
          </p:nvGrpSpPr>
          <p:grpSpPr bwMode="auto">
            <a:xfrm>
              <a:off x="4056" y="2904"/>
              <a:ext cx="216" cy="216"/>
              <a:chOff x="4056" y="2904"/>
              <a:chExt cx="216" cy="216"/>
            </a:xfrm>
          </p:grpSpPr>
          <p:sp>
            <p:nvSpPr>
              <p:cNvPr id="13491" name="Oval 103"/>
              <p:cNvSpPr>
                <a:spLocks noChangeArrowheads="1"/>
              </p:cNvSpPr>
              <p:nvPr/>
            </p:nvSpPr>
            <p:spPr bwMode="auto">
              <a:xfrm>
                <a:off x="4056" y="2904"/>
                <a:ext cx="216" cy="216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492" name="Line 104"/>
              <p:cNvSpPr>
                <a:spLocks noChangeShapeType="1"/>
              </p:cNvSpPr>
              <p:nvPr/>
            </p:nvSpPr>
            <p:spPr bwMode="auto">
              <a:xfrm>
                <a:off x="4080" y="2928"/>
                <a:ext cx="160" cy="1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493" name="Line 105"/>
              <p:cNvSpPr>
                <a:spLocks noChangeShapeType="1"/>
              </p:cNvSpPr>
              <p:nvPr/>
            </p:nvSpPr>
            <p:spPr bwMode="auto">
              <a:xfrm flipH="1">
                <a:off x="4088" y="2936"/>
                <a:ext cx="152" cy="15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13324" name="Rectangle 126"/>
          <p:cNvSpPr>
            <a:spLocks noChangeArrowheads="1"/>
          </p:cNvSpPr>
          <p:nvPr/>
        </p:nvSpPr>
        <p:spPr bwMode="auto">
          <a:xfrm>
            <a:off x="4732667" y="2016300"/>
            <a:ext cx="2379087" cy="169359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3325" name="Rectangle 127"/>
          <p:cNvSpPr>
            <a:spLocks noChangeArrowheads="1"/>
          </p:cNvSpPr>
          <p:nvPr/>
        </p:nvSpPr>
        <p:spPr bwMode="auto">
          <a:xfrm>
            <a:off x="4764926" y="3161487"/>
            <a:ext cx="2379087" cy="169359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82296" tIns="41148" rIns="82296" bIns="41148"/>
          <a:lstStyle/>
          <a:p>
            <a:endParaRPr lang="en-US"/>
          </a:p>
        </p:txBody>
      </p:sp>
      <p:grpSp>
        <p:nvGrpSpPr>
          <p:cNvPr id="13327" name="Group 130"/>
          <p:cNvGrpSpPr>
            <a:grpSpLocks/>
          </p:cNvGrpSpPr>
          <p:nvPr/>
        </p:nvGrpSpPr>
        <p:grpSpPr bwMode="auto">
          <a:xfrm>
            <a:off x="4861702" y="2024364"/>
            <a:ext cx="145165" cy="145165"/>
            <a:chOff x="2112" y="1520"/>
            <a:chExt cx="144" cy="144"/>
          </a:xfrm>
        </p:grpSpPr>
        <p:sp>
          <p:nvSpPr>
            <p:cNvPr id="13485" name="Line 131"/>
            <p:cNvSpPr>
              <a:spLocks noChangeShapeType="1"/>
            </p:cNvSpPr>
            <p:nvPr/>
          </p:nvSpPr>
          <p:spPr bwMode="auto">
            <a:xfrm>
              <a:off x="2112" y="1592"/>
              <a:ext cx="14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86" name="Line 132"/>
            <p:cNvSpPr>
              <a:spLocks noChangeShapeType="1"/>
            </p:cNvSpPr>
            <p:nvPr/>
          </p:nvSpPr>
          <p:spPr bwMode="auto">
            <a:xfrm rot="10800000" flipH="1">
              <a:off x="2184" y="1520"/>
              <a:ext cx="0" cy="14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3328" name="Group 133"/>
          <p:cNvGrpSpPr>
            <a:grpSpLocks/>
          </p:cNvGrpSpPr>
          <p:nvPr/>
        </p:nvGrpSpPr>
        <p:grpSpPr bwMode="auto">
          <a:xfrm>
            <a:off x="5192355" y="2024364"/>
            <a:ext cx="145165" cy="145165"/>
            <a:chOff x="2440" y="1520"/>
            <a:chExt cx="144" cy="144"/>
          </a:xfrm>
        </p:grpSpPr>
        <p:sp>
          <p:nvSpPr>
            <p:cNvPr id="13483" name="Line 134"/>
            <p:cNvSpPr>
              <a:spLocks noChangeShapeType="1"/>
            </p:cNvSpPr>
            <p:nvPr/>
          </p:nvSpPr>
          <p:spPr bwMode="auto">
            <a:xfrm>
              <a:off x="2440" y="1592"/>
              <a:ext cx="14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84" name="Line 135"/>
            <p:cNvSpPr>
              <a:spLocks noChangeShapeType="1"/>
            </p:cNvSpPr>
            <p:nvPr/>
          </p:nvSpPr>
          <p:spPr bwMode="auto">
            <a:xfrm rot="10800000" flipH="1">
              <a:off x="2512" y="1520"/>
              <a:ext cx="0" cy="14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3329" name="Group 136"/>
          <p:cNvGrpSpPr>
            <a:grpSpLocks/>
          </p:cNvGrpSpPr>
          <p:nvPr/>
        </p:nvGrpSpPr>
        <p:grpSpPr bwMode="auto">
          <a:xfrm>
            <a:off x="5523008" y="2024364"/>
            <a:ext cx="145165" cy="145165"/>
            <a:chOff x="2768" y="1520"/>
            <a:chExt cx="144" cy="144"/>
          </a:xfrm>
        </p:grpSpPr>
        <p:sp>
          <p:nvSpPr>
            <p:cNvPr id="13481" name="Line 137"/>
            <p:cNvSpPr>
              <a:spLocks noChangeShapeType="1"/>
            </p:cNvSpPr>
            <p:nvPr/>
          </p:nvSpPr>
          <p:spPr bwMode="auto">
            <a:xfrm>
              <a:off x="2768" y="1592"/>
              <a:ext cx="14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82" name="Line 138"/>
            <p:cNvSpPr>
              <a:spLocks noChangeShapeType="1"/>
            </p:cNvSpPr>
            <p:nvPr/>
          </p:nvSpPr>
          <p:spPr bwMode="auto">
            <a:xfrm rot="10800000" flipH="1">
              <a:off x="2840" y="1520"/>
              <a:ext cx="0" cy="14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3330" name="Group 139"/>
          <p:cNvGrpSpPr>
            <a:grpSpLocks/>
          </p:cNvGrpSpPr>
          <p:nvPr/>
        </p:nvGrpSpPr>
        <p:grpSpPr bwMode="auto">
          <a:xfrm>
            <a:off x="5853660" y="2024364"/>
            <a:ext cx="145165" cy="145165"/>
            <a:chOff x="3096" y="1520"/>
            <a:chExt cx="144" cy="144"/>
          </a:xfrm>
        </p:grpSpPr>
        <p:sp>
          <p:nvSpPr>
            <p:cNvPr id="13479" name="Line 140"/>
            <p:cNvSpPr>
              <a:spLocks noChangeShapeType="1"/>
            </p:cNvSpPr>
            <p:nvPr/>
          </p:nvSpPr>
          <p:spPr bwMode="auto">
            <a:xfrm>
              <a:off x="3096" y="1592"/>
              <a:ext cx="14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80" name="Line 141"/>
            <p:cNvSpPr>
              <a:spLocks noChangeShapeType="1"/>
            </p:cNvSpPr>
            <p:nvPr/>
          </p:nvSpPr>
          <p:spPr bwMode="auto">
            <a:xfrm rot="10800000" flipH="1">
              <a:off x="3168" y="1520"/>
              <a:ext cx="0" cy="14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3331" name="Group 142"/>
          <p:cNvGrpSpPr>
            <a:grpSpLocks/>
          </p:cNvGrpSpPr>
          <p:nvPr/>
        </p:nvGrpSpPr>
        <p:grpSpPr bwMode="auto">
          <a:xfrm>
            <a:off x="6184313" y="2024364"/>
            <a:ext cx="145165" cy="145165"/>
            <a:chOff x="3424" y="1520"/>
            <a:chExt cx="144" cy="144"/>
          </a:xfrm>
        </p:grpSpPr>
        <p:sp>
          <p:nvSpPr>
            <p:cNvPr id="13477" name="Line 143"/>
            <p:cNvSpPr>
              <a:spLocks noChangeShapeType="1"/>
            </p:cNvSpPr>
            <p:nvPr/>
          </p:nvSpPr>
          <p:spPr bwMode="auto">
            <a:xfrm>
              <a:off x="3424" y="1592"/>
              <a:ext cx="14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78" name="Line 144"/>
            <p:cNvSpPr>
              <a:spLocks noChangeShapeType="1"/>
            </p:cNvSpPr>
            <p:nvPr/>
          </p:nvSpPr>
          <p:spPr bwMode="auto">
            <a:xfrm rot="10800000" flipH="1">
              <a:off x="3496" y="1520"/>
              <a:ext cx="0" cy="14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3332" name="Group 145"/>
          <p:cNvGrpSpPr>
            <a:grpSpLocks/>
          </p:cNvGrpSpPr>
          <p:nvPr/>
        </p:nvGrpSpPr>
        <p:grpSpPr bwMode="auto">
          <a:xfrm>
            <a:off x="6514966" y="2024364"/>
            <a:ext cx="145165" cy="145165"/>
            <a:chOff x="3752" y="1520"/>
            <a:chExt cx="144" cy="144"/>
          </a:xfrm>
        </p:grpSpPr>
        <p:sp>
          <p:nvSpPr>
            <p:cNvPr id="13475" name="Line 146"/>
            <p:cNvSpPr>
              <a:spLocks noChangeShapeType="1"/>
            </p:cNvSpPr>
            <p:nvPr/>
          </p:nvSpPr>
          <p:spPr bwMode="auto">
            <a:xfrm>
              <a:off x="3752" y="1592"/>
              <a:ext cx="14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76" name="Line 147"/>
            <p:cNvSpPr>
              <a:spLocks noChangeShapeType="1"/>
            </p:cNvSpPr>
            <p:nvPr/>
          </p:nvSpPr>
          <p:spPr bwMode="auto">
            <a:xfrm rot="10800000" flipH="1">
              <a:off x="3824" y="1520"/>
              <a:ext cx="0" cy="14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3333" name="Group 148"/>
          <p:cNvGrpSpPr>
            <a:grpSpLocks/>
          </p:cNvGrpSpPr>
          <p:nvPr/>
        </p:nvGrpSpPr>
        <p:grpSpPr bwMode="auto">
          <a:xfrm>
            <a:off x="6845619" y="2024364"/>
            <a:ext cx="145165" cy="145165"/>
            <a:chOff x="4080" y="1520"/>
            <a:chExt cx="144" cy="144"/>
          </a:xfrm>
        </p:grpSpPr>
        <p:sp>
          <p:nvSpPr>
            <p:cNvPr id="13473" name="Line 149"/>
            <p:cNvSpPr>
              <a:spLocks noChangeShapeType="1"/>
            </p:cNvSpPr>
            <p:nvPr/>
          </p:nvSpPr>
          <p:spPr bwMode="auto">
            <a:xfrm>
              <a:off x="4080" y="1592"/>
              <a:ext cx="14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74" name="Line 150"/>
            <p:cNvSpPr>
              <a:spLocks noChangeShapeType="1"/>
            </p:cNvSpPr>
            <p:nvPr/>
          </p:nvSpPr>
          <p:spPr bwMode="auto">
            <a:xfrm rot="10800000" flipH="1">
              <a:off x="4152" y="1520"/>
              <a:ext cx="0" cy="14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3334" name="Group 151"/>
          <p:cNvGrpSpPr>
            <a:grpSpLocks/>
          </p:cNvGrpSpPr>
          <p:nvPr/>
        </p:nvGrpSpPr>
        <p:grpSpPr bwMode="auto">
          <a:xfrm>
            <a:off x="4877831" y="3242134"/>
            <a:ext cx="2129081" cy="1008"/>
            <a:chOff x="2128" y="2728"/>
            <a:chExt cx="2112" cy="1"/>
          </a:xfrm>
        </p:grpSpPr>
        <p:sp>
          <p:nvSpPr>
            <p:cNvPr id="13466" name="Line 152"/>
            <p:cNvSpPr>
              <a:spLocks noChangeShapeType="1"/>
            </p:cNvSpPr>
            <p:nvPr/>
          </p:nvSpPr>
          <p:spPr bwMode="auto">
            <a:xfrm>
              <a:off x="2128" y="2728"/>
              <a:ext cx="14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67" name="Line 153"/>
            <p:cNvSpPr>
              <a:spLocks noChangeShapeType="1"/>
            </p:cNvSpPr>
            <p:nvPr/>
          </p:nvSpPr>
          <p:spPr bwMode="auto">
            <a:xfrm>
              <a:off x="2456" y="2728"/>
              <a:ext cx="14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68" name="Line 154"/>
            <p:cNvSpPr>
              <a:spLocks noChangeShapeType="1"/>
            </p:cNvSpPr>
            <p:nvPr/>
          </p:nvSpPr>
          <p:spPr bwMode="auto">
            <a:xfrm>
              <a:off x="2784" y="2728"/>
              <a:ext cx="14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69" name="Line 155"/>
            <p:cNvSpPr>
              <a:spLocks noChangeShapeType="1"/>
            </p:cNvSpPr>
            <p:nvPr/>
          </p:nvSpPr>
          <p:spPr bwMode="auto">
            <a:xfrm>
              <a:off x="3112" y="2728"/>
              <a:ext cx="14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70" name="Line 156"/>
            <p:cNvSpPr>
              <a:spLocks noChangeShapeType="1"/>
            </p:cNvSpPr>
            <p:nvPr/>
          </p:nvSpPr>
          <p:spPr bwMode="auto">
            <a:xfrm>
              <a:off x="3440" y="2728"/>
              <a:ext cx="14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71" name="Line 157"/>
            <p:cNvSpPr>
              <a:spLocks noChangeShapeType="1"/>
            </p:cNvSpPr>
            <p:nvPr/>
          </p:nvSpPr>
          <p:spPr bwMode="auto">
            <a:xfrm>
              <a:off x="3768" y="2728"/>
              <a:ext cx="14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72" name="Line 158"/>
            <p:cNvSpPr>
              <a:spLocks noChangeShapeType="1"/>
            </p:cNvSpPr>
            <p:nvPr/>
          </p:nvSpPr>
          <p:spPr bwMode="auto">
            <a:xfrm>
              <a:off x="4096" y="2728"/>
              <a:ext cx="14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335" name="Line 159"/>
          <p:cNvSpPr>
            <a:spLocks noChangeShapeType="1"/>
          </p:cNvSpPr>
          <p:nvPr/>
        </p:nvSpPr>
        <p:spPr bwMode="auto">
          <a:xfrm rot="10800000" flipH="1">
            <a:off x="5063320" y="2193723"/>
            <a:ext cx="0" cy="967764"/>
          </a:xfrm>
          <a:prstGeom prst="line">
            <a:avLst/>
          </a:prstGeom>
          <a:noFill/>
          <a:ln w="38100">
            <a:solidFill>
              <a:srgbClr val="060FFF"/>
            </a:solidFill>
            <a:round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3336" name="Line 160"/>
          <p:cNvSpPr>
            <a:spLocks noChangeShapeType="1"/>
          </p:cNvSpPr>
          <p:nvPr/>
        </p:nvSpPr>
        <p:spPr bwMode="auto">
          <a:xfrm rot="10800000" flipH="1">
            <a:off x="5635913" y="2193723"/>
            <a:ext cx="0" cy="967764"/>
          </a:xfrm>
          <a:prstGeom prst="line">
            <a:avLst/>
          </a:prstGeom>
          <a:noFill/>
          <a:ln w="38100">
            <a:solidFill>
              <a:srgbClr val="060FFF"/>
            </a:solidFill>
            <a:round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3337" name="Line 161"/>
          <p:cNvSpPr>
            <a:spLocks noChangeShapeType="1"/>
          </p:cNvSpPr>
          <p:nvPr/>
        </p:nvSpPr>
        <p:spPr bwMode="auto">
          <a:xfrm rot="10800000" flipH="1">
            <a:off x="6208507" y="2193723"/>
            <a:ext cx="0" cy="967764"/>
          </a:xfrm>
          <a:prstGeom prst="line">
            <a:avLst/>
          </a:prstGeom>
          <a:noFill/>
          <a:ln w="38100">
            <a:solidFill>
              <a:srgbClr val="060FFF"/>
            </a:solidFill>
            <a:round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3338" name="Line 162"/>
          <p:cNvSpPr>
            <a:spLocks noChangeShapeType="1"/>
          </p:cNvSpPr>
          <p:nvPr/>
        </p:nvSpPr>
        <p:spPr bwMode="auto">
          <a:xfrm rot="10800000" flipH="1">
            <a:off x="6781101" y="2193723"/>
            <a:ext cx="0" cy="967764"/>
          </a:xfrm>
          <a:prstGeom prst="line">
            <a:avLst/>
          </a:prstGeom>
          <a:noFill/>
          <a:ln w="38100">
            <a:solidFill>
              <a:srgbClr val="060FFF"/>
            </a:solidFill>
            <a:round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2452" name="Rectangle 164"/>
          <p:cNvSpPr>
            <a:spLocks noChangeArrowheads="1"/>
          </p:cNvSpPr>
          <p:nvPr/>
        </p:nvSpPr>
        <p:spPr bwMode="auto">
          <a:xfrm>
            <a:off x="5958502" y="2524376"/>
            <a:ext cx="129035" cy="27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l"/>
            <a:endParaRPr lang="en-US" sz="2200" dirty="0"/>
          </a:p>
        </p:txBody>
      </p:sp>
      <p:grpSp>
        <p:nvGrpSpPr>
          <p:cNvPr id="13340" name="Group 285"/>
          <p:cNvGrpSpPr>
            <a:grpSpLocks/>
          </p:cNvGrpSpPr>
          <p:nvPr/>
        </p:nvGrpSpPr>
        <p:grpSpPr bwMode="auto">
          <a:xfrm>
            <a:off x="7328493" y="1215847"/>
            <a:ext cx="1936536" cy="3217816"/>
            <a:chOff x="4559" y="719"/>
            <a:chExt cx="1921" cy="3192"/>
          </a:xfrm>
        </p:grpSpPr>
        <p:grpSp>
          <p:nvGrpSpPr>
            <p:cNvPr id="13347" name="Group 166"/>
            <p:cNvGrpSpPr>
              <a:grpSpLocks/>
            </p:cNvGrpSpPr>
            <p:nvPr/>
          </p:nvGrpSpPr>
          <p:grpSpPr bwMode="auto">
            <a:xfrm rot="5400000">
              <a:off x="5411" y="-133"/>
              <a:ext cx="216" cy="1920"/>
              <a:chOff x="1576" y="1200"/>
              <a:chExt cx="216" cy="1920"/>
            </a:xfrm>
          </p:grpSpPr>
          <p:grpSp>
            <p:nvGrpSpPr>
              <p:cNvPr id="13450" name="Group 167"/>
              <p:cNvGrpSpPr>
                <a:grpSpLocks/>
              </p:cNvGrpSpPr>
              <p:nvPr/>
            </p:nvGrpSpPr>
            <p:grpSpPr bwMode="auto">
              <a:xfrm>
                <a:off x="1576" y="1200"/>
                <a:ext cx="216" cy="216"/>
                <a:chOff x="1576" y="1200"/>
                <a:chExt cx="216" cy="216"/>
              </a:xfrm>
            </p:grpSpPr>
            <p:sp>
              <p:nvSpPr>
                <p:cNvPr id="13463" name="Oval 168"/>
                <p:cNvSpPr>
                  <a:spLocks noChangeArrowheads="1"/>
                </p:cNvSpPr>
                <p:nvPr/>
              </p:nvSpPr>
              <p:spPr bwMode="auto">
                <a:xfrm>
                  <a:off x="1576" y="1200"/>
                  <a:ext cx="216" cy="216"/>
                </a:xfrm>
                <a:prstGeom prst="ellips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64" name="Line 169"/>
                <p:cNvSpPr>
                  <a:spLocks noChangeShapeType="1"/>
                </p:cNvSpPr>
                <p:nvPr/>
              </p:nvSpPr>
              <p:spPr bwMode="auto">
                <a:xfrm>
                  <a:off x="1600" y="1224"/>
                  <a:ext cx="160" cy="16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65" name="Line 170"/>
                <p:cNvSpPr>
                  <a:spLocks noChangeShapeType="1"/>
                </p:cNvSpPr>
                <p:nvPr/>
              </p:nvSpPr>
              <p:spPr bwMode="auto">
                <a:xfrm flipH="1">
                  <a:off x="1608" y="1232"/>
                  <a:ext cx="152" cy="15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3451" name="Group 171"/>
              <p:cNvGrpSpPr>
                <a:grpSpLocks/>
              </p:cNvGrpSpPr>
              <p:nvPr/>
            </p:nvGrpSpPr>
            <p:grpSpPr bwMode="auto">
              <a:xfrm>
                <a:off x="1576" y="1768"/>
                <a:ext cx="216" cy="216"/>
                <a:chOff x="1576" y="1768"/>
                <a:chExt cx="216" cy="216"/>
              </a:xfrm>
            </p:grpSpPr>
            <p:sp>
              <p:nvSpPr>
                <p:cNvPr id="13460" name="Oval 172"/>
                <p:cNvSpPr>
                  <a:spLocks noChangeArrowheads="1"/>
                </p:cNvSpPr>
                <p:nvPr/>
              </p:nvSpPr>
              <p:spPr bwMode="auto">
                <a:xfrm>
                  <a:off x="1576" y="1768"/>
                  <a:ext cx="216" cy="216"/>
                </a:xfrm>
                <a:prstGeom prst="ellips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61" name="Line 173"/>
                <p:cNvSpPr>
                  <a:spLocks noChangeShapeType="1"/>
                </p:cNvSpPr>
                <p:nvPr/>
              </p:nvSpPr>
              <p:spPr bwMode="auto">
                <a:xfrm>
                  <a:off x="1600" y="1792"/>
                  <a:ext cx="160" cy="16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62" name="Line 174"/>
                <p:cNvSpPr>
                  <a:spLocks noChangeShapeType="1"/>
                </p:cNvSpPr>
                <p:nvPr/>
              </p:nvSpPr>
              <p:spPr bwMode="auto">
                <a:xfrm flipH="1">
                  <a:off x="1608" y="1800"/>
                  <a:ext cx="152" cy="15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3452" name="Group 175"/>
              <p:cNvGrpSpPr>
                <a:grpSpLocks/>
              </p:cNvGrpSpPr>
              <p:nvPr/>
            </p:nvGrpSpPr>
            <p:grpSpPr bwMode="auto">
              <a:xfrm>
                <a:off x="1576" y="2336"/>
                <a:ext cx="216" cy="216"/>
                <a:chOff x="1576" y="2336"/>
                <a:chExt cx="216" cy="216"/>
              </a:xfrm>
            </p:grpSpPr>
            <p:sp>
              <p:nvSpPr>
                <p:cNvPr id="13457" name="Oval 176"/>
                <p:cNvSpPr>
                  <a:spLocks noChangeArrowheads="1"/>
                </p:cNvSpPr>
                <p:nvPr/>
              </p:nvSpPr>
              <p:spPr bwMode="auto">
                <a:xfrm>
                  <a:off x="1576" y="2336"/>
                  <a:ext cx="216" cy="216"/>
                </a:xfrm>
                <a:prstGeom prst="ellips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58" name="Line 177"/>
                <p:cNvSpPr>
                  <a:spLocks noChangeShapeType="1"/>
                </p:cNvSpPr>
                <p:nvPr/>
              </p:nvSpPr>
              <p:spPr bwMode="auto">
                <a:xfrm>
                  <a:off x="1600" y="2360"/>
                  <a:ext cx="160" cy="16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59" name="Line 178"/>
                <p:cNvSpPr>
                  <a:spLocks noChangeShapeType="1"/>
                </p:cNvSpPr>
                <p:nvPr/>
              </p:nvSpPr>
              <p:spPr bwMode="auto">
                <a:xfrm flipH="1">
                  <a:off x="1608" y="2368"/>
                  <a:ext cx="152" cy="15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3453" name="Group 179"/>
              <p:cNvGrpSpPr>
                <a:grpSpLocks/>
              </p:cNvGrpSpPr>
              <p:nvPr/>
            </p:nvGrpSpPr>
            <p:grpSpPr bwMode="auto">
              <a:xfrm>
                <a:off x="1576" y="2904"/>
                <a:ext cx="216" cy="216"/>
                <a:chOff x="1576" y="2904"/>
                <a:chExt cx="216" cy="216"/>
              </a:xfrm>
            </p:grpSpPr>
            <p:sp>
              <p:nvSpPr>
                <p:cNvPr id="13454" name="Oval 180"/>
                <p:cNvSpPr>
                  <a:spLocks noChangeArrowheads="1"/>
                </p:cNvSpPr>
                <p:nvPr/>
              </p:nvSpPr>
              <p:spPr bwMode="auto">
                <a:xfrm>
                  <a:off x="1576" y="2904"/>
                  <a:ext cx="216" cy="216"/>
                </a:xfrm>
                <a:prstGeom prst="ellips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55" name="Line 181"/>
                <p:cNvSpPr>
                  <a:spLocks noChangeShapeType="1"/>
                </p:cNvSpPr>
                <p:nvPr/>
              </p:nvSpPr>
              <p:spPr bwMode="auto">
                <a:xfrm>
                  <a:off x="1600" y="2928"/>
                  <a:ext cx="160" cy="16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56" name="Line 182"/>
                <p:cNvSpPr>
                  <a:spLocks noChangeShapeType="1"/>
                </p:cNvSpPr>
                <p:nvPr/>
              </p:nvSpPr>
              <p:spPr bwMode="auto">
                <a:xfrm flipH="1">
                  <a:off x="1608" y="2936"/>
                  <a:ext cx="152" cy="15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grpSp>
          <p:nvGrpSpPr>
            <p:cNvPr id="13348" name="Group 183"/>
            <p:cNvGrpSpPr>
              <a:grpSpLocks/>
            </p:cNvGrpSpPr>
            <p:nvPr/>
          </p:nvGrpSpPr>
          <p:grpSpPr bwMode="auto">
            <a:xfrm rot="5400000">
              <a:off x="5411" y="355"/>
              <a:ext cx="216" cy="1920"/>
              <a:chOff x="2064" y="1200"/>
              <a:chExt cx="216" cy="1920"/>
            </a:xfrm>
          </p:grpSpPr>
          <p:grpSp>
            <p:nvGrpSpPr>
              <p:cNvPr id="13434" name="Group 184"/>
              <p:cNvGrpSpPr>
                <a:grpSpLocks/>
              </p:cNvGrpSpPr>
              <p:nvPr/>
            </p:nvGrpSpPr>
            <p:grpSpPr bwMode="auto">
              <a:xfrm>
                <a:off x="2064" y="1200"/>
                <a:ext cx="216" cy="216"/>
                <a:chOff x="2064" y="1200"/>
                <a:chExt cx="216" cy="216"/>
              </a:xfrm>
            </p:grpSpPr>
            <p:sp>
              <p:nvSpPr>
                <p:cNvPr id="13447" name="Oval 185"/>
                <p:cNvSpPr>
                  <a:spLocks noChangeArrowheads="1"/>
                </p:cNvSpPr>
                <p:nvPr/>
              </p:nvSpPr>
              <p:spPr bwMode="auto">
                <a:xfrm>
                  <a:off x="2064" y="1200"/>
                  <a:ext cx="216" cy="216"/>
                </a:xfrm>
                <a:prstGeom prst="ellips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48" name="Line 186"/>
                <p:cNvSpPr>
                  <a:spLocks noChangeShapeType="1"/>
                </p:cNvSpPr>
                <p:nvPr/>
              </p:nvSpPr>
              <p:spPr bwMode="auto">
                <a:xfrm>
                  <a:off x="2088" y="1224"/>
                  <a:ext cx="160" cy="16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49" name="Line 187"/>
                <p:cNvSpPr>
                  <a:spLocks noChangeShapeType="1"/>
                </p:cNvSpPr>
                <p:nvPr/>
              </p:nvSpPr>
              <p:spPr bwMode="auto">
                <a:xfrm flipH="1">
                  <a:off x="2096" y="1232"/>
                  <a:ext cx="152" cy="15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3435" name="Group 188"/>
              <p:cNvGrpSpPr>
                <a:grpSpLocks/>
              </p:cNvGrpSpPr>
              <p:nvPr/>
            </p:nvGrpSpPr>
            <p:grpSpPr bwMode="auto">
              <a:xfrm>
                <a:off x="2064" y="1768"/>
                <a:ext cx="216" cy="216"/>
                <a:chOff x="2064" y="1768"/>
                <a:chExt cx="216" cy="216"/>
              </a:xfrm>
            </p:grpSpPr>
            <p:sp>
              <p:nvSpPr>
                <p:cNvPr id="13444" name="Oval 189"/>
                <p:cNvSpPr>
                  <a:spLocks noChangeArrowheads="1"/>
                </p:cNvSpPr>
                <p:nvPr/>
              </p:nvSpPr>
              <p:spPr bwMode="auto">
                <a:xfrm>
                  <a:off x="2064" y="1768"/>
                  <a:ext cx="216" cy="216"/>
                </a:xfrm>
                <a:prstGeom prst="ellips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45" name="Line 190"/>
                <p:cNvSpPr>
                  <a:spLocks noChangeShapeType="1"/>
                </p:cNvSpPr>
                <p:nvPr/>
              </p:nvSpPr>
              <p:spPr bwMode="auto">
                <a:xfrm>
                  <a:off x="2088" y="1792"/>
                  <a:ext cx="160" cy="16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46" name="Line 191"/>
                <p:cNvSpPr>
                  <a:spLocks noChangeShapeType="1"/>
                </p:cNvSpPr>
                <p:nvPr/>
              </p:nvSpPr>
              <p:spPr bwMode="auto">
                <a:xfrm flipH="1">
                  <a:off x="2096" y="1800"/>
                  <a:ext cx="152" cy="15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3436" name="Group 192"/>
              <p:cNvGrpSpPr>
                <a:grpSpLocks/>
              </p:cNvGrpSpPr>
              <p:nvPr/>
            </p:nvGrpSpPr>
            <p:grpSpPr bwMode="auto">
              <a:xfrm>
                <a:off x="2064" y="2336"/>
                <a:ext cx="216" cy="216"/>
                <a:chOff x="2064" y="2336"/>
                <a:chExt cx="216" cy="216"/>
              </a:xfrm>
            </p:grpSpPr>
            <p:sp>
              <p:nvSpPr>
                <p:cNvPr id="13441" name="Oval 193"/>
                <p:cNvSpPr>
                  <a:spLocks noChangeArrowheads="1"/>
                </p:cNvSpPr>
                <p:nvPr/>
              </p:nvSpPr>
              <p:spPr bwMode="auto">
                <a:xfrm>
                  <a:off x="2064" y="2336"/>
                  <a:ext cx="216" cy="216"/>
                </a:xfrm>
                <a:prstGeom prst="ellips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42" name="Line 194"/>
                <p:cNvSpPr>
                  <a:spLocks noChangeShapeType="1"/>
                </p:cNvSpPr>
                <p:nvPr/>
              </p:nvSpPr>
              <p:spPr bwMode="auto">
                <a:xfrm>
                  <a:off x="2088" y="2360"/>
                  <a:ext cx="160" cy="16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43" name="Line 195"/>
                <p:cNvSpPr>
                  <a:spLocks noChangeShapeType="1"/>
                </p:cNvSpPr>
                <p:nvPr/>
              </p:nvSpPr>
              <p:spPr bwMode="auto">
                <a:xfrm flipH="1">
                  <a:off x="2096" y="2368"/>
                  <a:ext cx="152" cy="15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3437" name="Group 196"/>
              <p:cNvGrpSpPr>
                <a:grpSpLocks/>
              </p:cNvGrpSpPr>
              <p:nvPr/>
            </p:nvGrpSpPr>
            <p:grpSpPr bwMode="auto">
              <a:xfrm>
                <a:off x="2064" y="2904"/>
                <a:ext cx="216" cy="216"/>
                <a:chOff x="2064" y="2904"/>
                <a:chExt cx="216" cy="216"/>
              </a:xfrm>
            </p:grpSpPr>
            <p:sp>
              <p:nvSpPr>
                <p:cNvPr id="13438" name="Oval 197"/>
                <p:cNvSpPr>
                  <a:spLocks noChangeArrowheads="1"/>
                </p:cNvSpPr>
                <p:nvPr/>
              </p:nvSpPr>
              <p:spPr bwMode="auto">
                <a:xfrm>
                  <a:off x="2064" y="2904"/>
                  <a:ext cx="216" cy="216"/>
                </a:xfrm>
                <a:prstGeom prst="ellips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39" name="Line 198"/>
                <p:cNvSpPr>
                  <a:spLocks noChangeShapeType="1"/>
                </p:cNvSpPr>
                <p:nvPr/>
              </p:nvSpPr>
              <p:spPr bwMode="auto">
                <a:xfrm>
                  <a:off x="2088" y="2928"/>
                  <a:ext cx="160" cy="16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40" name="Line 199"/>
                <p:cNvSpPr>
                  <a:spLocks noChangeShapeType="1"/>
                </p:cNvSpPr>
                <p:nvPr/>
              </p:nvSpPr>
              <p:spPr bwMode="auto">
                <a:xfrm flipH="1">
                  <a:off x="2096" y="2936"/>
                  <a:ext cx="152" cy="15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grpSp>
          <p:nvGrpSpPr>
            <p:cNvPr id="13349" name="Group 200"/>
            <p:cNvGrpSpPr>
              <a:grpSpLocks/>
            </p:cNvGrpSpPr>
            <p:nvPr/>
          </p:nvGrpSpPr>
          <p:grpSpPr bwMode="auto">
            <a:xfrm rot="5400000">
              <a:off x="5411" y="859"/>
              <a:ext cx="216" cy="1920"/>
              <a:chOff x="2568" y="1200"/>
              <a:chExt cx="216" cy="1920"/>
            </a:xfrm>
          </p:grpSpPr>
          <p:grpSp>
            <p:nvGrpSpPr>
              <p:cNvPr id="13418" name="Group 201"/>
              <p:cNvGrpSpPr>
                <a:grpSpLocks/>
              </p:cNvGrpSpPr>
              <p:nvPr/>
            </p:nvGrpSpPr>
            <p:grpSpPr bwMode="auto">
              <a:xfrm>
                <a:off x="2568" y="1200"/>
                <a:ext cx="216" cy="216"/>
                <a:chOff x="2568" y="1200"/>
                <a:chExt cx="216" cy="216"/>
              </a:xfrm>
            </p:grpSpPr>
            <p:sp>
              <p:nvSpPr>
                <p:cNvPr id="13431" name="Oval 202"/>
                <p:cNvSpPr>
                  <a:spLocks noChangeArrowheads="1"/>
                </p:cNvSpPr>
                <p:nvPr/>
              </p:nvSpPr>
              <p:spPr bwMode="auto">
                <a:xfrm>
                  <a:off x="2568" y="1200"/>
                  <a:ext cx="216" cy="216"/>
                </a:xfrm>
                <a:prstGeom prst="ellips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32" name="Line 203"/>
                <p:cNvSpPr>
                  <a:spLocks noChangeShapeType="1"/>
                </p:cNvSpPr>
                <p:nvPr/>
              </p:nvSpPr>
              <p:spPr bwMode="auto">
                <a:xfrm>
                  <a:off x="2592" y="1224"/>
                  <a:ext cx="160" cy="16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33" name="Line 204"/>
                <p:cNvSpPr>
                  <a:spLocks noChangeShapeType="1"/>
                </p:cNvSpPr>
                <p:nvPr/>
              </p:nvSpPr>
              <p:spPr bwMode="auto">
                <a:xfrm flipH="1">
                  <a:off x="2600" y="1232"/>
                  <a:ext cx="152" cy="15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3419" name="Group 205"/>
              <p:cNvGrpSpPr>
                <a:grpSpLocks/>
              </p:cNvGrpSpPr>
              <p:nvPr/>
            </p:nvGrpSpPr>
            <p:grpSpPr bwMode="auto">
              <a:xfrm>
                <a:off x="2568" y="1768"/>
                <a:ext cx="216" cy="216"/>
                <a:chOff x="2568" y="1768"/>
                <a:chExt cx="216" cy="216"/>
              </a:xfrm>
            </p:grpSpPr>
            <p:sp>
              <p:nvSpPr>
                <p:cNvPr id="13428" name="Oval 206"/>
                <p:cNvSpPr>
                  <a:spLocks noChangeArrowheads="1"/>
                </p:cNvSpPr>
                <p:nvPr/>
              </p:nvSpPr>
              <p:spPr bwMode="auto">
                <a:xfrm>
                  <a:off x="2568" y="1768"/>
                  <a:ext cx="216" cy="216"/>
                </a:xfrm>
                <a:prstGeom prst="ellips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29" name="Line 207"/>
                <p:cNvSpPr>
                  <a:spLocks noChangeShapeType="1"/>
                </p:cNvSpPr>
                <p:nvPr/>
              </p:nvSpPr>
              <p:spPr bwMode="auto">
                <a:xfrm>
                  <a:off x="2592" y="1792"/>
                  <a:ext cx="160" cy="16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30" name="Line 208"/>
                <p:cNvSpPr>
                  <a:spLocks noChangeShapeType="1"/>
                </p:cNvSpPr>
                <p:nvPr/>
              </p:nvSpPr>
              <p:spPr bwMode="auto">
                <a:xfrm flipH="1">
                  <a:off x="2600" y="1800"/>
                  <a:ext cx="152" cy="15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3420" name="Group 209"/>
              <p:cNvGrpSpPr>
                <a:grpSpLocks/>
              </p:cNvGrpSpPr>
              <p:nvPr/>
            </p:nvGrpSpPr>
            <p:grpSpPr bwMode="auto">
              <a:xfrm>
                <a:off x="2568" y="2336"/>
                <a:ext cx="216" cy="216"/>
                <a:chOff x="2568" y="2336"/>
                <a:chExt cx="216" cy="216"/>
              </a:xfrm>
            </p:grpSpPr>
            <p:sp>
              <p:nvSpPr>
                <p:cNvPr id="13425" name="Oval 210"/>
                <p:cNvSpPr>
                  <a:spLocks noChangeArrowheads="1"/>
                </p:cNvSpPr>
                <p:nvPr/>
              </p:nvSpPr>
              <p:spPr bwMode="auto">
                <a:xfrm>
                  <a:off x="2568" y="2336"/>
                  <a:ext cx="216" cy="216"/>
                </a:xfrm>
                <a:prstGeom prst="ellips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26" name="Line 211"/>
                <p:cNvSpPr>
                  <a:spLocks noChangeShapeType="1"/>
                </p:cNvSpPr>
                <p:nvPr/>
              </p:nvSpPr>
              <p:spPr bwMode="auto">
                <a:xfrm>
                  <a:off x="2592" y="2360"/>
                  <a:ext cx="160" cy="16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27" name="Line 212"/>
                <p:cNvSpPr>
                  <a:spLocks noChangeShapeType="1"/>
                </p:cNvSpPr>
                <p:nvPr/>
              </p:nvSpPr>
              <p:spPr bwMode="auto">
                <a:xfrm flipH="1">
                  <a:off x="2600" y="2368"/>
                  <a:ext cx="152" cy="15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3421" name="Group 213"/>
              <p:cNvGrpSpPr>
                <a:grpSpLocks/>
              </p:cNvGrpSpPr>
              <p:nvPr/>
            </p:nvGrpSpPr>
            <p:grpSpPr bwMode="auto">
              <a:xfrm>
                <a:off x="2568" y="2904"/>
                <a:ext cx="216" cy="216"/>
                <a:chOff x="2568" y="2904"/>
                <a:chExt cx="216" cy="216"/>
              </a:xfrm>
            </p:grpSpPr>
            <p:sp>
              <p:nvSpPr>
                <p:cNvPr id="13422" name="Oval 214"/>
                <p:cNvSpPr>
                  <a:spLocks noChangeArrowheads="1"/>
                </p:cNvSpPr>
                <p:nvPr/>
              </p:nvSpPr>
              <p:spPr bwMode="auto">
                <a:xfrm>
                  <a:off x="2568" y="2904"/>
                  <a:ext cx="216" cy="216"/>
                </a:xfrm>
                <a:prstGeom prst="ellips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23" name="Line 215"/>
                <p:cNvSpPr>
                  <a:spLocks noChangeShapeType="1"/>
                </p:cNvSpPr>
                <p:nvPr/>
              </p:nvSpPr>
              <p:spPr bwMode="auto">
                <a:xfrm>
                  <a:off x="2592" y="2928"/>
                  <a:ext cx="160" cy="16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24" name="Line 216"/>
                <p:cNvSpPr>
                  <a:spLocks noChangeShapeType="1"/>
                </p:cNvSpPr>
                <p:nvPr/>
              </p:nvSpPr>
              <p:spPr bwMode="auto">
                <a:xfrm flipH="1">
                  <a:off x="2600" y="2936"/>
                  <a:ext cx="152" cy="15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grpSp>
          <p:nvGrpSpPr>
            <p:cNvPr id="13350" name="Group 217"/>
            <p:cNvGrpSpPr>
              <a:grpSpLocks/>
            </p:cNvGrpSpPr>
            <p:nvPr/>
          </p:nvGrpSpPr>
          <p:grpSpPr bwMode="auto">
            <a:xfrm rot="5400000">
              <a:off x="5412" y="1356"/>
              <a:ext cx="216" cy="1920"/>
              <a:chOff x="3064" y="1200"/>
              <a:chExt cx="216" cy="1920"/>
            </a:xfrm>
          </p:grpSpPr>
          <p:grpSp>
            <p:nvGrpSpPr>
              <p:cNvPr id="13402" name="Group 218"/>
              <p:cNvGrpSpPr>
                <a:grpSpLocks/>
              </p:cNvGrpSpPr>
              <p:nvPr/>
            </p:nvGrpSpPr>
            <p:grpSpPr bwMode="auto">
              <a:xfrm>
                <a:off x="3064" y="1200"/>
                <a:ext cx="216" cy="216"/>
                <a:chOff x="3064" y="1200"/>
                <a:chExt cx="216" cy="216"/>
              </a:xfrm>
            </p:grpSpPr>
            <p:sp>
              <p:nvSpPr>
                <p:cNvPr id="13415" name="Oval 219"/>
                <p:cNvSpPr>
                  <a:spLocks noChangeArrowheads="1"/>
                </p:cNvSpPr>
                <p:nvPr/>
              </p:nvSpPr>
              <p:spPr bwMode="auto">
                <a:xfrm>
                  <a:off x="3064" y="1200"/>
                  <a:ext cx="216" cy="216"/>
                </a:xfrm>
                <a:prstGeom prst="ellips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16" name="Line 220"/>
                <p:cNvSpPr>
                  <a:spLocks noChangeShapeType="1"/>
                </p:cNvSpPr>
                <p:nvPr/>
              </p:nvSpPr>
              <p:spPr bwMode="auto">
                <a:xfrm>
                  <a:off x="3088" y="1224"/>
                  <a:ext cx="160" cy="16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17" name="Line 221"/>
                <p:cNvSpPr>
                  <a:spLocks noChangeShapeType="1"/>
                </p:cNvSpPr>
                <p:nvPr/>
              </p:nvSpPr>
              <p:spPr bwMode="auto">
                <a:xfrm flipH="1">
                  <a:off x="3096" y="1232"/>
                  <a:ext cx="152" cy="15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3403" name="Group 222"/>
              <p:cNvGrpSpPr>
                <a:grpSpLocks/>
              </p:cNvGrpSpPr>
              <p:nvPr/>
            </p:nvGrpSpPr>
            <p:grpSpPr bwMode="auto">
              <a:xfrm>
                <a:off x="3064" y="1768"/>
                <a:ext cx="216" cy="216"/>
                <a:chOff x="3064" y="1768"/>
                <a:chExt cx="216" cy="216"/>
              </a:xfrm>
            </p:grpSpPr>
            <p:sp>
              <p:nvSpPr>
                <p:cNvPr id="13412" name="Oval 223"/>
                <p:cNvSpPr>
                  <a:spLocks noChangeArrowheads="1"/>
                </p:cNvSpPr>
                <p:nvPr/>
              </p:nvSpPr>
              <p:spPr bwMode="auto">
                <a:xfrm>
                  <a:off x="3064" y="1768"/>
                  <a:ext cx="216" cy="216"/>
                </a:xfrm>
                <a:prstGeom prst="ellips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13" name="Line 224"/>
                <p:cNvSpPr>
                  <a:spLocks noChangeShapeType="1"/>
                </p:cNvSpPr>
                <p:nvPr/>
              </p:nvSpPr>
              <p:spPr bwMode="auto">
                <a:xfrm>
                  <a:off x="3088" y="1792"/>
                  <a:ext cx="160" cy="16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14" name="Line 225"/>
                <p:cNvSpPr>
                  <a:spLocks noChangeShapeType="1"/>
                </p:cNvSpPr>
                <p:nvPr/>
              </p:nvSpPr>
              <p:spPr bwMode="auto">
                <a:xfrm flipH="1">
                  <a:off x="3096" y="1800"/>
                  <a:ext cx="152" cy="15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3404" name="Group 226"/>
              <p:cNvGrpSpPr>
                <a:grpSpLocks/>
              </p:cNvGrpSpPr>
              <p:nvPr/>
            </p:nvGrpSpPr>
            <p:grpSpPr bwMode="auto">
              <a:xfrm>
                <a:off x="3064" y="2336"/>
                <a:ext cx="216" cy="216"/>
                <a:chOff x="3064" y="2336"/>
                <a:chExt cx="216" cy="216"/>
              </a:xfrm>
            </p:grpSpPr>
            <p:sp>
              <p:nvSpPr>
                <p:cNvPr id="13409" name="Oval 227"/>
                <p:cNvSpPr>
                  <a:spLocks noChangeArrowheads="1"/>
                </p:cNvSpPr>
                <p:nvPr/>
              </p:nvSpPr>
              <p:spPr bwMode="auto">
                <a:xfrm>
                  <a:off x="3064" y="2336"/>
                  <a:ext cx="216" cy="216"/>
                </a:xfrm>
                <a:prstGeom prst="ellips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10" name="Line 228"/>
                <p:cNvSpPr>
                  <a:spLocks noChangeShapeType="1"/>
                </p:cNvSpPr>
                <p:nvPr/>
              </p:nvSpPr>
              <p:spPr bwMode="auto">
                <a:xfrm>
                  <a:off x="3088" y="2360"/>
                  <a:ext cx="160" cy="16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11" name="Line 229"/>
                <p:cNvSpPr>
                  <a:spLocks noChangeShapeType="1"/>
                </p:cNvSpPr>
                <p:nvPr/>
              </p:nvSpPr>
              <p:spPr bwMode="auto">
                <a:xfrm flipH="1">
                  <a:off x="3096" y="2368"/>
                  <a:ext cx="152" cy="15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3405" name="Group 230"/>
              <p:cNvGrpSpPr>
                <a:grpSpLocks/>
              </p:cNvGrpSpPr>
              <p:nvPr/>
            </p:nvGrpSpPr>
            <p:grpSpPr bwMode="auto">
              <a:xfrm>
                <a:off x="3064" y="2904"/>
                <a:ext cx="216" cy="216"/>
                <a:chOff x="3064" y="2904"/>
                <a:chExt cx="216" cy="216"/>
              </a:xfrm>
            </p:grpSpPr>
            <p:sp>
              <p:nvSpPr>
                <p:cNvPr id="13406" name="Oval 231"/>
                <p:cNvSpPr>
                  <a:spLocks noChangeArrowheads="1"/>
                </p:cNvSpPr>
                <p:nvPr/>
              </p:nvSpPr>
              <p:spPr bwMode="auto">
                <a:xfrm>
                  <a:off x="3064" y="2904"/>
                  <a:ext cx="216" cy="216"/>
                </a:xfrm>
                <a:prstGeom prst="ellips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07" name="Line 232"/>
                <p:cNvSpPr>
                  <a:spLocks noChangeShapeType="1"/>
                </p:cNvSpPr>
                <p:nvPr/>
              </p:nvSpPr>
              <p:spPr bwMode="auto">
                <a:xfrm>
                  <a:off x="3088" y="2928"/>
                  <a:ext cx="160" cy="16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08" name="Line 233"/>
                <p:cNvSpPr>
                  <a:spLocks noChangeShapeType="1"/>
                </p:cNvSpPr>
                <p:nvPr/>
              </p:nvSpPr>
              <p:spPr bwMode="auto">
                <a:xfrm flipH="1">
                  <a:off x="3096" y="2936"/>
                  <a:ext cx="152" cy="15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grpSp>
          <p:nvGrpSpPr>
            <p:cNvPr id="13351" name="Group 234"/>
            <p:cNvGrpSpPr>
              <a:grpSpLocks/>
            </p:cNvGrpSpPr>
            <p:nvPr/>
          </p:nvGrpSpPr>
          <p:grpSpPr bwMode="auto">
            <a:xfrm rot="5400000">
              <a:off x="5411" y="1851"/>
              <a:ext cx="216" cy="1920"/>
              <a:chOff x="3560" y="1200"/>
              <a:chExt cx="216" cy="1920"/>
            </a:xfrm>
          </p:grpSpPr>
          <p:grpSp>
            <p:nvGrpSpPr>
              <p:cNvPr id="13386" name="Group 235"/>
              <p:cNvGrpSpPr>
                <a:grpSpLocks/>
              </p:cNvGrpSpPr>
              <p:nvPr/>
            </p:nvGrpSpPr>
            <p:grpSpPr bwMode="auto">
              <a:xfrm>
                <a:off x="3560" y="1200"/>
                <a:ext cx="216" cy="216"/>
                <a:chOff x="3560" y="1200"/>
                <a:chExt cx="216" cy="216"/>
              </a:xfrm>
            </p:grpSpPr>
            <p:sp>
              <p:nvSpPr>
                <p:cNvPr id="13399" name="Oval 236"/>
                <p:cNvSpPr>
                  <a:spLocks noChangeArrowheads="1"/>
                </p:cNvSpPr>
                <p:nvPr/>
              </p:nvSpPr>
              <p:spPr bwMode="auto">
                <a:xfrm>
                  <a:off x="3560" y="1200"/>
                  <a:ext cx="216" cy="216"/>
                </a:xfrm>
                <a:prstGeom prst="ellips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00" name="Line 237"/>
                <p:cNvSpPr>
                  <a:spLocks noChangeShapeType="1"/>
                </p:cNvSpPr>
                <p:nvPr/>
              </p:nvSpPr>
              <p:spPr bwMode="auto">
                <a:xfrm>
                  <a:off x="3584" y="1224"/>
                  <a:ext cx="160" cy="16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01" name="Line 238"/>
                <p:cNvSpPr>
                  <a:spLocks noChangeShapeType="1"/>
                </p:cNvSpPr>
                <p:nvPr/>
              </p:nvSpPr>
              <p:spPr bwMode="auto">
                <a:xfrm flipH="1">
                  <a:off x="3592" y="1232"/>
                  <a:ext cx="152" cy="15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3387" name="Group 239"/>
              <p:cNvGrpSpPr>
                <a:grpSpLocks/>
              </p:cNvGrpSpPr>
              <p:nvPr/>
            </p:nvGrpSpPr>
            <p:grpSpPr bwMode="auto">
              <a:xfrm>
                <a:off x="3560" y="1768"/>
                <a:ext cx="216" cy="216"/>
                <a:chOff x="3560" y="1768"/>
                <a:chExt cx="216" cy="216"/>
              </a:xfrm>
            </p:grpSpPr>
            <p:sp>
              <p:nvSpPr>
                <p:cNvPr id="13396" name="Oval 240"/>
                <p:cNvSpPr>
                  <a:spLocks noChangeArrowheads="1"/>
                </p:cNvSpPr>
                <p:nvPr/>
              </p:nvSpPr>
              <p:spPr bwMode="auto">
                <a:xfrm>
                  <a:off x="3560" y="1768"/>
                  <a:ext cx="216" cy="216"/>
                </a:xfrm>
                <a:prstGeom prst="ellips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97" name="Line 241"/>
                <p:cNvSpPr>
                  <a:spLocks noChangeShapeType="1"/>
                </p:cNvSpPr>
                <p:nvPr/>
              </p:nvSpPr>
              <p:spPr bwMode="auto">
                <a:xfrm>
                  <a:off x="3584" y="1792"/>
                  <a:ext cx="160" cy="16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98" name="Line 242"/>
                <p:cNvSpPr>
                  <a:spLocks noChangeShapeType="1"/>
                </p:cNvSpPr>
                <p:nvPr/>
              </p:nvSpPr>
              <p:spPr bwMode="auto">
                <a:xfrm flipH="1">
                  <a:off x="3592" y="1800"/>
                  <a:ext cx="152" cy="15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3388" name="Group 243"/>
              <p:cNvGrpSpPr>
                <a:grpSpLocks/>
              </p:cNvGrpSpPr>
              <p:nvPr/>
            </p:nvGrpSpPr>
            <p:grpSpPr bwMode="auto">
              <a:xfrm>
                <a:off x="3560" y="2336"/>
                <a:ext cx="216" cy="216"/>
                <a:chOff x="3560" y="2336"/>
                <a:chExt cx="216" cy="216"/>
              </a:xfrm>
            </p:grpSpPr>
            <p:sp>
              <p:nvSpPr>
                <p:cNvPr id="13393" name="Oval 244"/>
                <p:cNvSpPr>
                  <a:spLocks noChangeArrowheads="1"/>
                </p:cNvSpPr>
                <p:nvPr/>
              </p:nvSpPr>
              <p:spPr bwMode="auto">
                <a:xfrm>
                  <a:off x="3560" y="2336"/>
                  <a:ext cx="216" cy="216"/>
                </a:xfrm>
                <a:prstGeom prst="ellips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94" name="Line 245"/>
                <p:cNvSpPr>
                  <a:spLocks noChangeShapeType="1"/>
                </p:cNvSpPr>
                <p:nvPr/>
              </p:nvSpPr>
              <p:spPr bwMode="auto">
                <a:xfrm>
                  <a:off x="3584" y="2360"/>
                  <a:ext cx="160" cy="16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95" name="Line 246"/>
                <p:cNvSpPr>
                  <a:spLocks noChangeShapeType="1"/>
                </p:cNvSpPr>
                <p:nvPr/>
              </p:nvSpPr>
              <p:spPr bwMode="auto">
                <a:xfrm flipH="1">
                  <a:off x="3592" y="2368"/>
                  <a:ext cx="152" cy="15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3389" name="Group 247"/>
              <p:cNvGrpSpPr>
                <a:grpSpLocks/>
              </p:cNvGrpSpPr>
              <p:nvPr/>
            </p:nvGrpSpPr>
            <p:grpSpPr bwMode="auto">
              <a:xfrm>
                <a:off x="3560" y="2904"/>
                <a:ext cx="216" cy="216"/>
                <a:chOff x="3560" y="2904"/>
                <a:chExt cx="216" cy="216"/>
              </a:xfrm>
            </p:grpSpPr>
            <p:sp>
              <p:nvSpPr>
                <p:cNvPr id="13390" name="Oval 248"/>
                <p:cNvSpPr>
                  <a:spLocks noChangeArrowheads="1"/>
                </p:cNvSpPr>
                <p:nvPr/>
              </p:nvSpPr>
              <p:spPr bwMode="auto">
                <a:xfrm>
                  <a:off x="3560" y="2904"/>
                  <a:ext cx="216" cy="216"/>
                </a:xfrm>
                <a:prstGeom prst="ellips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91" name="Line 249"/>
                <p:cNvSpPr>
                  <a:spLocks noChangeShapeType="1"/>
                </p:cNvSpPr>
                <p:nvPr/>
              </p:nvSpPr>
              <p:spPr bwMode="auto">
                <a:xfrm>
                  <a:off x="3584" y="2928"/>
                  <a:ext cx="160" cy="16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92" name="Line 250"/>
                <p:cNvSpPr>
                  <a:spLocks noChangeShapeType="1"/>
                </p:cNvSpPr>
                <p:nvPr/>
              </p:nvSpPr>
              <p:spPr bwMode="auto">
                <a:xfrm flipH="1">
                  <a:off x="3592" y="2936"/>
                  <a:ext cx="152" cy="15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grpSp>
          <p:nvGrpSpPr>
            <p:cNvPr id="13352" name="Group 251"/>
            <p:cNvGrpSpPr>
              <a:grpSpLocks/>
            </p:cNvGrpSpPr>
            <p:nvPr/>
          </p:nvGrpSpPr>
          <p:grpSpPr bwMode="auto">
            <a:xfrm rot="5400000">
              <a:off x="5411" y="2347"/>
              <a:ext cx="216" cy="1920"/>
              <a:chOff x="4056" y="1200"/>
              <a:chExt cx="216" cy="1920"/>
            </a:xfrm>
          </p:grpSpPr>
          <p:grpSp>
            <p:nvGrpSpPr>
              <p:cNvPr id="13370" name="Group 252"/>
              <p:cNvGrpSpPr>
                <a:grpSpLocks/>
              </p:cNvGrpSpPr>
              <p:nvPr/>
            </p:nvGrpSpPr>
            <p:grpSpPr bwMode="auto">
              <a:xfrm>
                <a:off x="4056" y="1200"/>
                <a:ext cx="216" cy="216"/>
                <a:chOff x="4056" y="1200"/>
                <a:chExt cx="216" cy="216"/>
              </a:xfrm>
            </p:grpSpPr>
            <p:sp>
              <p:nvSpPr>
                <p:cNvPr id="13383" name="Oval 253"/>
                <p:cNvSpPr>
                  <a:spLocks noChangeArrowheads="1"/>
                </p:cNvSpPr>
                <p:nvPr/>
              </p:nvSpPr>
              <p:spPr bwMode="auto">
                <a:xfrm>
                  <a:off x="4056" y="1200"/>
                  <a:ext cx="216" cy="216"/>
                </a:xfrm>
                <a:prstGeom prst="ellips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84" name="Line 254"/>
                <p:cNvSpPr>
                  <a:spLocks noChangeShapeType="1"/>
                </p:cNvSpPr>
                <p:nvPr/>
              </p:nvSpPr>
              <p:spPr bwMode="auto">
                <a:xfrm>
                  <a:off x="4080" y="1224"/>
                  <a:ext cx="160" cy="16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85" name="Line 255"/>
                <p:cNvSpPr>
                  <a:spLocks noChangeShapeType="1"/>
                </p:cNvSpPr>
                <p:nvPr/>
              </p:nvSpPr>
              <p:spPr bwMode="auto">
                <a:xfrm flipH="1">
                  <a:off x="4088" y="1232"/>
                  <a:ext cx="152" cy="15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3371" name="Group 256"/>
              <p:cNvGrpSpPr>
                <a:grpSpLocks/>
              </p:cNvGrpSpPr>
              <p:nvPr/>
            </p:nvGrpSpPr>
            <p:grpSpPr bwMode="auto">
              <a:xfrm>
                <a:off x="4056" y="1768"/>
                <a:ext cx="216" cy="216"/>
                <a:chOff x="4056" y="1768"/>
                <a:chExt cx="216" cy="216"/>
              </a:xfrm>
            </p:grpSpPr>
            <p:sp>
              <p:nvSpPr>
                <p:cNvPr id="13380" name="Oval 257"/>
                <p:cNvSpPr>
                  <a:spLocks noChangeArrowheads="1"/>
                </p:cNvSpPr>
                <p:nvPr/>
              </p:nvSpPr>
              <p:spPr bwMode="auto">
                <a:xfrm>
                  <a:off x="4056" y="1768"/>
                  <a:ext cx="216" cy="216"/>
                </a:xfrm>
                <a:prstGeom prst="ellips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81" name="Line 258"/>
                <p:cNvSpPr>
                  <a:spLocks noChangeShapeType="1"/>
                </p:cNvSpPr>
                <p:nvPr/>
              </p:nvSpPr>
              <p:spPr bwMode="auto">
                <a:xfrm>
                  <a:off x="4080" y="1792"/>
                  <a:ext cx="160" cy="16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82" name="Line 259"/>
                <p:cNvSpPr>
                  <a:spLocks noChangeShapeType="1"/>
                </p:cNvSpPr>
                <p:nvPr/>
              </p:nvSpPr>
              <p:spPr bwMode="auto">
                <a:xfrm flipH="1">
                  <a:off x="4088" y="1800"/>
                  <a:ext cx="152" cy="15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3372" name="Group 260"/>
              <p:cNvGrpSpPr>
                <a:grpSpLocks/>
              </p:cNvGrpSpPr>
              <p:nvPr/>
            </p:nvGrpSpPr>
            <p:grpSpPr bwMode="auto">
              <a:xfrm>
                <a:off x="4056" y="2336"/>
                <a:ext cx="216" cy="216"/>
                <a:chOff x="4056" y="2336"/>
                <a:chExt cx="216" cy="216"/>
              </a:xfrm>
            </p:grpSpPr>
            <p:sp>
              <p:nvSpPr>
                <p:cNvPr id="13377" name="Oval 261"/>
                <p:cNvSpPr>
                  <a:spLocks noChangeArrowheads="1"/>
                </p:cNvSpPr>
                <p:nvPr/>
              </p:nvSpPr>
              <p:spPr bwMode="auto">
                <a:xfrm>
                  <a:off x="4056" y="2336"/>
                  <a:ext cx="216" cy="216"/>
                </a:xfrm>
                <a:prstGeom prst="ellips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78" name="Line 262"/>
                <p:cNvSpPr>
                  <a:spLocks noChangeShapeType="1"/>
                </p:cNvSpPr>
                <p:nvPr/>
              </p:nvSpPr>
              <p:spPr bwMode="auto">
                <a:xfrm>
                  <a:off x="4080" y="2360"/>
                  <a:ext cx="160" cy="16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79" name="Line 263"/>
                <p:cNvSpPr>
                  <a:spLocks noChangeShapeType="1"/>
                </p:cNvSpPr>
                <p:nvPr/>
              </p:nvSpPr>
              <p:spPr bwMode="auto">
                <a:xfrm flipH="1">
                  <a:off x="4088" y="2368"/>
                  <a:ext cx="152" cy="15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3373" name="Group 264"/>
              <p:cNvGrpSpPr>
                <a:grpSpLocks/>
              </p:cNvGrpSpPr>
              <p:nvPr/>
            </p:nvGrpSpPr>
            <p:grpSpPr bwMode="auto">
              <a:xfrm>
                <a:off x="4056" y="2904"/>
                <a:ext cx="216" cy="216"/>
                <a:chOff x="4056" y="2904"/>
                <a:chExt cx="216" cy="216"/>
              </a:xfrm>
            </p:grpSpPr>
            <p:sp>
              <p:nvSpPr>
                <p:cNvPr id="13374" name="Oval 265"/>
                <p:cNvSpPr>
                  <a:spLocks noChangeArrowheads="1"/>
                </p:cNvSpPr>
                <p:nvPr/>
              </p:nvSpPr>
              <p:spPr bwMode="auto">
                <a:xfrm>
                  <a:off x="4056" y="2904"/>
                  <a:ext cx="216" cy="216"/>
                </a:xfrm>
                <a:prstGeom prst="ellips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75" name="Line 266"/>
                <p:cNvSpPr>
                  <a:spLocks noChangeShapeType="1"/>
                </p:cNvSpPr>
                <p:nvPr/>
              </p:nvSpPr>
              <p:spPr bwMode="auto">
                <a:xfrm>
                  <a:off x="4080" y="2928"/>
                  <a:ext cx="160" cy="16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76" name="Line 267"/>
                <p:cNvSpPr>
                  <a:spLocks noChangeShapeType="1"/>
                </p:cNvSpPr>
                <p:nvPr/>
              </p:nvSpPr>
              <p:spPr bwMode="auto">
                <a:xfrm flipH="1">
                  <a:off x="4088" y="2936"/>
                  <a:ext cx="152" cy="15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grpSp>
          <p:nvGrpSpPr>
            <p:cNvPr id="13353" name="Group 268"/>
            <p:cNvGrpSpPr>
              <a:grpSpLocks/>
            </p:cNvGrpSpPr>
            <p:nvPr/>
          </p:nvGrpSpPr>
          <p:grpSpPr bwMode="auto">
            <a:xfrm rot="5400000">
              <a:off x="5411" y="2843"/>
              <a:ext cx="216" cy="1920"/>
              <a:chOff x="4552" y="1200"/>
              <a:chExt cx="216" cy="1920"/>
            </a:xfrm>
          </p:grpSpPr>
          <p:grpSp>
            <p:nvGrpSpPr>
              <p:cNvPr id="13354" name="Group 269"/>
              <p:cNvGrpSpPr>
                <a:grpSpLocks/>
              </p:cNvGrpSpPr>
              <p:nvPr/>
            </p:nvGrpSpPr>
            <p:grpSpPr bwMode="auto">
              <a:xfrm>
                <a:off x="4552" y="1200"/>
                <a:ext cx="216" cy="216"/>
                <a:chOff x="4552" y="1200"/>
                <a:chExt cx="216" cy="216"/>
              </a:xfrm>
            </p:grpSpPr>
            <p:sp>
              <p:nvSpPr>
                <p:cNvPr id="13367" name="Oval 270"/>
                <p:cNvSpPr>
                  <a:spLocks noChangeArrowheads="1"/>
                </p:cNvSpPr>
                <p:nvPr/>
              </p:nvSpPr>
              <p:spPr bwMode="auto">
                <a:xfrm>
                  <a:off x="4552" y="1200"/>
                  <a:ext cx="216" cy="216"/>
                </a:xfrm>
                <a:prstGeom prst="ellips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68" name="Line 271"/>
                <p:cNvSpPr>
                  <a:spLocks noChangeShapeType="1"/>
                </p:cNvSpPr>
                <p:nvPr/>
              </p:nvSpPr>
              <p:spPr bwMode="auto">
                <a:xfrm>
                  <a:off x="4576" y="1224"/>
                  <a:ext cx="160" cy="16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69" name="Line 272"/>
                <p:cNvSpPr>
                  <a:spLocks noChangeShapeType="1"/>
                </p:cNvSpPr>
                <p:nvPr/>
              </p:nvSpPr>
              <p:spPr bwMode="auto">
                <a:xfrm flipH="1">
                  <a:off x="4584" y="1232"/>
                  <a:ext cx="152" cy="15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3355" name="Group 273"/>
              <p:cNvGrpSpPr>
                <a:grpSpLocks/>
              </p:cNvGrpSpPr>
              <p:nvPr/>
            </p:nvGrpSpPr>
            <p:grpSpPr bwMode="auto">
              <a:xfrm>
                <a:off x="4552" y="1768"/>
                <a:ext cx="216" cy="216"/>
                <a:chOff x="4552" y="1768"/>
                <a:chExt cx="216" cy="216"/>
              </a:xfrm>
            </p:grpSpPr>
            <p:sp>
              <p:nvSpPr>
                <p:cNvPr id="13364" name="Oval 274"/>
                <p:cNvSpPr>
                  <a:spLocks noChangeArrowheads="1"/>
                </p:cNvSpPr>
                <p:nvPr/>
              </p:nvSpPr>
              <p:spPr bwMode="auto">
                <a:xfrm>
                  <a:off x="4552" y="1768"/>
                  <a:ext cx="216" cy="216"/>
                </a:xfrm>
                <a:prstGeom prst="ellips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65" name="Line 275"/>
                <p:cNvSpPr>
                  <a:spLocks noChangeShapeType="1"/>
                </p:cNvSpPr>
                <p:nvPr/>
              </p:nvSpPr>
              <p:spPr bwMode="auto">
                <a:xfrm>
                  <a:off x="4576" y="1792"/>
                  <a:ext cx="160" cy="16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66" name="Line 276"/>
                <p:cNvSpPr>
                  <a:spLocks noChangeShapeType="1"/>
                </p:cNvSpPr>
                <p:nvPr/>
              </p:nvSpPr>
              <p:spPr bwMode="auto">
                <a:xfrm flipH="1">
                  <a:off x="4584" y="1800"/>
                  <a:ext cx="152" cy="15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3356" name="Group 277"/>
              <p:cNvGrpSpPr>
                <a:grpSpLocks/>
              </p:cNvGrpSpPr>
              <p:nvPr/>
            </p:nvGrpSpPr>
            <p:grpSpPr bwMode="auto">
              <a:xfrm>
                <a:off x="4552" y="2336"/>
                <a:ext cx="216" cy="216"/>
                <a:chOff x="4552" y="2336"/>
                <a:chExt cx="216" cy="216"/>
              </a:xfrm>
            </p:grpSpPr>
            <p:sp>
              <p:nvSpPr>
                <p:cNvPr id="13361" name="Oval 278"/>
                <p:cNvSpPr>
                  <a:spLocks noChangeArrowheads="1"/>
                </p:cNvSpPr>
                <p:nvPr/>
              </p:nvSpPr>
              <p:spPr bwMode="auto">
                <a:xfrm>
                  <a:off x="4552" y="2336"/>
                  <a:ext cx="216" cy="216"/>
                </a:xfrm>
                <a:prstGeom prst="ellips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62" name="Line 279"/>
                <p:cNvSpPr>
                  <a:spLocks noChangeShapeType="1"/>
                </p:cNvSpPr>
                <p:nvPr/>
              </p:nvSpPr>
              <p:spPr bwMode="auto">
                <a:xfrm>
                  <a:off x="4576" y="2360"/>
                  <a:ext cx="160" cy="16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63" name="Line 280"/>
                <p:cNvSpPr>
                  <a:spLocks noChangeShapeType="1"/>
                </p:cNvSpPr>
                <p:nvPr/>
              </p:nvSpPr>
              <p:spPr bwMode="auto">
                <a:xfrm flipH="1">
                  <a:off x="4584" y="2368"/>
                  <a:ext cx="152" cy="15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3357" name="Group 281"/>
              <p:cNvGrpSpPr>
                <a:grpSpLocks/>
              </p:cNvGrpSpPr>
              <p:nvPr/>
            </p:nvGrpSpPr>
            <p:grpSpPr bwMode="auto">
              <a:xfrm>
                <a:off x="4552" y="2904"/>
                <a:ext cx="216" cy="216"/>
                <a:chOff x="4552" y="2904"/>
                <a:chExt cx="216" cy="216"/>
              </a:xfrm>
            </p:grpSpPr>
            <p:sp>
              <p:nvSpPr>
                <p:cNvPr id="13358" name="Oval 282"/>
                <p:cNvSpPr>
                  <a:spLocks noChangeArrowheads="1"/>
                </p:cNvSpPr>
                <p:nvPr/>
              </p:nvSpPr>
              <p:spPr bwMode="auto">
                <a:xfrm>
                  <a:off x="4552" y="2904"/>
                  <a:ext cx="216" cy="216"/>
                </a:xfrm>
                <a:prstGeom prst="ellips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59" name="Line 283"/>
                <p:cNvSpPr>
                  <a:spLocks noChangeShapeType="1"/>
                </p:cNvSpPr>
                <p:nvPr/>
              </p:nvSpPr>
              <p:spPr bwMode="auto">
                <a:xfrm>
                  <a:off x="4576" y="2928"/>
                  <a:ext cx="160" cy="16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60" name="Line 284"/>
                <p:cNvSpPr>
                  <a:spLocks noChangeShapeType="1"/>
                </p:cNvSpPr>
                <p:nvPr/>
              </p:nvSpPr>
              <p:spPr bwMode="auto">
                <a:xfrm flipH="1">
                  <a:off x="4584" y="2936"/>
                  <a:ext cx="152" cy="15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</p:grpSp>
      <p:sp>
        <p:nvSpPr>
          <p:cNvPr id="13341" name="Rectangle 286"/>
          <p:cNvSpPr>
            <a:spLocks/>
          </p:cNvSpPr>
          <p:nvPr/>
        </p:nvSpPr>
        <p:spPr bwMode="auto">
          <a:xfrm>
            <a:off x="7135948" y="877130"/>
            <a:ext cx="2145211" cy="3871057"/>
          </a:xfrm>
          <a:prstGeom prst="rect">
            <a:avLst/>
          </a:prstGeom>
          <a:noFill/>
          <a:ln w="25400">
            <a:solidFill>
              <a:srgbClr val="000000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lIns="82296" tIns="41148" rIns="82296" bIns="41148" anchor="ctr"/>
          <a:lstStyle/>
          <a:p>
            <a:endParaRPr lang="en-US"/>
          </a:p>
        </p:txBody>
      </p:sp>
      <p:sp>
        <p:nvSpPr>
          <p:cNvPr id="13342" name="Rectangle 287"/>
          <p:cNvSpPr>
            <a:spLocks/>
          </p:cNvSpPr>
          <p:nvPr/>
        </p:nvSpPr>
        <p:spPr bwMode="auto">
          <a:xfrm>
            <a:off x="7135948" y="877130"/>
            <a:ext cx="48388" cy="1838752"/>
          </a:xfrm>
          <a:prstGeom prst="rect">
            <a:avLst/>
          </a:prstGeom>
          <a:solidFill>
            <a:srgbClr val="36BC0D"/>
          </a:solidFill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 wrap="none" lIns="82296" tIns="41148" rIns="82296" bIns="41148" anchor="ctr"/>
          <a:lstStyle/>
          <a:p>
            <a:endParaRPr lang="en-US"/>
          </a:p>
        </p:txBody>
      </p:sp>
      <p:sp>
        <p:nvSpPr>
          <p:cNvPr id="13343" name="Rectangle 288"/>
          <p:cNvSpPr>
            <a:spLocks/>
          </p:cNvSpPr>
          <p:nvPr/>
        </p:nvSpPr>
        <p:spPr bwMode="auto">
          <a:xfrm>
            <a:off x="7135948" y="2766317"/>
            <a:ext cx="48388" cy="1838752"/>
          </a:xfrm>
          <a:prstGeom prst="rect">
            <a:avLst/>
          </a:prstGeom>
          <a:solidFill>
            <a:srgbClr val="36BC0D"/>
          </a:solidFill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 wrap="none" lIns="82296" tIns="41148" rIns="82296" bIns="41148" anchor="ctr"/>
          <a:lstStyle/>
          <a:p>
            <a:endParaRPr lang="en-US"/>
          </a:p>
        </p:txBody>
      </p:sp>
      <p:sp>
        <p:nvSpPr>
          <p:cNvPr id="13345" name="Rectangle 291"/>
          <p:cNvSpPr>
            <a:spLocks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lIns="82296" tIns="41148" rIns="82296" bIns="41148" anchor="ctr"/>
          <a:lstStyle/>
          <a:p>
            <a:endParaRPr lang="en-US"/>
          </a:p>
        </p:txBody>
      </p:sp>
      <p:sp>
        <p:nvSpPr>
          <p:cNvPr id="277" name="TextBox 276"/>
          <p:cNvSpPr txBox="1"/>
          <p:nvPr/>
        </p:nvSpPr>
        <p:spPr>
          <a:xfrm>
            <a:off x="399999" y="486372"/>
            <a:ext cx="67005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b.) Draw in </a:t>
            </a:r>
            <a:r>
              <a:rPr lang="en-US" sz="2000" dirty="0">
                <a:latin typeface="Times New Roman"/>
                <a:cs typeface="Times New Roman"/>
              </a:rPr>
              <a:t>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path</a:t>
            </a:r>
            <a:r>
              <a:rPr lang="en-US" sz="2000" dirty="0">
                <a:latin typeface="Times New Roman"/>
                <a:cs typeface="Times New Roman"/>
              </a:rPr>
              <a:t> of the molecules in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far right chamber</a:t>
            </a:r>
            <a:r>
              <a:rPr lang="en-US" sz="2000" dirty="0">
                <a:latin typeface="Times New Roman"/>
                <a:cs typeface="Times New Roman"/>
              </a:rPr>
              <a:t>.</a:t>
            </a:r>
            <a:endParaRPr lang="en-US" dirty="0">
              <a:latin typeface="Times New Roman"/>
              <a:cs typeface="Times New Roman"/>
            </a:endParaRPr>
          </a:p>
        </p:txBody>
      </p:sp>
      <p:graphicFrame>
        <p:nvGraphicFramePr>
          <p:cNvPr id="278" name="Object 27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3457300"/>
              </p:ext>
            </p:extLst>
          </p:nvPr>
        </p:nvGraphicFramePr>
        <p:xfrm>
          <a:off x="1984704" y="4200282"/>
          <a:ext cx="5495925" cy="1844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3289300" imgH="1104900" progId="Equation.DSMT4">
                  <p:embed/>
                </p:oleObj>
              </mc:Choice>
              <mc:Fallback>
                <p:oleObj name="Equation" r:id="rId3" imgW="3289300" imgH="11049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984704" y="4200282"/>
                        <a:ext cx="5495925" cy="1844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9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505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23.)</a:t>
            </a:r>
          </a:p>
        </p:txBody>
      </p:sp>
      <p:graphicFrame>
        <p:nvGraphicFramePr>
          <p:cNvPr id="274" name="Object 27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40777634"/>
              </p:ext>
            </p:extLst>
          </p:nvPr>
        </p:nvGraphicFramePr>
        <p:xfrm>
          <a:off x="6124340" y="1421522"/>
          <a:ext cx="265112" cy="288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39700" imgH="152400" progId="Equation.DSMT4">
                  <p:embed/>
                </p:oleObj>
              </mc:Choice>
              <mc:Fallback>
                <p:oleObj name="Equation" r:id="rId5" imgW="139700" imgH="152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124340" y="1421522"/>
                        <a:ext cx="265112" cy="288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" name="Object 27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58385776"/>
              </p:ext>
            </p:extLst>
          </p:nvPr>
        </p:nvGraphicFramePr>
        <p:xfrm>
          <a:off x="6531095" y="2404519"/>
          <a:ext cx="219075" cy="239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14300" imgH="127000" progId="Equation.DSMT4">
                  <p:embed/>
                </p:oleObj>
              </mc:Choice>
              <mc:Fallback>
                <p:oleObj name="Equation" r:id="rId7" imgW="114300" imgH="1270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531095" y="2404519"/>
                        <a:ext cx="219075" cy="2397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0" name="Object 27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04447461"/>
              </p:ext>
            </p:extLst>
          </p:nvPr>
        </p:nvGraphicFramePr>
        <p:xfrm>
          <a:off x="5048360" y="2310023"/>
          <a:ext cx="265112" cy="288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39700" imgH="152400" progId="Equation.DSMT4">
                  <p:embed/>
                </p:oleObj>
              </mc:Choice>
              <mc:Fallback>
                <p:oleObj name="Equation" r:id="rId9" imgW="139700" imgH="152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048360" y="2310023"/>
                        <a:ext cx="265112" cy="288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1" name="Object 28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24032585"/>
              </p:ext>
            </p:extLst>
          </p:nvPr>
        </p:nvGraphicFramePr>
        <p:xfrm>
          <a:off x="7229581" y="1774308"/>
          <a:ext cx="225912" cy="225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152400" imgH="152400" progId="Equation.DSMT4">
                  <p:embed/>
                </p:oleObj>
              </mc:Choice>
              <mc:Fallback>
                <p:oleObj name="Equation" r:id="rId11" imgW="152400" imgH="152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7229581" y="1774308"/>
                        <a:ext cx="225912" cy="2259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2" name="Line 108"/>
          <p:cNvSpPr>
            <a:spLocks noChangeShapeType="1"/>
          </p:cNvSpPr>
          <p:nvPr/>
        </p:nvSpPr>
        <p:spPr bwMode="auto">
          <a:xfrm flipH="1">
            <a:off x="6283237" y="2669541"/>
            <a:ext cx="846794" cy="0"/>
          </a:xfrm>
          <a:prstGeom prst="line">
            <a:avLst/>
          </a:prstGeom>
          <a:noFill/>
          <a:ln w="38100">
            <a:solidFill>
              <a:srgbClr val="FF1212"/>
            </a:solidFill>
            <a:round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283" name="TextBox 282"/>
          <p:cNvSpPr txBox="1"/>
          <p:nvPr/>
        </p:nvSpPr>
        <p:spPr>
          <a:xfrm>
            <a:off x="1041659" y="938915"/>
            <a:ext cx="29386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They will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circle upward</a:t>
            </a:r>
            <a:r>
              <a:rPr lang="en-US" sz="2000" dirty="0">
                <a:latin typeface="Times New Roman"/>
                <a:cs typeface="Times New Roman"/>
              </a:rPr>
              <a:t>.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284" name="TextBox 283"/>
          <p:cNvSpPr txBox="1"/>
          <p:nvPr/>
        </p:nvSpPr>
        <p:spPr>
          <a:xfrm>
            <a:off x="390621" y="1646277"/>
            <a:ext cx="364473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c.) If the radius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of the arc </a:t>
            </a:r>
            <a:r>
              <a:rPr lang="en-US" sz="2000" dirty="0">
                <a:latin typeface="Times New Roman"/>
                <a:cs typeface="Times New Roman"/>
              </a:rPr>
              <a:t>is observed to be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.0667 meters</a:t>
            </a:r>
            <a:r>
              <a:rPr lang="en-US" sz="2000" dirty="0">
                <a:latin typeface="Times New Roman"/>
                <a:cs typeface="Times New Roman"/>
              </a:rPr>
              <a:t>, what was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mass of the particle </a:t>
            </a:r>
            <a:r>
              <a:rPr lang="en-US" sz="2000" dirty="0">
                <a:latin typeface="Times New Roman"/>
                <a:cs typeface="Times New Roman"/>
              </a:rPr>
              <a:t>(that’s what these devices are designed to do—determine the mass of an unknown material from which the identification of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285" name="TextBox 284"/>
          <p:cNvSpPr txBox="1"/>
          <p:nvPr/>
        </p:nvSpPr>
        <p:spPr>
          <a:xfrm>
            <a:off x="384570" y="3782714"/>
            <a:ext cx="66546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/>
                <a:cs typeface="Times New Roman"/>
              </a:rPr>
              <a:t>the material can be had).  In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region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in which there exists only a B-</a:t>
            </a:r>
            <a:r>
              <a:rPr lang="en-US" sz="2000" dirty="0" err="1">
                <a:solidFill>
                  <a:srgbClr val="0000FF"/>
                </a:solidFill>
                <a:latin typeface="Times New Roman"/>
                <a:cs typeface="Times New Roman"/>
              </a:rPr>
              <a:t>fld</a:t>
            </a:r>
            <a:r>
              <a:rPr lang="en-US" sz="2000" dirty="0">
                <a:latin typeface="Times New Roman"/>
                <a:cs typeface="Times New Roman"/>
              </a:rPr>
              <a:t>: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286" name="TextBox 285"/>
          <p:cNvSpPr txBox="1"/>
          <p:nvPr/>
        </p:nvSpPr>
        <p:spPr>
          <a:xfrm>
            <a:off x="376065" y="6117887"/>
            <a:ext cx="66546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/>
                <a:cs typeface="Times New Roman"/>
              </a:rPr>
              <a:t>(This is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molecular weight of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table salt</a:t>
            </a:r>
            <a:r>
              <a:rPr lang="en-US" sz="2000" dirty="0">
                <a:latin typeface="Times New Roman"/>
                <a:cs typeface="Times New Roman"/>
              </a:rPr>
              <a:t>.)</a:t>
            </a:r>
            <a:endParaRPr lang="en-US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341041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3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 animBg="1"/>
      <p:bldP spid="283" grpId="0"/>
      <p:bldP spid="284" grpId="0"/>
      <p:bldP spid="285" grpId="0"/>
      <p:bldP spid="28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" name="Group 78"/>
          <p:cNvGrpSpPr/>
          <p:nvPr/>
        </p:nvGrpSpPr>
        <p:grpSpPr>
          <a:xfrm>
            <a:off x="5516033" y="1210735"/>
            <a:ext cx="4021666" cy="4504267"/>
            <a:chOff x="795867" y="939800"/>
            <a:chExt cx="4021666" cy="4504267"/>
          </a:xfrm>
        </p:grpSpPr>
        <p:sp>
          <p:nvSpPr>
            <p:cNvPr id="43" name="Freeform 42"/>
            <p:cNvSpPr/>
            <p:nvPr/>
          </p:nvSpPr>
          <p:spPr>
            <a:xfrm>
              <a:off x="889000" y="4025900"/>
              <a:ext cx="3352800" cy="1257300"/>
            </a:xfrm>
            <a:custGeom>
              <a:avLst/>
              <a:gdLst>
                <a:gd name="connsiteX0" fmla="*/ 850900 w 3352800"/>
                <a:gd name="connsiteY0" fmla="*/ 0 h 1257300"/>
                <a:gd name="connsiteX1" fmla="*/ 3352800 w 3352800"/>
                <a:gd name="connsiteY1" fmla="*/ 0 h 1257300"/>
                <a:gd name="connsiteX2" fmla="*/ 2794000 w 3352800"/>
                <a:gd name="connsiteY2" fmla="*/ 1257300 h 1257300"/>
                <a:gd name="connsiteX3" fmla="*/ 0 w 3352800"/>
                <a:gd name="connsiteY3" fmla="*/ 1257300 h 1257300"/>
                <a:gd name="connsiteX4" fmla="*/ 850900 w 3352800"/>
                <a:gd name="connsiteY4" fmla="*/ 0 h 1257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52800" h="1257300">
                  <a:moveTo>
                    <a:pt x="850900" y="0"/>
                  </a:moveTo>
                  <a:lnTo>
                    <a:pt x="3352800" y="0"/>
                  </a:lnTo>
                  <a:lnTo>
                    <a:pt x="2794000" y="1257300"/>
                  </a:lnTo>
                  <a:lnTo>
                    <a:pt x="0" y="1257300"/>
                  </a:lnTo>
                  <a:lnTo>
                    <a:pt x="850900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" name="Straight Connector 3"/>
            <p:cNvCxnSpPr/>
            <p:nvPr/>
          </p:nvCxnSpPr>
          <p:spPr>
            <a:xfrm>
              <a:off x="1727200" y="990600"/>
              <a:ext cx="0" cy="3060700"/>
            </a:xfrm>
            <a:prstGeom prst="line">
              <a:avLst/>
            </a:prstGeom>
            <a:ln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1727200" y="4051300"/>
              <a:ext cx="3090333" cy="0"/>
            </a:xfrm>
            <a:prstGeom prst="line">
              <a:avLst/>
            </a:prstGeom>
            <a:ln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95867" y="4051300"/>
              <a:ext cx="931333" cy="1392767"/>
            </a:xfrm>
            <a:prstGeom prst="line">
              <a:avLst/>
            </a:prstGeom>
            <a:ln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/>
            <p:nvPr/>
          </p:nvCxnSpPr>
          <p:spPr>
            <a:xfrm flipV="1">
              <a:off x="1562100" y="2120900"/>
              <a:ext cx="0" cy="3073400"/>
            </a:xfrm>
            <a:prstGeom prst="straightConnector1">
              <a:avLst/>
            </a:prstGeom>
            <a:ln w="28575" cmpd="sng">
              <a:solidFill>
                <a:srgbClr val="6FD4FF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/>
            <p:cNvCxnSpPr/>
            <p:nvPr/>
          </p:nvCxnSpPr>
          <p:spPr>
            <a:xfrm flipV="1">
              <a:off x="2146300" y="2120900"/>
              <a:ext cx="0" cy="3073400"/>
            </a:xfrm>
            <a:prstGeom prst="straightConnector1">
              <a:avLst/>
            </a:prstGeom>
            <a:ln w="28575" cmpd="sng">
              <a:solidFill>
                <a:srgbClr val="6FD4FF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/>
            <p:nvPr/>
          </p:nvCxnSpPr>
          <p:spPr>
            <a:xfrm flipV="1">
              <a:off x="2730500" y="2120900"/>
              <a:ext cx="0" cy="3073400"/>
            </a:xfrm>
            <a:prstGeom prst="straightConnector1">
              <a:avLst/>
            </a:prstGeom>
            <a:ln w="28575" cmpd="sng">
              <a:solidFill>
                <a:srgbClr val="6FD4FF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/>
            <p:cNvCxnSpPr/>
            <p:nvPr/>
          </p:nvCxnSpPr>
          <p:spPr>
            <a:xfrm flipV="1">
              <a:off x="3314700" y="2120900"/>
              <a:ext cx="0" cy="3073400"/>
            </a:xfrm>
            <a:prstGeom prst="straightConnector1">
              <a:avLst/>
            </a:prstGeom>
            <a:ln w="28575" cmpd="sng">
              <a:solidFill>
                <a:srgbClr val="6FD4FF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Arrow Connector 63"/>
            <p:cNvCxnSpPr/>
            <p:nvPr/>
          </p:nvCxnSpPr>
          <p:spPr>
            <a:xfrm flipV="1">
              <a:off x="1809750" y="1727200"/>
              <a:ext cx="0" cy="3073400"/>
            </a:xfrm>
            <a:prstGeom prst="straightConnector1">
              <a:avLst/>
            </a:prstGeom>
            <a:ln w="28575" cmpd="sng">
              <a:solidFill>
                <a:srgbClr val="6FD4FF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Arrow Connector 64"/>
            <p:cNvCxnSpPr/>
            <p:nvPr/>
          </p:nvCxnSpPr>
          <p:spPr>
            <a:xfrm flipV="1">
              <a:off x="2393950" y="1727200"/>
              <a:ext cx="0" cy="3073400"/>
            </a:xfrm>
            <a:prstGeom prst="straightConnector1">
              <a:avLst/>
            </a:prstGeom>
            <a:ln w="28575" cmpd="sng">
              <a:solidFill>
                <a:srgbClr val="6FD4FF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Arrow Connector 65"/>
            <p:cNvCxnSpPr/>
            <p:nvPr/>
          </p:nvCxnSpPr>
          <p:spPr>
            <a:xfrm flipV="1">
              <a:off x="2978150" y="1727200"/>
              <a:ext cx="0" cy="3073400"/>
            </a:xfrm>
            <a:prstGeom prst="straightConnector1">
              <a:avLst/>
            </a:prstGeom>
            <a:ln w="28575" cmpd="sng">
              <a:solidFill>
                <a:srgbClr val="6FD4FF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Arrow Connector 66"/>
            <p:cNvCxnSpPr/>
            <p:nvPr/>
          </p:nvCxnSpPr>
          <p:spPr>
            <a:xfrm flipV="1">
              <a:off x="3562350" y="1727200"/>
              <a:ext cx="0" cy="3073400"/>
            </a:xfrm>
            <a:prstGeom prst="straightConnector1">
              <a:avLst/>
            </a:prstGeom>
            <a:ln w="28575" cmpd="sng">
              <a:solidFill>
                <a:srgbClr val="6FD4FF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Arrow Connector 67"/>
            <p:cNvCxnSpPr/>
            <p:nvPr/>
          </p:nvCxnSpPr>
          <p:spPr>
            <a:xfrm flipV="1">
              <a:off x="2057400" y="1333500"/>
              <a:ext cx="0" cy="3073400"/>
            </a:xfrm>
            <a:prstGeom prst="straightConnector1">
              <a:avLst/>
            </a:prstGeom>
            <a:ln w="28575" cmpd="sng">
              <a:solidFill>
                <a:srgbClr val="6FD4FF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Arrow Connector 68"/>
            <p:cNvCxnSpPr/>
            <p:nvPr/>
          </p:nvCxnSpPr>
          <p:spPr>
            <a:xfrm flipV="1">
              <a:off x="2641600" y="1333500"/>
              <a:ext cx="0" cy="3073400"/>
            </a:xfrm>
            <a:prstGeom prst="straightConnector1">
              <a:avLst/>
            </a:prstGeom>
            <a:ln w="28575" cmpd="sng">
              <a:solidFill>
                <a:srgbClr val="6FD4FF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Arrow Connector 69"/>
            <p:cNvCxnSpPr/>
            <p:nvPr/>
          </p:nvCxnSpPr>
          <p:spPr>
            <a:xfrm flipV="1">
              <a:off x="3225800" y="1333500"/>
              <a:ext cx="0" cy="3073400"/>
            </a:xfrm>
            <a:prstGeom prst="straightConnector1">
              <a:avLst/>
            </a:prstGeom>
            <a:ln w="28575" cmpd="sng">
              <a:solidFill>
                <a:srgbClr val="6FD4FF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Arrow Connector 70"/>
            <p:cNvCxnSpPr/>
            <p:nvPr/>
          </p:nvCxnSpPr>
          <p:spPr>
            <a:xfrm flipV="1">
              <a:off x="3810000" y="1333500"/>
              <a:ext cx="0" cy="3073400"/>
            </a:xfrm>
            <a:prstGeom prst="straightConnector1">
              <a:avLst/>
            </a:prstGeom>
            <a:ln w="28575" cmpd="sng">
              <a:solidFill>
                <a:srgbClr val="6FD4FF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Arrow Connector 71"/>
            <p:cNvCxnSpPr/>
            <p:nvPr/>
          </p:nvCxnSpPr>
          <p:spPr>
            <a:xfrm flipV="1">
              <a:off x="2305050" y="939800"/>
              <a:ext cx="0" cy="3073400"/>
            </a:xfrm>
            <a:prstGeom prst="straightConnector1">
              <a:avLst/>
            </a:prstGeom>
            <a:ln w="28575" cmpd="sng">
              <a:solidFill>
                <a:srgbClr val="6FD4FF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Arrow Connector 72"/>
            <p:cNvCxnSpPr/>
            <p:nvPr/>
          </p:nvCxnSpPr>
          <p:spPr>
            <a:xfrm flipV="1">
              <a:off x="2889250" y="939800"/>
              <a:ext cx="0" cy="3073400"/>
            </a:xfrm>
            <a:prstGeom prst="straightConnector1">
              <a:avLst/>
            </a:prstGeom>
            <a:ln w="28575" cmpd="sng">
              <a:solidFill>
                <a:srgbClr val="6FD4FF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Arrow Connector 73"/>
            <p:cNvCxnSpPr/>
            <p:nvPr/>
          </p:nvCxnSpPr>
          <p:spPr>
            <a:xfrm flipV="1">
              <a:off x="3473450" y="939800"/>
              <a:ext cx="0" cy="3073400"/>
            </a:xfrm>
            <a:prstGeom prst="straightConnector1">
              <a:avLst/>
            </a:prstGeom>
            <a:ln w="28575" cmpd="sng">
              <a:solidFill>
                <a:srgbClr val="6FD4FF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Arrow Connector 74"/>
            <p:cNvCxnSpPr/>
            <p:nvPr/>
          </p:nvCxnSpPr>
          <p:spPr>
            <a:xfrm flipV="1">
              <a:off x="4057650" y="939800"/>
              <a:ext cx="0" cy="3073400"/>
            </a:xfrm>
            <a:prstGeom prst="straightConnector1">
              <a:avLst/>
            </a:prstGeom>
            <a:ln w="28575" cmpd="sng">
              <a:solidFill>
                <a:srgbClr val="6FD4FF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6" name="Straight Connector 155"/>
          <p:cNvCxnSpPr/>
          <p:nvPr/>
        </p:nvCxnSpPr>
        <p:spPr>
          <a:xfrm>
            <a:off x="7356210" y="5168904"/>
            <a:ext cx="1397265" cy="0"/>
          </a:xfrm>
          <a:prstGeom prst="line">
            <a:avLst/>
          </a:prstGeom>
          <a:ln w="9525" cmpd="sng">
            <a:solidFill>
              <a:schemeClr val="tx1"/>
            </a:solidFill>
            <a:prstDash val="lg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-17900" y="12700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0000"/>
                </a:solidFill>
                <a:latin typeface="Apple Chancery"/>
                <a:cs typeface="Apple Chancery"/>
              </a:rPr>
              <a:t>Point of Order</a:t>
            </a:r>
          </a:p>
        </p:txBody>
      </p:sp>
      <p:sp>
        <p:nvSpPr>
          <p:cNvPr id="13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 dirty="0"/>
          </a:p>
        </p:txBody>
      </p:sp>
      <p:sp>
        <p:nvSpPr>
          <p:cNvPr id="14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505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24.)</a:t>
            </a:r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7387166" y="5169960"/>
            <a:ext cx="1041400" cy="0"/>
          </a:xfrm>
          <a:prstGeom prst="straightConnector1">
            <a:avLst/>
          </a:prstGeom>
          <a:ln w="28575" cmpd="sng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V="1">
            <a:off x="8428566" y="4579411"/>
            <a:ext cx="0" cy="552449"/>
          </a:xfrm>
          <a:prstGeom prst="straightConnector1">
            <a:avLst/>
          </a:prstGeom>
          <a:ln w="28575" cmpd="sng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V="1">
            <a:off x="7387166" y="4534960"/>
            <a:ext cx="1041400" cy="635000"/>
          </a:xfrm>
          <a:prstGeom prst="straightConnector1">
            <a:avLst/>
          </a:prstGeom>
          <a:ln w="28575" cmpd="sng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81" name="Object 8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60344400"/>
              </p:ext>
            </p:extLst>
          </p:nvPr>
        </p:nvGraphicFramePr>
        <p:xfrm>
          <a:off x="7236036" y="5015607"/>
          <a:ext cx="251460" cy="3226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88900" imgH="114300" progId="Equation.DSMT4">
                  <p:embed/>
                </p:oleObj>
              </mc:Choice>
              <mc:Fallback>
                <p:oleObj name="Equation" r:id="rId3" imgW="88900" imgH="1143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236036" y="5015607"/>
                        <a:ext cx="251460" cy="32262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14" name="Group 83"/>
          <p:cNvGrpSpPr>
            <a:grpSpLocks/>
          </p:cNvGrpSpPr>
          <p:nvPr/>
        </p:nvGrpSpPr>
        <p:grpSpPr bwMode="auto">
          <a:xfrm>
            <a:off x="6963303" y="3505204"/>
            <a:ext cx="785813" cy="1651000"/>
            <a:chOff x="4504" y="7971"/>
            <a:chExt cx="2618" cy="2805"/>
          </a:xfrm>
        </p:grpSpPr>
        <p:sp>
          <p:nvSpPr>
            <p:cNvPr id="115" name="Arc 84"/>
            <p:cNvSpPr>
              <a:spLocks/>
            </p:cNvSpPr>
            <p:nvPr/>
          </p:nvSpPr>
          <p:spPr bwMode="auto">
            <a:xfrm>
              <a:off x="5813" y="9841"/>
              <a:ext cx="1309" cy="37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0" y="-1"/>
                  </a:moveTo>
                  <a:cubicBezTo>
                    <a:pt x="11929" y="-1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0" y="-1"/>
                  </a:moveTo>
                  <a:cubicBezTo>
                    <a:pt x="11929" y="-1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3810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6" name="Arc 85"/>
            <p:cNvSpPr>
              <a:spLocks/>
            </p:cNvSpPr>
            <p:nvPr/>
          </p:nvSpPr>
          <p:spPr bwMode="auto">
            <a:xfrm flipH="1">
              <a:off x="4504" y="9841"/>
              <a:ext cx="1309" cy="37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0" y="-1"/>
                  </a:moveTo>
                  <a:cubicBezTo>
                    <a:pt x="11929" y="-1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0" y="-1"/>
                  </a:moveTo>
                  <a:cubicBezTo>
                    <a:pt x="11929" y="-1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3810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117" name="Group 86"/>
            <p:cNvGrpSpPr>
              <a:grpSpLocks/>
            </p:cNvGrpSpPr>
            <p:nvPr/>
          </p:nvGrpSpPr>
          <p:grpSpPr bwMode="auto">
            <a:xfrm>
              <a:off x="4504" y="9467"/>
              <a:ext cx="2618" cy="374"/>
              <a:chOff x="4504" y="9467"/>
              <a:chExt cx="2618" cy="374"/>
            </a:xfrm>
          </p:grpSpPr>
          <p:sp>
            <p:nvSpPr>
              <p:cNvPr id="145" name="Arc 87"/>
              <p:cNvSpPr>
                <a:spLocks/>
              </p:cNvSpPr>
              <p:nvPr/>
            </p:nvSpPr>
            <p:spPr bwMode="auto">
              <a:xfrm>
                <a:off x="5813" y="9467"/>
                <a:ext cx="1309" cy="374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>
                <a:solidFill>
                  <a:srgbClr val="808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6" name="Arc 88"/>
              <p:cNvSpPr>
                <a:spLocks/>
              </p:cNvSpPr>
              <p:nvPr/>
            </p:nvSpPr>
            <p:spPr bwMode="auto">
              <a:xfrm flipH="1">
                <a:off x="4504" y="9467"/>
                <a:ext cx="1309" cy="374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>
                <a:solidFill>
                  <a:srgbClr val="808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18" name="Group 89"/>
            <p:cNvGrpSpPr>
              <a:grpSpLocks/>
            </p:cNvGrpSpPr>
            <p:nvPr/>
          </p:nvGrpSpPr>
          <p:grpSpPr bwMode="auto">
            <a:xfrm>
              <a:off x="4504" y="9093"/>
              <a:ext cx="2618" cy="374"/>
              <a:chOff x="4504" y="9467"/>
              <a:chExt cx="2618" cy="374"/>
            </a:xfrm>
          </p:grpSpPr>
          <p:sp>
            <p:nvSpPr>
              <p:cNvPr id="143" name="Arc 90"/>
              <p:cNvSpPr>
                <a:spLocks/>
              </p:cNvSpPr>
              <p:nvPr/>
            </p:nvSpPr>
            <p:spPr bwMode="auto">
              <a:xfrm>
                <a:off x="5813" y="9467"/>
                <a:ext cx="1309" cy="374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>
                <a:solidFill>
                  <a:srgbClr val="808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4" name="Arc 91"/>
              <p:cNvSpPr>
                <a:spLocks/>
              </p:cNvSpPr>
              <p:nvPr/>
            </p:nvSpPr>
            <p:spPr bwMode="auto">
              <a:xfrm flipH="1">
                <a:off x="4504" y="9467"/>
                <a:ext cx="1309" cy="374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>
                <a:solidFill>
                  <a:srgbClr val="808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19" name="Group 92"/>
            <p:cNvGrpSpPr>
              <a:grpSpLocks/>
            </p:cNvGrpSpPr>
            <p:nvPr/>
          </p:nvGrpSpPr>
          <p:grpSpPr bwMode="auto">
            <a:xfrm>
              <a:off x="4504" y="8719"/>
              <a:ext cx="2618" cy="374"/>
              <a:chOff x="4504" y="9467"/>
              <a:chExt cx="2618" cy="374"/>
            </a:xfrm>
          </p:grpSpPr>
          <p:sp>
            <p:nvSpPr>
              <p:cNvPr id="141" name="Arc 93"/>
              <p:cNvSpPr>
                <a:spLocks/>
              </p:cNvSpPr>
              <p:nvPr/>
            </p:nvSpPr>
            <p:spPr bwMode="auto">
              <a:xfrm>
                <a:off x="5813" y="9467"/>
                <a:ext cx="1309" cy="374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>
                <a:solidFill>
                  <a:srgbClr val="808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2" name="Arc 94"/>
              <p:cNvSpPr>
                <a:spLocks/>
              </p:cNvSpPr>
              <p:nvPr/>
            </p:nvSpPr>
            <p:spPr bwMode="auto">
              <a:xfrm flipH="1">
                <a:off x="4504" y="9467"/>
                <a:ext cx="1309" cy="374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>
                <a:solidFill>
                  <a:srgbClr val="808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20" name="Group 95"/>
            <p:cNvGrpSpPr>
              <a:grpSpLocks/>
            </p:cNvGrpSpPr>
            <p:nvPr/>
          </p:nvGrpSpPr>
          <p:grpSpPr bwMode="auto">
            <a:xfrm>
              <a:off x="4504" y="8345"/>
              <a:ext cx="2618" cy="374"/>
              <a:chOff x="4504" y="9467"/>
              <a:chExt cx="2618" cy="374"/>
            </a:xfrm>
          </p:grpSpPr>
          <p:sp>
            <p:nvSpPr>
              <p:cNvPr id="139" name="Arc 96"/>
              <p:cNvSpPr>
                <a:spLocks/>
              </p:cNvSpPr>
              <p:nvPr/>
            </p:nvSpPr>
            <p:spPr bwMode="auto">
              <a:xfrm>
                <a:off x="5813" y="9467"/>
                <a:ext cx="1309" cy="374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>
                <a:solidFill>
                  <a:srgbClr val="808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0" name="Arc 97"/>
              <p:cNvSpPr>
                <a:spLocks/>
              </p:cNvSpPr>
              <p:nvPr/>
            </p:nvSpPr>
            <p:spPr bwMode="auto">
              <a:xfrm flipH="1">
                <a:off x="4504" y="9467"/>
                <a:ext cx="1309" cy="374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>
                <a:solidFill>
                  <a:srgbClr val="808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21" name="Arc 98"/>
            <p:cNvSpPr>
              <a:spLocks/>
            </p:cNvSpPr>
            <p:nvPr/>
          </p:nvSpPr>
          <p:spPr bwMode="auto">
            <a:xfrm>
              <a:off x="5813" y="7971"/>
              <a:ext cx="1309" cy="37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0" y="-1"/>
                  </a:moveTo>
                  <a:cubicBezTo>
                    <a:pt x="11929" y="-1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0" y="-1"/>
                  </a:moveTo>
                  <a:cubicBezTo>
                    <a:pt x="11929" y="-1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3810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2" name="Arc 99"/>
            <p:cNvSpPr>
              <a:spLocks/>
            </p:cNvSpPr>
            <p:nvPr/>
          </p:nvSpPr>
          <p:spPr bwMode="auto">
            <a:xfrm flipV="1">
              <a:off x="5813" y="10215"/>
              <a:ext cx="1309" cy="561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0" y="-1"/>
                  </a:moveTo>
                  <a:cubicBezTo>
                    <a:pt x="11929" y="-1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0" y="-1"/>
                  </a:moveTo>
                  <a:cubicBezTo>
                    <a:pt x="11929" y="-1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571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124" name="Group 101"/>
            <p:cNvGrpSpPr>
              <a:grpSpLocks/>
            </p:cNvGrpSpPr>
            <p:nvPr/>
          </p:nvGrpSpPr>
          <p:grpSpPr bwMode="auto">
            <a:xfrm>
              <a:off x="4504" y="9841"/>
              <a:ext cx="2618" cy="561"/>
              <a:chOff x="4504" y="9841"/>
              <a:chExt cx="2618" cy="748"/>
            </a:xfrm>
          </p:grpSpPr>
          <p:sp>
            <p:nvSpPr>
              <p:cNvPr id="137" name="Arc 102"/>
              <p:cNvSpPr>
                <a:spLocks/>
              </p:cNvSpPr>
              <p:nvPr/>
            </p:nvSpPr>
            <p:spPr bwMode="auto">
              <a:xfrm flipH="1" flipV="1">
                <a:off x="4504" y="10215"/>
                <a:ext cx="1309" cy="374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571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8" name="Arc 103"/>
              <p:cNvSpPr>
                <a:spLocks/>
              </p:cNvSpPr>
              <p:nvPr/>
            </p:nvSpPr>
            <p:spPr bwMode="auto">
              <a:xfrm flipV="1">
                <a:off x="5813" y="9841"/>
                <a:ext cx="1309" cy="74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571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25" name="Group 104"/>
            <p:cNvGrpSpPr>
              <a:grpSpLocks/>
            </p:cNvGrpSpPr>
            <p:nvPr/>
          </p:nvGrpSpPr>
          <p:grpSpPr bwMode="auto">
            <a:xfrm>
              <a:off x="4504" y="9467"/>
              <a:ext cx="2618" cy="561"/>
              <a:chOff x="4504" y="9467"/>
              <a:chExt cx="2618" cy="748"/>
            </a:xfrm>
          </p:grpSpPr>
          <p:sp>
            <p:nvSpPr>
              <p:cNvPr id="135" name="Arc 105"/>
              <p:cNvSpPr>
                <a:spLocks/>
              </p:cNvSpPr>
              <p:nvPr/>
            </p:nvSpPr>
            <p:spPr bwMode="auto">
              <a:xfrm flipH="1" flipV="1">
                <a:off x="4504" y="9841"/>
                <a:ext cx="1309" cy="374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571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6" name="Arc 106"/>
              <p:cNvSpPr>
                <a:spLocks/>
              </p:cNvSpPr>
              <p:nvPr/>
            </p:nvSpPr>
            <p:spPr bwMode="auto">
              <a:xfrm flipV="1">
                <a:off x="5813" y="9467"/>
                <a:ext cx="1309" cy="74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571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26" name="Group 107"/>
            <p:cNvGrpSpPr>
              <a:grpSpLocks/>
            </p:cNvGrpSpPr>
            <p:nvPr/>
          </p:nvGrpSpPr>
          <p:grpSpPr bwMode="auto">
            <a:xfrm>
              <a:off x="4504" y="9093"/>
              <a:ext cx="2618" cy="561"/>
              <a:chOff x="4504" y="9467"/>
              <a:chExt cx="2618" cy="748"/>
            </a:xfrm>
          </p:grpSpPr>
          <p:sp>
            <p:nvSpPr>
              <p:cNvPr id="133" name="Arc 108"/>
              <p:cNvSpPr>
                <a:spLocks/>
              </p:cNvSpPr>
              <p:nvPr/>
            </p:nvSpPr>
            <p:spPr bwMode="auto">
              <a:xfrm flipH="1" flipV="1">
                <a:off x="4504" y="9841"/>
                <a:ext cx="1309" cy="374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571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4" name="Arc 109"/>
              <p:cNvSpPr>
                <a:spLocks/>
              </p:cNvSpPr>
              <p:nvPr/>
            </p:nvSpPr>
            <p:spPr bwMode="auto">
              <a:xfrm flipV="1">
                <a:off x="5813" y="9467"/>
                <a:ext cx="1309" cy="74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571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27" name="Group 110"/>
            <p:cNvGrpSpPr>
              <a:grpSpLocks/>
            </p:cNvGrpSpPr>
            <p:nvPr/>
          </p:nvGrpSpPr>
          <p:grpSpPr bwMode="auto">
            <a:xfrm>
              <a:off x="4504" y="8719"/>
              <a:ext cx="2618" cy="561"/>
              <a:chOff x="4504" y="9467"/>
              <a:chExt cx="2618" cy="748"/>
            </a:xfrm>
          </p:grpSpPr>
          <p:sp>
            <p:nvSpPr>
              <p:cNvPr id="131" name="Arc 111"/>
              <p:cNvSpPr>
                <a:spLocks/>
              </p:cNvSpPr>
              <p:nvPr/>
            </p:nvSpPr>
            <p:spPr bwMode="auto">
              <a:xfrm flipH="1" flipV="1">
                <a:off x="4504" y="9841"/>
                <a:ext cx="1309" cy="374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571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2" name="Arc 112"/>
              <p:cNvSpPr>
                <a:spLocks/>
              </p:cNvSpPr>
              <p:nvPr/>
            </p:nvSpPr>
            <p:spPr bwMode="auto">
              <a:xfrm flipV="1">
                <a:off x="5813" y="9467"/>
                <a:ext cx="1309" cy="74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571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28" name="Group 113"/>
            <p:cNvGrpSpPr>
              <a:grpSpLocks/>
            </p:cNvGrpSpPr>
            <p:nvPr/>
          </p:nvGrpSpPr>
          <p:grpSpPr bwMode="auto">
            <a:xfrm>
              <a:off x="4504" y="8345"/>
              <a:ext cx="2618" cy="561"/>
              <a:chOff x="4504" y="9467"/>
              <a:chExt cx="2618" cy="748"/>
            </a:xfrm>
          </p:grpSpPr>
          <p:sp>
            <p:nvSpPr>
              <p:cNvPr id="129" name="Arc 114"/>
              <p:cNvSpPr>
                <a:spLocks/>
              </p:cNvSpPr>
              <p:nvPr/>
            </p:nvSpPr>
            <p:spPr bwMode="auto">
              <a:xfrm flipH="1" flipV="1">
                <a:off x="4504" y="9841"/>
                <a:ext cx="1309" cy="374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571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0" name="Arc 115"/>
              <p:cNvSpPr>
                <a:spLocks/>
              </p:cNvSpPr>
              <p:nvPr/>
            </p:nvSpPr>
            <p:spPr bwMode="auto">
              <a:xfrm flipV="1">
                <a:off x="5813" y="9467"/>
                <a:ext cx="1309" cy="74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571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147" name="TextBox 146"/>
          <p:cNvSpPr txBox="1"/>
          <p:nvPr/>
        </p:nvSpPr>
        <p:spPr>
          <a:xfrm>
            <a:off x="324961" y="824407"/>
            <a:ext cx="5796437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Magnetic forces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exist</a:t>
            </a:r>
            <a:r>
              <a:rPr lang="en-US" sz="2000" dirty="0">
                <a:latin typeface="Times New Roman"/>
                <a:cs typeface="Times New Roman"/>
              </a:rPr>
              <a:t> on charges moving through magnetic fields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ONLY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when the charges cut across magnetic field lines</a:t>
            </a:r>
            <a:r>
              <a:rPr lang="en-US" sz="2000" dirty="0">
                <a:latin typeface="Times New Roman"/>
                <a:cs typeface="Times New Roman"/>
              </a:rPr>
              <a:t>.  Until now, the only examples we’ve viewed have been situations in which the charges have cut across at right-angles to the field lines. 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What happens when they cut across at an angle?</a:t>
            </a:r>
          </a:p>
        </p:txBody>
      </p:sp>
      <p:sp>
        <p:nvSpPr>
          <p:cNvPr id="148" name="TextBox 147"/>
          <p:cNvSpPr txBox="1"/>
          <p:nvPr/>
        </p:nvSpPr>
        <p:spPr>
          <a:xfrm>
            <a:off x="502760" y="2972327"/>
            <a:ext cx="561863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--The velocity component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perpendicular to the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B-</a:t>
            </a:r>
            <a:r>
              <a:rPr lang="en-US" sz="2000" i="1" dirty="0" err="1">
                <a:solidFill>
                  <a:srgbClr val="0000FF"/>
                </a:solidFill>
                <a:latin typeface="Times New Roman"/>
                <a:cs typeface="Times New Roman"/>
              </a:rPr>
              <a:t>fld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>
                <a:latin typeface="Times New Roman"/>
                <a:cs typeface="Times New Roman"/>
              </a:rPr>
              <a:t>will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generate a magnetic force that will motivate the charge to circle </a:t>
            </a:r>
            <a:r>
              <a:rPr lang="en-US" sz="2000" dirty="0">
                <a:latin typeface="Times New Roman"/>
                <a:cs typeface="Times New Roman"/>
              </a:rPr>
              <a:t>(magnetic forces </a:t>
            </a:r>
            <a:r>
              <a:rPr lang="en-US" sz="2000" i="1" dirty="0">
                <a:latin typeface="Times New Roman"/>
                <a:cs typeface="Times New Roman"/>
              </a:rPr>
              <a:t>are</a:t>
            </a:r>
            <a:r>
              <a:rPr lang="en-US" sz="2000" dirty="0">
                <a:latin typeface="Times New Roman"/>
                <a:cs typeface="Times New Roman"/>
              </a:rPr>
              <a:t> centripetal in nature); </a:t>
            </a:r>
          </a:p>
        </p:txBody>
      </p:sp>
      <p:sp>
        <p:nvSpPr>
          <p:cNvPr id="149" name="TextBox 148"/>
          <p:cNvSpPr txBox="1"/>
          <p:nvPr/>
        </p:nvSpPr>
        <p:spPr>
          <a:xfrm>
            <a:off x="502760" y="4358345"/>
            <a:ext cx="500903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--The parallel component </a:t>
            </a:r>
            <a:r>
              <a:rPr lang="en-US" sz="2000" dirty="0">
                <a:latin typeface="Times New Roman"/>
                <a:cs typeface="Times New Roman"/>
              </a:rPr>
              <a:t>will simply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provide momentum </a:t>
            </a:r>
            <a:r>
              <a:rPr lang="en-US" sz="2000" dirty="0">
                <a:latin typeface="Times New Roman"/>
                <a:cs typeface="Times New Roman"/>
              </a:rPr>
              <a:t>for the charge to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continue to move in that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parallel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direction</a:t>
            </a:r>
            <a:r>
              <a:rPr lang="en-US" sz="2000" dirty="0">
                <a:latin typeface="Times New Roman"/>
                <a:cs typeface="Times New Roman"/>
              </a:rPr>
              <a:t>.  </a:t>
            </a:r>
          </a:p>
        </p:txBody>
      </p:sp>
      <p:sp>
        <p:nvSpPr>
          <p:cNvPr id="150" name="TextBox 149"/>
          <p:cNvSpPr txBox="1"/>
          <p:nvPr/>
        </p:nvSpPr>
        <p:spPr>
          <a:xfrm>
            <a:off x="506994" y="5443670"/>
            <a:ext cx="47635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--The net effect </a:t>
            </a:r>
            <a:r>
              <a:rPr lang="en-US" sz="2000" dirty="0">
                <a:latin typeface="Times New Roman"/>
                <a:cs typeface="Times New Roman"/>
              </a:rPr>
              <a:t>is that the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charge will helix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along the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B-</a:t>
            </a:r>
            <a:r>
              <a:rPr lang="en-US" sz="2000" i="1" dirty="0" err="1">
                <a:solidFill>
                  <a:srgbClr val="0000FF"/>
                </a:solidFill>
                <a:latin typeface="Times New Roman"/>
                <a:cs typeface="Times New Roman"/>
              </a:rPr>
              <a:t>fld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lines</a:t>
            </a:r>
            <a:r>
              <a:rPr lang="en-US" sz="2000" dirty="0">
                <a:latin typeface="Times New Roman"/>
                <a:cs typeface="Times New Roman"/>
              </a:rPr>
              <a:t>.</a:t>
            </a:r>
          </a:p>
        </p:txBody>
      </p:sp>
      <p:graphicFrame>
        <p:nvGraphicFramePr>
          <p:cNvPr id="151" name="Object 15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29720526"/>
              </p:ext>
            </p:extLst>
          </p:nvPr>
        </p:nvGraphicFramePr>
        <p:xfrm>
          <a:off x="8265054" y="1261535"/>
          <a:ext cx="265112" cy="288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39700" imgH="152400" progId="Equation.DSMT4">
                  <p:embed/>
                </p:oleObj>
              </mc:Choice>
              <mc:Fallback>
                <p:oleObj name="Equation" r:id="rId5" imgW="139700" imgH="152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265054" y="1261535"/>
                        <a:ext cx="265112" cy="288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2" name="Object 15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83316450"/>
              </p:ext>
            </p:extLst>
          </p:nvPr>
        </p:nvGraphicFramePr>
        <p:xfrm>
          <a:off x="8034338" y="5124450"/>
          <a:ext cx="365125" cy="382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90500" imgH="203200" progId="Equation.DSMT4">
                  <p:embed/>
                </p:oleObj>
              </mc:Choice>
              <mc:Fallback>
                <p:oleObj name="Equation" r:id="rId7" imgW="190500" imgH="203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8034338" y="5124450"/>
                        <a:ext cx="365125" cy="382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" name="Object 15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77138011"/>
              </p:ext>
            </p:extLst>
          </p:nvPr>
        </p:nvGraphicFramePr>
        <p:xfrm>
          <a:off x="8426450" y="4646613"/>
          <a:ext cx="2921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52400" imgH="228600" progId="Equation.DSMT4">
                  <p:embed/>
                </p:oleObj>
              </mc:Choice>
              <mc:Fallback>
                <p:oleObj name="Equation" r:id="rId9" imgW="152400" imgH="228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8426450" y="4646613"/>
                        <a:ext cx="292100" cy="431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4" name="Object 15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56529383"/>
              </p:ext>
            </p:extLst>
          </p:nvPr>
        </p:nvGraphicFramePr>
        <p:xfrm>
          <a:off x="8011053" y="4467758"/>
          <a:ext cx="219075" cy="239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114300" imgH="127000" progId="Equation.DSMT4">
                  <p:embed/>
                </p:oleObj>
              </mc:Choice>
              <mc:Fallback>
                <p:oleObj name="Equation" r:id="rId11" imgW="114300" imgH="1270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8011053" y="4467758"/>
                        <a:ext cx="219075" cy="2397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Freeform 1"/>
          <p:cNvSpPr/>
          <p:nvPr/>
        </p:nvSpPr>
        <p:spPr>
          <a:xfrm>
            <a:off x="7737475" y="4949825"/>
            <a:ext cx="98425" cy="215900"/>
          </a:xfrm>
          <a:custGeom>
            <a:avLst/>
            <a:gdLst>
              <a:gd name="connsiteX0" fmla="*/ 0 w 98425"/>
              <a:gd name="connsiteY0" fmla="*/ 0 h 215900"/>
              <a:gd name="connsiteX1" fmla="*/ 76200 w 98425"/>
              <a:gd name="connsiteY1" fmla="*/ 98425 h 215900"/>
              <a:gd name="connsiteX2" fmla="*/ 98425 w 98425"/>
              <a:gd name="connsiteY2" fmla="*/ 215900 h 215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8425" h="215900">
                <a:moveTo>
                  <a:pt x="0" y="0"/>
                </a:moveTo>
                <a:cubicBezTo>
                  <a:pt x="29898" y="31221"/>
                  <a:pt x="59796" y="62442"/>
                  <a:pt x="76200" y="98425"/>
                </a:cubicBezTo>
                <a:cubicBezTo>
                  <a:pt x="92604" y="134408"/>
                  <a:pt x="98425" y="215900"/>
                  <a:pt x="98425" y="215900"/>
                </a:cubicBezTo>
              </a:path>
            </a:pathLst>
          </a:custGeom>
          <a:ln w="952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76" name="Object 7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98424672"/>
              </p:ext>
            </p:extLst>
          </p:nvPr>
        </p:nvGraphicFramePr>
        <p:xfrm>
          <a:off x="7805738" y="4849813"/>
          <a:ext cx="244475" cy="334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127000" imgH="177800" progId="Equation.DSMT4">
                  <p:embed/>
                </p:oleObj>
              </mc:Choice>
              <mc:Fallback>
                <p:oleObj name="Equation" r:id="rId13" imgW="127000" imgH="177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7805738" y="4849813"/>
                        <a:ext cx="244475" cy="3349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58908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8" grpId="0"/>
      <p:bldP spid="149" grpId="0"/>
      <p:bldP spid="15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-17900" y="228600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0000"/>
                </a:solidFill>
                <a:latin typeface="Apple Chancery"/>
                <a:cs typeface="Apple Chancery"/>
              </a:rPr>
              <a:t>B-</a:t>
            </a:r>
            <a:r>
              <a:rPr lang="en-US" sz="4000" dirty="0" err="1">
                <a:solidFill>
                  <a:srgbClr val="FF0000"/>
                </a:solidFill>
                <a:latin typeface="Apple Chancery"/>
                <a:cs typeface="Apple Chancery"/>
              </a:rPr>
              <a:t>flds</a:t>
            </a:r>
            <a:r>
              <a:rPr lang="en-US" sz="4000" dirty="0">
                <a:solidFill>
                  <a:srgbClr val="FF0000"/>
                </a:solidFill>
                <a:latin typeface="Apple Chancery"/>
                <a:cs typeface="Apple Chancery"/>
              </a:rPr>
              <a:t> and Current Carrying Wires</a:t>
            </a:r>
          </a:p>
        </p:txBody>
      </p:sp>
      <p:sp>
        <p:nvSpPr>
          <p:cNvPr id="13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 dirty="0"/>
          </a:p>
        </p:txBody>
      </p:sp>
      <p:sp>
        <p:nvSpPr>
          <p:cNvPr id="14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505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25.)</a:t>
            </a:r>
          </a:p>
        </p:txBody>
      </p:sp>
      <p:sp>
        <p:nvSpPr>
          <p:cNvPr id="147" name="TextBox 146"/>
          <p:cNvSpPr txBox="1"/>
          <p:nvPr/>
        </p:nvSpPr>
        <p:spPr>
          <a:xfrm>
            <a:off x="324961" y="1040307"/>
            <a:ext cx="569483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Consider a current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moving into the page </a:t>
            </a:r>
            <a:r>
              <a:rPr lang="en-US" sz="2000" dirty="0">
                <a:latin typeface="Times New Roman"/>
                <a:cs typeface="Times New Roman"/>
              </a:rPr>
              <a:t>that is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positioned between the poles of a horseshoe magnet</a:t>
            </a:r>
            <a:r>
              <a:rPr lang="en-US" sz="2000" dirty="0">
                <a:latin typeface="Times New Roman"/>
                <a:cs typeface="Times New Roman"/>
              </a:rPr>
              <a:t>. 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What effect will </a:t>
            </a:r>
            <a:r>
              <a:rPr lang="en-US" sz="2000" dirty="0">
                <a:latin typeface="Times New Roman"/>
                <a:cs typeface="Times New Roman"/>
              </a:rPr>
              <a:t>the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wire feel </a:t>
            </a:r>
            <a:r>
              <a:rPr lang="en-US" sz="2000" dirty="0">
                <a:latin typeface="Times New Roman"/>
                <a:cs typeface="Times New Roman"/>
              </a:rPr>
              <a:t>due to being in the </a:t>
            </a:r>
            <a:r>
              <a:rPr lang="en-US" sz="2000" i="1" dirty="0">
                <a:latin typeface="Times New Roman"/>
                <a:cs typeface="Times New Roman"/>
              </a:rPr>
              <a:t>B-fld.</a:t>
            </a:r>
            <a:endParaRPr lang="en-US" sz="2000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148" name="TextBox 147"/>
          <p:cNvSpPr txBox="1"/>
          <p:nvPr/>
        </p:nvSpPr>
        <p:spPr>
          <a:xfrm>
            <a:off x="712345" y="2545870"/>
            <a:ext cx="530745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--According to </a:t>
            </a:r>
            <a:r>
              <a:rPr lang="en-US" sz="2000" dirty="0">
                <a:latin typeface="Times New Roman"/>
                <a:cs typeface="Times New Roman"/>
              </a:rPr>
              <a:t>the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right-hand-rule</a:t>
            </a:r>
            <a:r>
              <a:rPr lang="en-US" sz="2000" i="1" dirty="0">
                <a:latin typeface="Times New Roman"/>
                <a:cs typeface="Times New Roman"/>
              </a:rPr>
              <a:t>, </a:t>
            </a:r>
            <a:r>
              <a:rPr lang="en-US" sz="2000" dirty="0">
                <a:solidFill>
                  <a:srgbClr val="008000"/>
                </a:solidFill>
                <a:latin typeface="Times New Roman"/>
                <a:cs typeface="Times New Roman"/>
              </a:rPr>
              <a:t>conventional current </a:t>
            </a:r>
            <a:r>
              <a:rPr lang="en-US" sz="2000" dirty="0">
                <a:latin typeface="Times New Roman"/>
                <a:cs typeface="Times New Roman"/>
              </a:rPr>
              <a:t>is the </a:t>
            </a:r>
            <a:r>
              <a:rPr lang="en-US" sz="2000" dirty="0">
                <a:solidFill>
                  <a:srgbClr val="008000"/>
                </a:solidFill>
                <a:latin typeface="Times New Roman"/>
                <a:cs typeface="Times New Roman"/>
              </a:rPr>
              <a:t>motion of positive charge</a:t>
            </a:r>
            <a:r>
              <a:rPr lang="en-US" sz="2000" dirty="0">
                <a:latin typeface="Times New Roman"/>
                <a:cs typeface="Times New Roman"/>
              </a:rPr>
              <a:t>. 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Positive charge into the page </a:t>
            </a:r>
            <a:r>
              <a:rPr lang="en-US" sz="2000" dirty="0">
                <a:latin typeface="Times New Roman"/>
                <a:cs typeface="Times New Roman"/>
              </a:rPr>
              <a:t>in a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magnetic field to the left </a:t>
            </a:r>
            <a:r>
              <a:rPr lang="en-US" sz="2000" dirty="0">
                <a:latin typeface="Times New Roman"/>
                <a:cs typeface="Times New Roman"/>
              </a:rPr>
              <a:t>produces a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magnetic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force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upward</a:t>
            </a:r>
            <a:r>
              <a:rPr lang="en-US" sz="2000" i="1" dirty="0">
                <a:latin typeface="Times New Roman"/>
                <a:cs typeface="Times New Roman"/>
              </a:rPr>
              <a:t>. 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</a:p>
        </p:txBody>
      </p:sp>
      <p:sp>
        <p:nvSpPr>
          <p:cNvPr id="149" name="TextBox 148"/>
          <p:cNvSpPr txBox="1"/>
          <p:nvPr/>
        </p:nvSpPr>
        <p:spPr>
          <a:xfrm>
            <a:off x="324961" y="4074754"/>
            <a:ext cx="862853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--Mathematically:</a:t>
            </a:r>
            <a:r>
              <a:rPr lang="en-US" sz="2000" dirty="0">
                <a:latin typeface="Times New Roman"/>
                <a:cs typeface="Times New Roman"/>
              </a:rPr>
              <a:t>  Noticing that a charge’s velocity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v</a:t>
            </a:r>
            <a:r>
              <a:rPr lang="en-US" sz="2000" dirty="0">
                <a:latin typeface="Times New Roman"/>
                <a:cs typeface="Times New Roman"/>
              </a:rPr>
              <a:t> is the distance it travels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L</a:t>
            </a:r>
            <a:r>
              <a:rPr lang="en-US" sz="2000" i="1" dirty="0">
                <a:latin typeface="Times New Roman"/>
                <a:cs typeface="Times New Roman"/>
              </a:rPr>
              <a:t> </a:t>
            </a:r>
            <a:r>
              <a:rPr lang="en-US" sz="2000" dirty="0">
                <a:latin typeface="Times New Roman"/>
                <a:cs typeface="Times New Roman"/>
              </a:rPr>
              <a:t>per unit time, and current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(q/t)</a:t>
            </a:r>
            <a:r>
              <a:rPr lang="en-US" sz="2000" dirty="0">
                <a:latin typeface="Times New Roman"/>
                <a:cs typeface="Times New Roman"/>
              </a:rPr>
              <a:t> is the charge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q</a:t>
            </a:r>
            <a:r>
              <a:rPr lang="en-US" sz="2000" dirty="0">
                <a:latin typeface="Times New Roman"/>
                <a:cs typeface="Times New Roman"/>
              </a:rPr>
              <a:t> that passes by per unit time, we can write: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6573529" y="2070766"/>
            <a:ext cx="1996772" cy="135375"/>
            <a:chOff x="6573529" y="1870741"/>
            <a:chExt cx="1996772" cy="135375"/>
          </a:xfrm>
        </p:grpSpPr>
        <p:grpSp>
          <p:nvGrpSpPr>
            <p:cNvPr id="82" name="Group 18"/>
            <p:cNvGrpSpPr>
              <a:grpSpLocks/>
            </p:cNvGrpSpPr>
            <p:nvPr/>
          </p:nvGrpSpPr>
          <p:grpSpPr bwMode="auto">
            <a:xfrm flipV="1">
              <a:off x="6573529" y="1904585"/>
              <a:ext cx="1996772" cy="101531"/>
              <a:chOff x="1920" y="1728"/>
              <a:chExt cx="2832" cy="336"/>
            </a:xfrm>
          </p:grpSpPr>
          <p:sp>
            <p:nvSpPr>
              <p:cNvPr id="97" name="Freeform 19"/>
              <p:cNvSpPr>
                <a:spLocks/>
              </p:cNvSpPr>
              <p:nvPr/>
            </p:nvSpPr>
            <p:spPr bwMode="auto">
              <a:xfrm>
                <a:off x="3312" y="1728"/>
                <a:ext cx="1440" cy="336"/>
              </a:xfrm>
              <a:custGeom>
                <a:avLst/>
                <a:gdLst>
                  <a:gd name="T0" fmla="*/ 1440 w 1440"/>
                  <a:gd name="T1" fmla="*/ 336 h 336"/>
                  <a:gd name="T2" fmla="*/ 1008 w 1440"/>
                  <a:gd name="T3" fmla="*/ 144 h 336"/>
                  <a:gd name="T4" fmla="*/ 576 w 1440"/>
                  <a:gd name="T5" fmla="*/ 48 h 336"/>
                  <a:gd name="T6" fmla="*/ 144 w 1440"/>
                  <a:gd name="T7" fmla="*/ 0 h 336"/>
                  <a:gd name="T8" fmla="*/ 0 w 1440"/>
                  <a:gd name="T9" fmla="*/ 0 h 33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440"/>
                  <a:gd name="T16" fmla="*/ 0 h 336"/>
                  <a:gd name="T17" fmla="*/ 1440 w 1440"/>
                  <a:gd name="T18" fmla="*/ 336 h 3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440" h="336">
                    <a:moveTo>
                      <a:pt x="1440" y="336"/>
                    </a:moveTo>
                    <a:lnTo>
                      <a:pt x="1008" y="144"/>
                    </a:lnTo>
                    <a:lnTo>
                      <a:pt x="576" y="48"/>
                    </a:lnTo>
                    <a:lnTo>
                      <a:pt x="144" y="0"/>
                    </a:lnTo>
                    <a:lnTo>
                      <a:pt x="0" y="0"/>
                    </a:lnTo>
                  </a:path>
                </a:pathLst>
              </a:cu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8" name="Freeform 20"/>
              <p:cNvSpPr>
                <a:spLocks/>
              </p:cNvSpPr>
              <p:nvPr/>
            </p:nvSpPr>
            <p:spPr bwMode="auto">
              <a:xfrm flipH="1">
                <a:off x="1920" y="1728"/>
                <a:ext cx="1440" cy="336"/>
              </a:xfrm>
              <a:custGeom>
                <a:avLst/>
                <a:gdLst>
                  <a:gd name="T0" fmla="*/ 1440 w 1440"/>
                  <a:gd name="T1" fmla="*/ 336 h 336"/>
                  <a:gd name="T2" fmla="*/ 1008 w 1440"/>
                  <a:gd name="T3" fmla="*/ 144 h 336"/>
                  <a:gd name="T4" fmla="*/ 576 w 1440"/>
                  <a:gd name="T5" fmla="*/ 48 h 336"/>
                  <a:gd name="T6" fmla="*/ 144 w 1440"/>
                  <a:gd name="T7" fmla="*/ 0 h 336"/>
                  <a:gd name="T8" fmla="*/ 0 w 1440"/>
                  <a:gd name="T9" fmla="*/ 0 h 33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440"/>
                  <a:gd name="T16" fmla="*/ 0 h 336"/>
                  <a:gd name="T17" fmla="*/ 1440 w 1440"/>
                  <a:gd name="T18" fmla="*/ 336 h 3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440" h="336">
                    <a:moveTo>
                      <a:pt x="1440" y="336"/>
                    </a:moveTo>
                    <a:lnTo>
                      <a:pt x="1008" y="144"/>
                    </a:lnTo>
                    <a:lnTo>
                      <a:pt x="576" y="48"/>
                    </a:lnTo>
                    <a:lnTo>
                      <a:pt x="144" y="0"/>
                    </a:lnTo>
                    <a:lnTo>
                      <a:pt x="0" y="0"/>
                    </a:lnTo>
                  </a:path>
                </a:pathLst>
              </a:cu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85" name="Line 23"/>
            <p:cNvSpPr>
              <a:spLocks noChangeShapeType="1"/>
            </p:cNvSpPr>
            <p:nvPr/>
          </p:nvSpPr>
          <p:spPr bwMode="auto">
            <a:xfrm flipV="1">
              <a:off x="6573530" y="1870741"/>
              <a:ext cx="135374" cy="33844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lIns="82296" tIns="41148" rIns="82296" bIns="41148" anchor="ctr"/>
            <a:lstStyle/>
            <a:p>
              <a:endParaRPr lang="en-US"/>
            </a:p>
          </p:txBody>
        </p:sp>
        <p:sp>
          <p:nvSpPr>
            <p:cNvPr id="86" name="Line 24"/>
            <p:cNvSpPr>
              <a:spLocks noChangeShapeType="1"/>
            </p:cNvSpPr>
            <p:nvPr/>
          </p:nvSpPr>
          <p:spPr bwMode="auto">
            <a:xfrm>
              <a:off x="6573529" y="1904585"/>
              <a:ext cx="101531" cy="101531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lIns="82296" tIns="41148" rIns="82296" bIns="41148" anchor="ctr"/>
            <a:lstStyle/>
            <a:p>
              <a:endParaRPr lang="en-US"/>
            </a:p>
          </p:txBody>
        </p:sp>
      </p:grpSp>
      <p:sp>
        <p:nvSpPr>
          <p:cNvPr id="88" name="Line 26"/>
          <p:cNvSpPr>
            <a:spLocks noChangeShapeType="1"/>
          </p:cNvSpPr>
          <p:nvPr/>
        </p:nvSpPr>
        <p:spPr bwMode="auto">
          <a:xfrm flipV="1">
            <a:off x="7577556" y="1460500"/>
            <a:ext cx="0" cy="406123"/>
          </a:xfrm>
          <a:prstGeom prst="line">
            <a:avLst/>
          </a:prstGeom>
          <a:noFill/>
          <a:ln w="57150">
            <a:solidFill>
              <a:srgbClr val="FF191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lIns="82296" tIns="41148" rIns="82296" bIns="41148" anchor="ctr"/>
          <a:lstStyle/>
          <a:p>
            <a:endParaRPr lang="en-US"/>
          </a:p>
        </p:txBody>
      </p:sp>
      <p:sp>
        <p:nvSpPr>
          <p:cNvPr id="89" name="Freeform 25"/>
          <p:cNvSpPr>
            <a:spLocks noChangeArrowheads="1"/>
          </p:cNvSpPr>
          <p:nvPr/>
        </p:nvSpPr>
        <p:spPr bwMode="auto">
          <a:xfrm>
            <a:off x="6330983" y="1906107"/>
            <a:ext cx="2464942" cy="1624493"/>
          </a:xfrm>
          <a:custGeom>
            <a:avLst/>
            <a:gdLst>
              <a:gd name="T0" fmla="*/ 0 w 5549900"/>
              <a:gd name="T1" fmla="*/ 0 h 3657600"/>
              <a:gd name="T2" fmla="*/ 558800 w 5549900"/>
              <a:gd name="T3" fmla="*/ 12700 h 3657600"/>
              <a:gd name="T4" fmla="*/ 520700 w 5549900"/>
              <a:gd name="T5" fmla="*/ 3098800 h 3657600"/>
              <a:gd name="T6" fmla="*/ 5054600 w 5549900"/>
              <a:gd name="T7" fmla="*/ 3098800 h 3657600"/>
              <a:gd name="T8" fmla="*/ 5041900 w 5549900"/>
              <a:gd name="T9" fmla="*/ 12700 h 3657600"/>
              <a:gd name="T10" fmla="*/ 5549900 w 5549900"/>
              <a:gd name="T11" fmla="*/ 0 h 3657600"/>
              <a:gd name="T12" fmla="*/ 5549900 w 5549900"/>
              <a:gd name="T13" fmla="*/ 3657600 h 3657600"/>
              <a:gd name="T14" fmla="*/ 12700 w 5549900"/>
              <a:gd name="T15" fmla="*/ 3657600 h 3657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5549900"/>
              <a:gd name="T25" fmla="*/ 0 h 3657600"/>
              <a:gd name="T26" fmla="*/ 5549900 w 5549900"/>
              <a:gd name="T27" fmla="*/ 3657600 h 3657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5549900" h="3657600">
                <a:moveTo>
                  <a:pt x="0" y="0"/>
                </a:moveTo>
                <a:lnTo>
                  <a:pt x="558800" y="12700"/>
                </a:lnTo>
                <a:lnTo>
                  <a:pt x="520700" y="3098800"/>
                </a:lnTo>
                <a:lnTo>
                  <a:pt x="5054600" y="3098800"/>
                </a:lnTo>
                <a:cubicBezTo>
                  <a:pt x="5050367" y="2070100"/>
                  <a:pt x="5041900" y="12700"/>
                  <a:pt x="5041900" y="12700"/>
                </a:cubicBezTo>
                <a:lnTo>
                  <a:pt x="5549900" y="0"/>
                </a:lnTo>
                <a:lnTo>
                  <a:pt x="5549900" y="3657600"/>
                </a:lnTo>
                <a:lnTo>
                  <a:pt x="12700" y="3657600"/>
                </a:lnTo>
              </a:path>
            </a:pathLst>
          </a:custGeom>
          <a:solidFill>
            <a:srgbClr val="FFFF00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90" name="Oval 26"/>
          <p:cNvSpPr>
            <a:spLocks noChangeArrowheads="1"/>
          </p:cNvSpPr>
          <p:nvPr/>
        </p:nvSpPr>
        <p:spPr bwMode="auto">
          <a:xfrm>
            <a:off x="7447822" y="1911748"/>
            <a:ext cx="270749" cy="270749"/>
          </a:xfrm>
          <a:prstGeom prst="ellipse">
            <a:avLst/>
          </a:prstGeom>
          <a:solidFill>
            <a:srgbClr val="FF0000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 lIns="82296" tIns="41148" rIns="82296" bIns="41148"/>
          <a:lstStyle/>
          <a:p>
            <a:endParaRPr lang="en-US"/>
          </a:p>
        </p:txBody>
      </p:sp>
      <p:cxnSp>
        <p:nvCxnSpPr>
          <p:cNvPr id="91" name="Straight Connector 27"/>
          <p:cNvCxnSpPr>
            <a:cxnSpLocks noChangeShapeType="1"/>
            <a:stCxn id="90" idx="1"/>
            <a:endCxn id="90" idx="5"/>
          </p:cNvCxnSpPr>
          <p:nvPr/>
        </p:nvCxnSpPr>
        <p:spPr bwMode="auto">
          <a:xfrm rot="16200000" flipH="1">
            <a:off x="7487306" y="1951232"/>
            <a:ext cx="191780" cy="19178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</p:cxnSp>
      <p:cxnSp>
        <p:nvCxnSpPr>
          <p:cNvPr id="92" name="Straight Connector 28"/>
          <p:cNvCxnSpPr>
            <a:cxnSpLocks noChangeShapeType="1"/>
          </p:cNvCxnSpPr>
          <p:nvPr/>
        </p:nvCxnSpPr>
        <p:spPr bwMode="auto">
          <a:xfrm rot="5400000">
            <a:off x="7481665" y="1956873"/>
            <a:ext cx="191780" cy="19178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</p:cxnSp>
      <p:cxnSp>
        <p:nvCxnSpPr>
          <p:cNvPr id="93" name="Straight Connector 29"/>
          <p:cNvCxnSpPr>
            <a:cxnSpLocks noChangeShapeType="1"/>
            <a:stCxn id="89" idx="0"/>
            <a:endCxn id="89" idx="7"/>
          </p:cNvCxnSpPr>
          <p:nvPr/>
        </p:nvCxnSpPr>
        <p:spPr bwMode="auto">
          <a:xfrm>
            <a:off x="6330983" y="1906107"/>
            <a:ext cx="5641" cy="162449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</p:cxnSp>
      <p:graphicFrame>
        <p:nvGraphicFramePr>
          <p:cNvPr id="105" name="Object 10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6246520"/>
              </p:ext>
            </p:extLst>
          </p:nvPr>
        </p:nvGraphicFramePr>
        <p:xfrm>
          <a:off x="6714545" y="2143012"/>
          <a:ext cx="265112" cy="288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39700" imgH="152400" progId="Equation.DSMT4">
                  <p:embed/>
                </p:oleObj>
              </mc:Choice>
              <mc:Fallback>
                <p:oleObj name="Equation" r:id="rId3" imgW="139700" imgH="152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714545" y="2143012"/>
                        <a:ext cx="265112" cy="288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6" name="Object 10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3176559"/>
              </p:ext>
            </p:extLst>
          </p:nvPr>
        </p:nvGraphicFramePr>
        <p:xfrm>
          <a:off x="8549158" y="1917220"/>
          <a:ext cx="312738" cy="288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65100" imgH="152400" progId="Equation.DSMT4">
                  <p:embed/>
                </p:oleObj>
              </mc:Choice>
              <mc:Fallback>
                <p:oleObj name="Equation" r:id="rId5" imgW="165100" imgH="152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549158" y="1917220"/>
                        <a:ext cx="312738" cy="288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7" name="Object 10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78965747"/>
              </p:ext>
            </p:extLst>
          </p:nvPr>
        </p:nvGraphicFramePr>
        <p:xfrm>
          <a:off x="7718571" y="1869759"/>
          <a:ext cx="168275" cy="312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88900" imgH="165100" progId="Equation.DSMT4">
                  <p:embed/>
                </p:oleObj>
              </mc:Choice>
              <mc:Fallback>
                <p:oleObj name="Equation" r:id="rId7" imgW="88900" imgH="1651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718571" y="1869759"/>
                        <a:ext cx="168275" cy="3127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1" name="Object 15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64779004"/>
              </p:ext>
            </p:extLst>
          </p:nvPr>
        </p:nvGraphicFramePr>
        <p:xfrm>
          <a:off x="6330983" y="1917220"/>
          <a:ext cx="241300" cy="288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27000" imgH="152400" progId="Equation.DSMT4">
                  <p:embed/>
                </p:oleObj>
              </mc:Choice>
              <mc:Fallback>
                <p:oleObj name="Equation" r:id="rId9" imgW="127000" imgH="152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6330983" y="1917220"/>
                        <a:ext cx="241300" cy="288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8" name="Group 107"/>
          <p:cNvGrpSpPr/>
          <p:nvPr/>
        </p:nvGrpSpPr>
        <p:grpSpPr>
          <a:xfrm flipV="1">
            <a:off x="6579170" y="1889185"/>
            <a:ext cx="1996772" cy="135375"/>
            <a:chOff x="6573529" y="1870741"/>
            <a:chExt cx="1996772" cy="135375"/>
          </a:xfrm>
        </p:grpSpPr>
        <p:grpSp>
          <p:nvGrpSpPr>
            <p:cNvPr id="109" name="Group 18"/>
            <p:cNvGrpSpPr>
              <a:grpSpLocks/>
            </p:cNvGrpSpPr>
            <p:nvPr/>
          </p:nvGrpSpPr>
          <p:grpSpPr bwMode="auto">
            <a:xfrm flipV="1">
              <a:off x="6573529" y="1904585"/>
              <a:ext cx="1996772" cy="101531"/>
              <a:chOff x="1920" y="1728"/>
              <a:chExt cx="2832" cy="336"/>
            </a:xfrm>
          </p:grpSpPr>
          <p:sp>
            <p:nvSpPr>
              <p:cNvPr id="112" name="Freeform 19"/>
              <p:cNvSpPr>
                <a:spLocks/>
              </p:cNvSpPr>
              <p:nvPr/>
            </p:nvSpPr>
            <p:spPr bwMode="auto">
              <a:xfrm>
                <a:off x="3312" y="1728"/>
                <a:ext cx="1440" cy="336"/>
              </a:xfrm>
              <a:custGeom>
                <a:avLst/>
                <a:gdLst>
                  <a:gd name="T0" fmla="*/ 1440 w 1440"/>
                  <a:gd name="T1" fmla="*/ 336 h 336"/>
                  <a:gd name="T2" fmla="*/ 1008 w 1440"/>
                  <a:gd name="T3" fmla="*/ 144 h 336"/>
                  <a:gd name="T4" fmla="*/ 576 w 1440"/>
                  <a:gd name="T5" fmla="*/ 48 h 336"/>
                  <a:gd name="T6" fmla="*/ 144 w 1440"/>
                  <a:gd name="T7" fmla="*/ 0 h 336"/>
                  <a:gd name="T8" fmla="*/ 0 w 1440"/>
                  <a:gd name="T9" fmla="*/ 0 h 33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440"/>
                  <a:gd name="T16" fmla="*/ 0 h 336"/>
                  <a:gd name="T17" fmla="*/ 1440 w 1440"/>
                  <a:gd name="T18" fmla="*/ 336 h 3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440" h="336">
                    <a:moveTo>
                      <a:pt x="1440" y="336"/>
                    </a:moveTo>
                    <a:lnTo>
                      <a:pt x="1008" y="144"/>
                    </a:lnTo>
                    <a:lnTo>
                      <a:pt x="576" y="48"/>
                    </a:lnTo>
                    <a:lnTo>
                      <a:pt x="144" y="0"/>
                    </a:lnTo>
                    <a:lnTo>
                      <a:pt x="0" y="0"/>
                    </a:lnTo>
                  </a:path>
                </a:pathLst>
              </a:cu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3" name="Freeform 20"/>
              <p:cNvSpPr>
                <a:spLocks/>
              </p:cNvSpPr>
              <p:nvPr/>
            </p:nvSpPr>
            <p:spPr bwMode="auto">
              <a:xfrm flipH="1">
                <a:off x="1920" y="1728"/>
                <a:ext cx="1440" cy="336"/>
              </a:xfrm>
              <a:custGeom>
                <a:avLst/>
                <a:gdLst>
                  <a:gd name="T0" fmla="*/ 1440 w 1440"/>
                  <a:gd name="T1" fmla="*/ 336 h 336"/>
                  <a:gd name="T2" fmla="*/ 1008 w 1440"/>
                  <a:gd name="T3" fmla="*/ 144 h 336"/>
                  <a:gd name="T4" fmla="*/ 576 w 1440"/>
                  <a:gd name="T5" fmla="*/ 48 h 336"/>
                  <a:gd name="T6" fmla="*/ 144 w 1440"/>
                  <a:gd name="T7" fmla="*/ 0 h 336"/>
                  <a:gd name="T8" fmla="*/ 0 w 1440"/>
                  <a:gd name="T9" fmla="*/ 0 h 33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440"/>
                  <a:gd name="T16" fmla="*/ 0 h 336"/>
                  <a:gd name="T17" fmla="*/ 1440 w 1440"/>
                  <a:gd name="T18" fmla="*/ 336 h 3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440" h="336">
                    <a:moveTo>
                      <a:pt x="1440" y="336"/>
                    </a:moveTo>
                    <a:lnTo>
                      <a:pt x="1008" y="144"/>
                    </a:lnTo>
                    <a:lnTo>
                      <a:pt x="576" y="48"/>
                    </a:lnTo>
                    <a:lnTo>
                      <a:pt x="144" y="0"/>
                    </a:lnTo>
                    <a:lnTo>
                      <a:pt x="0" y="0"/>
                    </a:lnTo>
                  </a:path>
                </a:pathLst>
              </a:cu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10" name="Line 23"/>
            <p:cNvSpPr>
              <a:spLocks noChangeShapeType="1"/>
            </p:cNvSpPr>
            <p:nvPr/>
          </p:nvSpPr>
          <p:spPr bwMode="auto">
            <a:xfrm flipV="1">
              <a:off x="6573530" y="1870741"/>
              <a:ext cx="135374" cy="33844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lIns="82296" tIns="41148" rIns="82296" bIns="41148" anchor="ctr"/>
            <a:lstStyle/>
            <a:p>
              <a:endParaRPr lang="en-US"/>
            </a:p>
          </p:txBody>
        </p:sp>
        <p:sp>
          <p:nvSpPr>
            <p:cNvPr id="111" name="Line 24"/>
            <p:cNvSpPr>
              <a:spLocks noChangeShapeType="1"/>
            </p:cNvSpPr>
            <p:nvPr/>
          </p:nvSpPr>
          <p:spPr bwMode="auto">
            <a:xfrm>
              <a:off x="6573529" y="1904585"/>
              <a:ext cx="101531" cy="101531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lIns="82296" tIns="41148" rIns="82296" bIns="41148" anchor="ctr"/>
            <a:lstStyle/>
            <a:p>
              <a:endParaRPr lang="en-US"/>
            </a:p>
          </p:txBody>
        </p:sp>
      </p:grpSp>
      <p:graphicFrame>
        <p:nvGraphicFramePr>
          <p:cNvPr id="123" name="Object 1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73042351"/>
              </p:ext>
            </p:extLst>
          </p:nvPr>
        </p:nvGraphicFramePr>
        <p:xfrm>
          <a:off x="7679086" y="1316037"/>
          <a:ext cx="265112" cy="288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139700" imgH="152400" progId="Equation.DSMT4">
                  <p:embed/>
                </p:oleObj>
              </mc:Choice>
              <mc:Fallback>
                <p:oleObj name="Equation" r:id="rId11" imgW="139700" imgH="152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7679086" y="1316037"/>
                        <a:ext cx="265112" cy="288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5" name="Object 15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14208994"/>
              </p:ext>
            </p:extLst>
          </p:nvPr>
        </p:nvGraphicFramePr>
        <p:xfrm>
          <a:off x="3135313" y="5029200"/>
          <a:ext cx="2249487" cy="1443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1346200" imgH="863600" progId="Equation.DSMT4">
                  <p:embed/>
                </p:oleObj>
              </mc:Choice>
              <mc:Fallback>
                <p:oleObj name="Equation" r:id="rId13" imgW="1346200" imgH="863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3135313" y="5029200"/>
                        <a:ext cx="2249487" cy="14430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Freeform 5"/>
          <p:cNvSpPr/>
          <p:nvPr/>
        </p:nvSpPr>
        <p:spPr>
          <a:xfrm>
            <a:off x="4329268" y="5664200"/>
            <a:ext cx="572932" cy="470995"/>
          </a:xfrm>
          <a:custGeom>
            <a:avLst/>
            <a:gdLst>
              <a:gd name="connsiteX0" fmla="*/ 395132 w 572932"/>
              <a:gd name="connsiteY0" fmla="*/ 469900 h 470995"/>
              <a:gd name="connsiteX1" fmla="*/ 547532 w 572932"/>
              <a:gd name="connsiteY1" fmla="*/ 431800 h 470995"/>
              <a:gd name="connsiteX2" fmla="*/ 572932 w 572932"/>
              <a:gd name="connsiteY2" fmla="*/ 393700 h 470995"/>
              <a:gd name="connsiteX3" fmla="*/ 560232 w 572932"/>
              <a:gd name="connsiteY3" fmla="*/ 317500 h 470995"/>
              <a:gd name="connsiteX4" fmla="*/ 496732 w 572932"/>
              <a:gd name="connsiteY4" fmla="*/ 254000 h 470995"/>
              <a:gd name="connsiteX5" fmla="*/ 458632 w 572932"/>
              <a:gd name="connsiteY5" fmla="*/ 241300 h 470995"/>
              <a:gd name="connsiteX6" fmla="*/ 407832 w 572932"/>
              <a:gd name="connsiteY6" fmla="*/ 215900 h 470995"/>
              <a:gd name="connsiteX7" fmla="*/ 331632 w 572932"/>
              <a:gd name="connsiteY7" fmla="*/ 190500 h 470995"/>
              <a:gd name="connsiteX8" fmla="*/ 255432 w 572932"/>
              <a:gd name="connsiteY8" fmla="*/ 139700 h 470995"/>
              <a:gd name="connsiteX9" fmla="*/ 204632 w 572932"/>
              <a:gd name="connsiteY9" fmla="*/ 63500 h 470995"/>
              <a:gd name="connsiteX10" fmla="*/ 179232 w 572932"/>
              <a:gd name="connsiteY10" fmla="*/ 25400 h 470995"/>
              <a:gd name="connsiteX11" fmla="*/ 103032 w 572932"/>
              <a:gd name="connsiteY11" fmla="*/ 0 h 470995"/>
              <a:gd name="connsiteX12" fmla="*/ 26832 w 572932"/>
              <a:gd name="connsiteY12" fmla="*/ 12700 h 470995"/>
              <a:gd name="connsiteX13" fmla="*/ 14132 w 572932"/>
              <a:gd name="connsiteY13" fmla="*/ 139700 h 470995"/>
              <a:gd name="connsiteX14" fmla="*/ 64932 w 572932"/>
              <a:gd name="connsiteY14" fmla="*/ 215900 h 470995"/>
              <a:gd name="connsiteX15" fmla="*/ 90332 w 572932"/>
              <a:gd name="connsiteY15" fmla="*/ 254000 h 470995"/>
              <a:gd name="connsiteX16" fmla="*/ 128432 w 572932"/>
              <a:gd name="connsiteY16" fmla="*/ 330200 h 470995"/>
              <a:gd name="connsiteX17" fmla="*/ 166532 w 572932"/>
              <a:gd name="connsiteY17" fmla="*/ 342900 h 470995"/>
              <a:gd name="connsiteX18" fmla="*/ 204632 w 572932"/>
              <a:gd name="connsiteY18" fmla="*/ 368300 h 470995"/>
              <a:gd name="connsiteX19" fmla="*/ 280832 w 572932"/>
              <a:gd name="connsiteY19" fmla="*/ 393700 h 470995"/>
              <a:gd name="connsiteX20" fmla="*/ 318932 w 572932"/>
              <a:gd name="connsiteY20" fmla="*/ 419100 h 470995"/>
              <a:gd name="connsiteX21" fmla="*/ 395132 w 572932"/>
              <a:gd name="connsiteY21" fmla="*/ 469900 h 470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572932" h="470995">
                <a:moveTo>
                  <a:pt x="395132" y="469900"/>
                </a:moveTo>
                <a:cubicBezTo>
                  <a:pt x="433232" y="472017"/>
                  <a:pt x="503784" y="475548"/>
                  <a:pt x="547532" y="431800"/>
                </a:cubicBezTo>
                <a:cubicBezTo>
                  <a:pt x="558325" y="421007"/>
                  <a:pt x="564465" y="406400"/>
                  <a:pt x="572932" y="393700"/>
                </a:cubicBezTo>
                <a:cubicBezTo>
                  <a:pt x="568699" y="368300"/>
                  <a:pt x="568375" y="341929"/>
                  <a:pt x="560232" y="317500"/>
                </a:cubicBezTo>
                <a:cubicBezTo>
                  <a:pt x="550072" y="287020"/>
                  <a:pt x="523825" y="267547"/>
                  <a:pt x="496732" y="254000"/>
                </a:cubicBezTo>
                <a:cubicBezTo>
                  <a:pt x="484758" y="248013"/>
                  <a:pt x="470937" y="246573"/>
                  <a:pt x="458632" y="241300"/>
                </a:cubicBezTo>
                <a:cubicBezTo>
                  <a:pt x="441231" y="233842"/>
                  <a:pt x="425410" y="222931"/>
                  <a:pt x="407832" y="215900"/>
                </a:cubicBezTo>
                <a:cubicBezTo>
                  <a:pt x="382973" y="205956"/>
                  <a:pt x="353909" y="205352"/>
                  <a:pt x="331632" y="190500"/>
                </a:cubicBezTo>
                <a:lnTo>
                  <a:pt x="255432" y="139700"/>
                </a:lnTo>
                <a:cubicBezTo>
                  <a:pt x="233113" y="72743"/>
                  <a:pt x="257483" y="126921"/>
                  <a:pt x="204632" y="63500"/>
                </a:cubicBezTo>
                <a:cubicBezTo>
                  <a:pt x="194861" y="51774"/>
                  <a:pt x="192175" y="33490"/>
                  <a:pt x="179232" y="25400"/>
                </a:cubicBezTo>
                <a:cubicBezTo>
                  <a:pt x="156528" y="11210"/>
                  <a:pt x="103032" y="0"/>
                  <a:pt x="103032" y="0"/>
                </a:cubicBezTo>
                <a:cubicBezTo>
                  <a:pt x="77632" y="4233"/>
                  <a:pt x="49864" y="1184"/>
                  <a:pt x="26832" y="12700"/>
                </a:cubicBezTo>
                <a:cubicBezTo>
                  <a:pt x="-17969" y="35100"/>
                  <a:pt x="4757" y="115326"/>
                  <a:pt x="14132" y="139700"/>
                </a:cubicBezTo>
                <a:cubicBezTo>
                  <a:pt x="25091" y="168192"/>
                  <a:pt x="47999" y="190500"/>
                  <a:pt x="64932" y="215900"/>
                </a:cubicBezTo>
                <a:cubicBezTo>
                  <a:pt x="73399" y="228600"/>
                  <a:pt x="85505" y="239520"/>
                  <a:pt x="90332" y="254000"/>
                </a:cubicBezTo>
                <a:cubicBezTo>
                  <a:pt x="98698" y="279099"/>
                  <a:pt x="106051" y="312295"/>
                  <a:pt x="128432" y="330200"/>
                </a:cubicBezTo>
                <a:cubicBezTo>
                  <a:pt x="138885" y="338563"/>
                  <a:pt x="154558" y="336913"/>
                  <a:pt x="166532" y="342900"/>
                </a:cubicBezTo>
                <a:cubicBezTo>
                  <a:pt x="180184" y="349726"/>
                  <a:pt x="190684" y="362101"/>
                  <a:pt x="204632" y="368300"/>
                </a:cubicBezTo>
                <a:cubicBezTo>
                  <a:pt x="229098" y="379174"/>
                  <a:pt x="258555" y="378848"/>
                  <a:pt x="280832" y="393700"/>
                </a:cubicBezTo>
                <a:cubicBezTo>
                  <a:pt x="293532" y="402167"/>
                  <a:pt x="304640" y="413741"/>
                  <a:pt x="318932" y="419100"/>
                </a:cubicBezTo>
                <a:cubicBezTo>
                  <a:pt x="407726" y="452398"/>
                  <a:pt x="357032" y="467783"/>
                  <a:pt x="395132" y="469900"/>
                </a:cubicBezTo>
                <a:close/>
              </a:path>
            </a:pathLst>
          </a:custGeom>
          <a:noFill/>
          <a:ln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4419600" y="5295900"/>
            <a:ext cx="317500" cy="330200"/>
          </a:xfrm>
          <a:custGeom>
            <a:avLst/>
            <a:gdLst>
              <a:gd name="connsiteX0" fmla="*/ 0 w 317500"/>
              <a:gd name="connsiteY0" fmla="*/ 330200 h 330200"/>
              <a:gd name="connsiteX1" fmla="*/ 76200 w 317500"/>
              <a:gd name="connsiteY1" fmla="*/ 127000 h 330200"/>
              <a:gd name="connsiteX2" fmla="*/ 317500 w 317500"/>
              <a:gd name="connsiteY2" fmla="*/ 0 h 330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7500" h="330200">
                <a:moveTo>
                  <a:pt x="0" y="330200"/>
                </a:moveTo>
                <a:cubicBezTo>
                  <a:pt x="11641" y="256116"/>
                  <a:pt x="23283" y="182033"/>
                  <a:pt x="76200" y="127000"/>
                </a:cubicBezTo>
                <a:cubicBezTo>
                  <a:pt x="129117" y="71967"/>
                  <a:pt x="317500" y="0"/>
                  <a:pt x="317500" y="0"/>
                </a:cubicBezTo>
              </a:path>
            </a:pathLst>
          </a:custGeom>
          <a:ln w="9525" cmpd="sng">
            <a:solidFill>
              <a:srgbClr val="0000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56" name="Object 15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24793821"/>
              </p:ext>
            </p:extLst>
          </p:nvPr>
        </p:nvGraphicFramePr>
        <p:xfrm>
          <a:off x="4736519" y="5094287"/>
          <a:ext cx="147638" cy="276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5" imgW="88900" imgH="165100" progId="Equation.DSMT4">
                  <p:embed/>
                </p:oleObj>
              </mc:Choice>
              <mc:Fallback>
                <p:oleObj name="Equation" r:id="rId15" imgW="88900" imgH="1651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4736519" y="5094287"/>
                        <a:ext cx="147638" cy="2762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7063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8" grpId="0"/>
      <p:bldP spid="149" grpId="0"/>
      <p:bldP spid="88" grpId="0" animBg="1"/>
      <p:bldP spid="6" grpId="0" animBg="1"/>
      <p:bldP spid="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4100" y="385763"/>
            <a:ext cx="2717800" cy="2320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9"/>
          <p:cNvSpPr txBox="1">
            <a:spLocks noChangeArrowheads="1"/>
          </p:cNvSpPr>
          <p:nvPr/>
        </p:nvSpPr>
        <p:spPr>
          <a:xfrm>
            <a:off x="196849" y="444500"/>
            <a:ext cx="5683251" cy="185166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b="1" dirty="0">
                <a:solidFill>
                  <a:srgbClr val="FF0000"/>
                </a:solidFill>
                <a:latin typeface="Apple Chancery"/>
                <a:ea typeface="ＭＳ Ｐゴシック" charset="0"/>
                <a:cs typeface="Apple Chancery"/>
              </a:rPr>
              <a:t>Example 6: </a:t>
            </a:r>
            <a:r>
              <a:rPr lang="en-US" sz="1800" dirty="0">
                <a:latin typeface="Times New Roman"/>
                <a:cs typeface="Times New Roman"/>
              </a:rPr>
              <a:t>(courtesy of Mr. White)</a:t>
            </a:r>
            <a:r>
              <a:rPr lang="en-US" sz="2000" dirty="0">
                <a:latin typeface="Times New Roman"/>
                <a:cs typeface="Times New Roman"/>
              </a:rPr>
              <a:t>:  A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12 cm </a:t>
            </a:r>
            <a:r>
              <a:rPr lang="en-US" sz="2000" dirty="0">
                <a:latin typeface="Times New Roman"/>
                <a:cs typeface="Times New Roman"/>
              </a:rPr>
              <a:t>length of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wire carrying </a:t>
            </a:r>
            <a:r>
              <a:rPr lang="en-US" sz="2000" dirty="0">
                <a:latin typeface="Times New Roman"/>
                <a:cs typeface="Times New Roman"/>
              </a:rPr>
              <a:t>a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30-Amp </a:t>
            </a:r>
            <a:r>
              <a:rPr lang="en-US" sz="2000" dirty="0">
                <a:latin typeface="Times New Roman"/>
                <a:cs typeface="Times New Roman"/>
              </a:rPr>
              <a:t>current is placed in a magnet field at an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angle</a:t>
            </a:r>
            <a:r>
              <a:rPr lang="en-US" sz="2000" dirty="0">
                <a:latin typeface="Times New Roman"/>
                <a:cs typeface="Times New Roman"/>
              </a:rPr>
              <a:t> of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60°</a:t>
            </a:r>
            <a:r>
              <a:rPr lang="en-US" sz="2000" dirty="0">
                <a:latin typeface="Times New Roman"/>
                <a:cs typeface="Times New Roman"/>
              </a:rPr>
              <a:t> relative to the field’s direction (as shown).  If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field</a:t>
            </a:r>
            <a:r>
              <a:rPr lang="en-US" sz="2000" dirty="0">
                <a:latin typeface="Times New Roman"/>
                <a:cs typeface="Times New Roman"/>
              </a:rPr>
              <a:t> is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0.90 T</a:t>
            </a:r>
            <a:r>
              <a:rPr lang="en-US" sz="2000" dirty="0">
                <a:latin typeface="Times New Roman"/>
                <a:cs typeface="Times New Roman"/>
              </a:rPr>
              <a:t>,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what force does the wire feel</a:t>
            </a:r>
            <a:r>
              <a:rPr lang="en-US" sz="2000" dirty="0">
                <a:latin typeface="Times New Roman"/>
                <a:cs typeface="Times New Roman"/>
              </a:rPr>
              <a:t>, and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in which direction</a:t>
            </a:r>
            <a:r>
              <a:rPr lang="en-US" sz="2000" dirty="0">
                <a:latin typeface="Times New Roman"/>
                <a:cs typeface="Times New Roman"/>
              </a:rPr>
              <a:t>?</a:t>
            </a:r>
          </a:p>
        </p:txBody>
      </p:sp>
      <p:sp>
        <p:nvSpPr>
          <p:cNvPr id="8" name="Rectangle 9"/>
          <p:cNvSpPr txBox="1">
            <a:spLocks noChangeArrowheads="1"/>
          </p:cNvSpPr>
          <p:nvPr/>
        </p:nvSpPr>
        <p:spPr>
          <a:xfrm>
            <a:off x="539749" y="2435860"/>
            <a:ext cx="6600522" cy="58674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000" b="1" dirty="0">
                <a:solidFill>
                  <a:srgbClr val="FF0000"/>
                </a:solidFill>
                <a:latin typeface="Apple Chancery"/>
                <a:ea typeface="ＭＳ Ｐゴシック" charset="0"/>
                <a:cs typeface="Apple Chancery"/>
              </a:rPr>
              <a:t>a.) On the sketch,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show the direction of the force </a:t>
            </a:r>
            <a:r>
              <a:rPr lang="en-US" sz="2000" dirty="0">
                <a:latin typeface="Times New Roman"/>
                <a:cs typeface="Times New Roman"/>
              </a:rPr>
              <a:t>on the wire.</a:t>
            </a:r>
          </a:p>
        </p:txBody>
      </p:sp>
      <p:sp>
        <p:nvSpPr>
          <p:cNvPr id="9" name="Rectangle 9"/>
          <p:cNvSpPr txBox="1">
            <a:spLocks noChangeArrowheads="1"/>
          </p:cNvSpPr>
          <p:nvPr/>
        </p:nvSpPr>
        <p:spPr>
          <a:xfrm>
            <a:off x="869949" y="2971800"/>
            <a:ext cx="5683251" cy="4826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000" b="1" dirty="0">
                <a:solidFill>
                  <a:srgbClr val="FF0000"/>
                </a:solidFill>
                <a:latin typeface="Apple Chancery"/>
                <a:ea typeface="ＭＳ Ｐゴシック" charset="0"/>
                <a:cs typeface="Apple Chancery"/>
              </a:rPr>
              <a:t>According to the </a:t>
            </a:r>
            <a:r>
              <a:rPr lang="en-US" sz="2000" b="1" dirty="0" err="1">
                <a:solidFill>
                  <a:srgbClr val="FF0000"/>
                </a:solidFill>
                <a:latin typeface="Apple Chancery"/>
                <a:ea typeface="ＭＳ Ｐゴシック" charset="0"/>
                <a:cs typeface="Apple Chancery"/>
              </a:rPr>
              <a:t>r.h.r</a:t>
            </a:r>
            <a:r>
              <a:rPr lang="en-US" sz="2000" b="1" dirty="0">
                <a:solidFill>
                  <a:srgbClr val="FF0000"/>
                </a:solidFill>
                <a:latin typeface="Apple Chancery"/>
                <a:ea typeface="ＭＳ Ｐゴシック" charset="0"/>
                <a:cs typeface="Apple Chancery"/>
              </a:rPr>
              <a:t>., </a:t>
            </a:r>
            <a:r>
              <a:rPr lang="en-US" sz="2000" dirty="0">
                <a:latin typeface="Times New Roman"/>
                <a:cs typeface="Times New Roman"/>
              </a:rPr>
              <a:t>it’s out of the page.</a:t>
            </a:r>
          </a:p>
        </p:txBody>
      </p:sp>
      <p:sp>
        <p:nvSpPr>
          <p:cNvPr id="10" name="Rectangle 9"/>
          <p:cNvSpPr txBox="1">
            <a:spLocks noChangeArrowheads="1"/>
          </p:cNvSpPr>
          <p:nvPr/>
        </p:nvSpPr>
        <p:spPr>
          <a:xfrm>
            <a:off x="539749" y="3632200"/>
            <a:ext cx="8439151" cy="58674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000" b="1" dirty="0">
                <a:solidFill>
                  <a:srgbClr val="FF0000"/>
                </a:solidFill>
                <a:latin typeface="Apple Chancery"/>
                <a:ea typeface="ＭＳ Ｐゴシック" charset="0"/>
                <a:cs typeface="Apple Chancery"/>
              </a:rPr>
              <a:t>b.) Determine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magnitude of the force</a:t>
            </a:r>
            <a:r>
              <a:rPr lang="en-US" sz="2000" dirty="0">
                <a:latin typeface="Times New Roman"/>
                <a:cs typeface="Times New Roman"/>
              </a:rPr>
              <a:t>.</a:t>
            </a:r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86366449"/>
              </p:ext>
            </p:extLst>
          </p:nvPr>
        </p:nvGraphicFramePr>
        <p:xfrm>
          <a:off x="2401888" y="4346575"/>
          <a:ext cx="3289300" cy="954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968500" imgH="571500" progId="Equation.DSMT4">
                  <p:embed/>
                </p:oleObj>
              </mc:Choice>
              <mc:Fallback>
                <p:oleObj name="Equation" r:id="rId4" imgW="1968500" imgH="5715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401888" y="4346575"/>
                        <a:ext cx="3289300" cy="9540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64135530"/>
              </p:ext>
            </p:extLst>
          </p:nvPr>
        </p:nvGraphicFramePr>
        <p:xfrm>
          <a:off x="7214393" y="1617663"/>
          <a:ext cx="233363" cy="25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39700" imgH="152400" progId="Equation.DSMT4">
                  <p:embed/>
                </p:oleObj>
              </mc:Choice>
              <mc:Fallback>
                <p:oleObj name="Equation" r:id="rId6" imgW="139700" imgH="152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7214393" y="1617663"/>
                        <a:ext cx="233363" cy="254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5" name="Group 24"/>
          <p:cNvGrpSpPr/>
          <p:nvPr/>
        </p:nvGrpSpPr>
        <p:grpSpPr>
          <a:xfrm>
            <a:off x="7457017" y="1617663"/>
            <a:ext cx="210079" cy="214312"/>
            <a:chOff x="6654800" y="2706688"/>
            <a:chExt cx="210079" cy="214312"/>
          </a:xfrm>
        </p:grpSpPr>
        <p:sp>
          <p:nvSpPr>
            <p:cNvPr id="17" name="Oval 16"/>
            <p:cNvSpPr/>
            <p:nvPr/>
          </p:nvSpPr>
          <p:spPr>
            <a:xfrm>
              <a:off x="6654800" y="2706688"/>
              <a:ext cx="210079" cy="210079"/>
            </a:xfrm>
            <a:prstGeom prst="ellipse">
              <a:avLst/>
            </a:prstGeom>
            <a:noFill/>
            <a:ln w="28575" cmpd="sng"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aphicFrame>
          <p:nvGraphicFramePr>
            <p:cNvPr id="28" name="Object 2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025223785"/>
                </p:ext>
              </p:extLst>
            </p:nvPr>
          </p:nvGraphicFramePr>
          <p:xfrm>
            <a:off x="6694220" y="2730500"/>
            <a:ext cx="149225" cy="1905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8" imgW="88900" imgH="114300" progId="Equation.DSMT4">
                    <p:embed/>
                  </p:oleObj>
                </mc:Choice>
                <mc:Fallback>
                  <p:oleObj name="Equation" r:id="rId8" imgW="88900" imgH="1143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9"/>
                        <a:stretch>
                          <a:fillRect/>
                        </a:stretch>
                      </p:blipFill>
                      <p:spPr>
                        <a:xfrm>
                          <a:off x="6694220" y="2730500"/>
                          <a:ext cx="149225" cy="1905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30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 dirty="0"/>
          </a:p>
        </p:txBody>
      </p:sp>
      <p:sp>
        <p:nvSpPr>
          <p:cNvPr id="31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505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26.)</a:t>
            </a:r>
          </a:p>
        </p:txBody>
      </p:sp>
    </p:spTree>
    <p:extLst>
      <p:ext uri="{BB962C8B-B14F-4D97-AF65-F5344CB8AC3E}">
        <p14:creationId xmlns:p14="http://schemas.microsoft.com/office/powerpoint/2010/main" val="1739829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7800" y="1003300"/>
            <a:ext cx="5041900" cy="2500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9"/>
          <p:cNvSpPr txBox="1">
            <a:spLocks noChangeArrowheads="1"/>
          </p:cNvSpPr>
          <p:nvPr/>
        </p:nvSpPr>
        <p:spPr>
          <a:xfrm>
            <a:off x="139700" y="622300"/>
            <a:ext cx="3632200" cy="31623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Bef>
                <a:spcPct val="50000"/>
              </a:spcBef>
            </a:pPr>
            <a:r>
              <a:rPr lang="en-US" sz="2800" b="1" dirty="0">
                <a:solidFill>
                  <a:srgbClr val="FF0000"/>
                </a:solidFill>
                <a:latin typeface="Apple Chancery"/>
                <a:ea typeface="ＭＳ Ｐゴシック" charset="0"/>
                <a:cs typeface="Apple Chancery"/>
              </a:rPr>
              <a:t>Example 7: </a:t>
            </a:r>
            <a:r>
              <a:rPr lang="en-US" sz="1800" dirty="0">
                <a:latin typeface="Times New Roman"/>
                <a:cs typeface="Times New Roman"/>
              </a:rPr>
              <a:t>(courtesy of Mr. White)</a:t>
            </a:r>
            <a:r>
              <a:rPr lang="en-US" sz="2000" dirty="0">
                <a:latin typeface="Times New Roman"/>
                <a:cs typeface="Times New Roman"/>
              </a:rPr>
              <a:t>:  A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10 cm 10 cm square loop </a:t>
            </a:r>
            <a:r>
              <a:rPr lang="en-US" sz="2000" dirty="0">
                <a:latin typeface="Times New Roman"/>
                <a:cs typeface="Times New Roman"/>
              </a:rPr>
              <a:t>of wire hangs vertically, as shown here. When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current</a:t>
            </a:r>
            <a:r>
              <a:rPr lang="en-US" sz="2000" dirty="0">
                <a:latin typeface="Times New Roman"/>
                <a:cs typeface="Times New Roman"/>
              </a:rPr>
              <a:t> in the wire is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0.245 A</a:t>
            </a:r>
            <a:r>
              <a:rPr lang="en-US" sz="2000" dirty="0">
                <a:latin typeface="Times New Roman"/>
                <a:cs typeface="Times New Roman"/>
              </a:rPr>
              <a:t> counterclockwise, a scale supporting the wire measures a downward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force</a:t>
            </a:r>
            <a:r>
              <a:rPr lang="en-US" sz="2000" dirty="0">
                <a:latin typeface="Times New Roman"/>
                <a:cs typeface="Times New Roman"/>
              </a:rPr>
              <a:t> of                     . Find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magnitude of the magnetic field</a:t>
            </a:r>
            <a:r>
              <a:rPr lang="en-US" sz="2000" dirty="0">
                <a:latin typeface="Times New Roman"/>
                <a:cs typeface="Times New Roman"/>
              </a:rPr>
              <a:t>.</a:t>
            </a:r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04950721"/>
              </p:ext>
            </p:extLst>
          </p:nvPr>
        </p:nvGraphicFramePr>
        <p:xfrm>
          <a:off x="1793876" y="4425156"/>
          <a:ext cx="4711700" cy="954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819400" imgH="571500" progId="Equation.DSMT4">
                  <p:embed/>
                </p:oleObj>
              </mc:Choice>
              <mc:Fallback>
                <p:oleObj name="Equation" r:id="rId4" imgW="2819400" imgH="5715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793876" y="4425156"/>
                        <a:ext cx="4711700" cy="9540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63633704"/>
              </p:ext>
            </p:extLst>
          </p:nvPr>
        </p:nvGraphicFramePr>
        <p:xfrm>
          <a:off x="2217738" y="2840038"/>
          <a:ext cx="1295400" cy="319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774700" imgH="190500" progId="Equation.DSMT4">
                  <p:embed/>
                </p:oleObj>
              </mc:Choice>
              <mc:Fallback>
                <p:oleObj name="Equation" r:id="rId6" imgW="774700" imgH="1905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217738" y="2840038"/>
                        <a:ext cx="1295400" cy="3190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9"/>
          <p:cNvSpPr txBox="1">
            <a:spLocks noChangeArrowheads="1"/>
          </p:cNvSpPr>
          <p:nvPr/>
        </p:nvSpPr>
        <p:spPr>
          <a:xfrm>
            <a:off x="215900" y="5557044"/>
            <a:ext cx="8621712" cy="39211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Bef>
                <a:spcPct val="50000"/>
              </a:spcBef>
            </a:pPr>
            <a:r>
              <a:rPr lang="en-US" sz="2000" b="1" dirty="0">
                <a:solidFill>
                  <a:srgbClr val="FF0000"/>
                </a:solidFill>
                <a:latin typeface="Apple Chancery"/>
                <a:ea typeface="ＭＳ Ｐゴシック" charset="0"/>
                <a:cs typeface="Apple Chancery"/>
              </a:rPr>
              <a:t>Note:  </a:t>
            </a:r>
            <a:r>
              <a:rPr lang="en-US" sz="2000" dirty="0">
                <a:latin typeface="Times New Roman"/>
                <a:cs typeface="Times New Roman"/>
              </a:rPr>
              <a:t>This could easily have been turned into a torque problem . . . just </a:t>
            </a:r>
            <a:r>
              <a:rPr lang="en-US" sz="2000" dirty="0" err="1">
                <a:latin typeface="Times New Roman"/>
                <a:cs typeface="Times New Roman"/>
              </a:rPr>
              <a:t>sayin</a:t>
            </a:r>
            <a:r>
              <a:rPr lang="en-US" sz="2000" dirty="0">
                <a:latin typeface="Times New Roman"/>
                <a:cs typeface="Times New Roman"/>
              </a:rPr>
              <a:t> . . . </a:t>
            </a:r>
          </a:p>
        </p:txBody>
      </p:sp>
      <p:sp>
        <p:nvSpPr>
          <p:cNvPr id="11" name="Rectangle 9"/>
          <p:cNvSpPr txBox="1">
            <a:spLocks noChangeArrowheads="1"/>
          </p:cNvSpPr>
          <p:nvPr/>
        </p:nvSpPr>
        <p:spPr>
          <a:xfrm>
            <a:off x="711200" y="3873500"/>
            <a:ext cx="8126412" cy="39211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Bef>
                <a:spcPct val="50000"/>
              </a:spcBef>
            </a:pPr>
            <a:r>
              <a:rPr lang="en-US" sz="2000" b="1" dirty="0">
                <a:solidFill>
                  <a:srgbClr val="FF0000"/>
                </a:solidFill>
                <a:latin typeface="Apple Chancery"/>
                <a:ea typeface="ＭＳ Ｐゴシック" charset="0"/>
                <a:cs typeface="Apple Chancery"/>
              </a:rPr>
              <a:t>According to </a:t>
            </a:r>
            <a:r>
              <a:rPr lang="en-US" sz="2000" dirty="0">
                <a:latin typeface="Times New Roman"/>
                <a:cs typeface="Times New Roman"/>
              </a:rPr>
              <a:t>the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r-h-r</a:t>
            </a:r>
            <a:r>
              <a:rPr lang="en-US" sz="2000" dirty="0">
                <a:latin typeface="Times New Roman"/>
                <a:cs typeface="Times New Roman"/>
              </a:rPr>
              <a:t>,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force will be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downward</a:t>
            </a:r>
            <a:r>
              <a:rPr lang="en-US" sz="2000" dirty="0">
                <a:latin typeface="Times New Roman"/>
                <a:cs typeface="Times New Roman"/>
              </a:rPr>
              <a:t>.  Its magnitude will be:</a:t>
            </a:r>
          </a:p>
        </p:txBody>
      </p:sp>
      <p:sp>
        <p:nvSpPr>
          <p:cNvPr id="12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 dirty="0"/>
          </a:p>
        </p:txBody>
      </p:sp>
      <p:sp>
        <p:nvSpPr>
          <p:cNvPr id="13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505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27.)</a:t>
            </a:r>
          </a:p>
        </p:txBody>
      </p:sp>
    </p:spTree>
    <p:extLst>
      <p:ext uri="{BB962C8B-B14F-4D97-AF65-F5344CB8AC3E}">
        <p14:creationId xmlns:p14="http://schemas.microsoft.com/office/powerpoint/2010/main" val="2311636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45" name="Line 1"/>
          <p:cNvSpPr>
            <a:spLocks noChangeShapeType="1"/>
          </p:cNvSpPr>
          <p:nvPr/>
        </p:nvSpPr>
        <p:spPr bwMode="auto">
          <a:xfrm rot="10800000" flipH="1">
            <a:off x="7431776" y="1090534"/>
            <a:ext cx="20350" cy="1206032"/>
          </a:xfrm>
          <a:prstGeom prst="line">
            <a:avLst/>
          </a:prstGeom>
          <a:noFill/>
          <a:ln w="28575" cmpd="sng">
            <a:solidFill>
              <a:schemeClr val="tx1"/>
            </a:solidFill>
            <a:round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7246" name="Line 5"/>
          <p:cNvSpPr>
            <a:spLocks noChangeShapeType="1"/>
          </p:cNvSpPr>
          <p:nvPr/>
        </p:nvSpPr>
        <p:spPr bwMode="auto">
          <a:xfrm>
            <a:off x="6327166" y="3258338"/>
            <a:ext cx="1328457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7247" name="Line 6"/>
          <p:cNvSpPr>
            <a:spLocks noChangeShapeType="1"/>
          </p:cNvSpPr>
          <p:nvPr/>
        </p:nvSpPr>
        <p:spPr bwMode="auto">
          <a:xfrm rot="10800000" flipH="1">
            <a:off x="6897595" y="1217752"/>
            <a:ext cx="20350" cy="1206032"/>
          </a:xfrm>
          <a:prstGeom prst="line">
            <a:avLst/>
          </a:prstGeom>
          <a:noFill/>
          <a:ln w="28575" cmpd="sng">
            <a:solidFill>
              <a:schemeClr val="tx1"/>
            </a:solidFill>
            <a:round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7248" name="Line 7"/>
          <p:cNvSpPr>
            <a:spLocks noChangeShapeType="1"/>
          </p:cNvSpPr>
          <p:nvPr/>
        </p:nvSpPr>
        <p:spPr bwMode="auto">
          <a:xfrm rot="10800000" flipH="1">
            <a:off x="7263890" y="1864023"/>
            <a:ext cx="20350" cy="1206032"/>
          </a:xfrm>
          <a:prstGeom prst="line">
            <a:avLst/>
          </a:prstGeom>
          <a:noFill/>
          <a:ln w="28575" cmpd="sng">
            <a:solidFill>
              <a:schemeClr val="tx1"/>
            </a:solidFill>
            <a:round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7249" name="Line 8"/>
          <p:cNvSpPr>
            <a:spLocks noChangeShapeType="1"/>
          </p:cNvSpPr>
          <p:nvPr/>
        </p:nvSpPr>
        <p:spPr bwMode="auto">
          <a:xfrm rot="10800000" flipH="1">
            <a:off x="7711585" y="1538343"/>
            <a:ext cx="20350" cy="1206032"/>
          </a:xfrm>
          <a:prstGeom prst="line">
            <a:avLst/>
          </a:prstGeom>
          <a:noFill/>
          <a:ln w="28575" cmpd="sng">
            <a:solidFill>
              <a:schemeClr val="tx1"/>
            </a:solidFill>
            <a:round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7250" name="Line 9"/>
          <p:cNvSpPr>
            <a:spLocks noChangeShapeType="1"/>
          </p:cNvSpPr>
          <p:nvPr/>
        </p:nvSpPr>
        <p:spPr bwMode="auto">
          <a:xfrm rot="10800000" flipH="1">
            <a:off x="8001569" y="1975975"/>
            <a:ext cx="20350" cy="1206032"/>
          </a:xfrm>
          <a:prstGeom prst="line">
            <a:avLst/>
          </a:prstGeom>
          <a:noFill/>
          <a:ln w="28575" cmpd="sng">
            <a:solidFill>
              <a:schemeClr val="tx1"/>
            </a:solidFill>
            <a:round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7251" name="Line 10"/>
          <p:cNvSpPr>
            <a:spLocks noChangeShapeType="1"/>
          </p:cNvSpPr>
          <p:nvPr/>
        </p:nvSpPr>
        <p:spPr bwMode="auto">
          <a:xfrm rot="10800000" flipH="1">
            <a:off x="6444813" y="1691005"/>
            <a:ext cx="20350" cy="1206032"/>
          </a:xfrm>
          <a:prstGeom prst="line">
            <a:avLst/>
          </a:prstGeom>
          <a:noFill/>
          <a:ln w="28575" cmpd="sng">
            <a:solidFill>
              <a:schemeClr val="tx1"/>
            </a:solidFill>
            <a:round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7252" name="Line 11"/>
          <p:cNvSpPr>
            <a:spLocks noChangeShapeType="1"/>
          </p:cNvSpPr>
          <p:nvPr/>
        </p:nvSpPr>
        <p:spPr bwMode="auto">
          <a:xfrm rot="10800000" flipH="1">
            <a:off x="6322714" y="678346"/>
            <a:ext cx="20350" cy="1206032"/>
          </a:xfrm>
          <a:prstGeom prst="line">
            <a:avLst/>
          </a:prstGeom>
          <a:noFill/>
          <a:ln w="28575" cmpd="sng">
            <a:solidFill>
              <a:schemeClr val="tx1"/>
            </a:solidFill>
            <a:round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7253" name="Line 12"/>
          <p:cNvSpPr>
            <a:spLocks noChangeShapeType="1"/>
          </p:cNvSpPr>
          <p:nvPr/>
        </p:nvSpPr>
        <p:spPr bwMode="auto">
          <a:xfrm rot="10800000" flipH="1">
            <a:off x="5875020" y="1538343"/>
            <a:ext cx="20350" cy="1206032"/>
          </a:xfrm>
          <a:prstGeom prst="line">
            <a:avLst/>
          </a:prstGeom>
          <a:noFill/>
          <a:ln w="28575" cmpd="sng">
            <a:solidFill>
              <a:schemeClr val="tx1"/>
            </a:solidFill>
            <a:round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7254" name="Line 17"/>
          <p:cNvSpPr>
            <a:spLocks noChangeShapeType="1"/>
          </p:cNvSpPr>
          <p:nvPr/>
        </p:nvSpPr>
        <p:spPr bwMode="auto">
          <a:xfrm rot="10800000" flipH="1">
            <a:off x="8652761" y="2874202"/>
            <a:ext cx="266932" cy="302715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7255" name="Line 19"/>
          <p:cNvSpPr>
            <a:spLocks noChangeShapeType="1"/>
          </p:cNvSpPr>
          <p:nvPr/>
        </p:nvSpPr>
        <p:spPr bwMode="auto">
          <a:xfrm rot="10800000" flipH="1">
            <a:off x="7981219" y="3237982"/>
            <a:ext cx="605405" cy="315502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7256" name="Freeform 31"/>
          <p:cNvSpPr>
            <a:spLocks/>
          </p:cNvSpPr>
          <p:nvPr/>
        </p:nvSpPr>
        <p:spPr bwMode="auto">
          <a:xfrm>
            <a:off x="6917945" y="2874202"/>
            <a:ext cx="181604" cy="384136"/>
          </a:xfrm>
          <a:custGeom>
            <a:avLst/>
            <a:gdLst>
              <a:gd name="T0" fmla="*/ 112 w 112"/>
              <a:gd name="T1" fmla="*/ 0 h 240"/>
              <a:gd name="T2" fmla="*/ 16 w 112"/>
              <a:gd name="T3" fmla="*/ 144 h 240"/>
              <a:gd name="T4" fmla="*/ 16 w 112"/>
              <a:gd name="T5" fmla="*/ 240 h 240"/>
              <a:gd name="T6" fmla="*/ 0 60000 65536"/>
              <a:gd name="T7" fmla="*/ 0 60000 65536"/>
              <a:gd name="T8" fmla="*/ 0 60000 65536"/>
              <a:gd name="T9" fmla="*/ 0 w 112"/>
              <a:gd name="T10" fmla="*/ 0 h 240"/>
              <a:gd name="T11" fmla="*/ 112 w 112"/>
              <a:gd name="T12" fmla="*/ 240 h 2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12" h="240">
                <a:moveTo>
                  <a:pt x="112" y="0"/>
                </a:moveTo>
                <a:cubicBezTo>
                  <a:pt x="72" y="52"/>
                  <a:pt x="32" y="104"/>
                  <a:pt x="16" y="144"/>
                </a:cubicBezTo>
                <a:cubicBezTo>
                  <a:pt x="0" y="184"/>
                  <a:pt x="8" y="212"/>
                  <a:pt x="16" y="240"/>
                </a:cubicBezTo>
              </a:path>
            </a:pathLst>
          </a:cu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7257" name="Line 38"/>
          <p:cNvSpPr>
            <a:spLocks noChangeShapeType="1"/>
          </p:cNvSpPr>
          <p:nvPr/>
        </p:nvSpPr>
        <p:spPr bwMode="auto">
          <a:xfrm flipV="1">
            <a:off x="6291508" y="1667648"/>
            <a:ext cx="560105" cy="291036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7258" name="Cube 48"/>
          <p:cNvSpPr>
            <a:spLocks noChangeArrowheads="1"/>
          </p:cNvSpPr>
          <p:nvPr/>
        </p:nvSpPr>
        <p:spPr bwMode="auto">
          <a:xfrm rot="2021226">
            <a:off x="5983295" y="2563488"/>
            <a:ext cx="2055337" cy="226022"/>
          </a:xfrm>
          <a:prstGeom prst="cube">
            <a:avLst>
              <a:gd name="adj" fmla="val 26319"/>
            </a:avLst>
          </a:prstGeom>
          <a:solidFill>
            <a:srgbClr val="FF0000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7259" name="Cube 49"/>
          <p:cNvSpPr>
            <a:spLocks noChangeArrowheads="1"/>
          </p:cNvSpPr>
          <p:nvPr/>
        </p:nvSpPr>
        <p:spPr bwMode="auto">
          <a:xfrm rot="2021226">
            <a:off x="6741720" y="2218757"/>
            <a:ext cx="2055337" cy="226022"/>
          </a:xfrm>
          <a:prstGeom prst="cube">
            <a:avLst>
              <a:gd name="adj" fmla="val 27347"/>
            </a:avLst>
          </a:prstGeom>
          <a:solidFill>
            <a:srgbClr val="FF0000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FF0000"/>
              </a:solidFill>
            </a:endParaRPr>
          </a:p>
        </p:txBody>
      </p:sp>
      <p:sp>
        <p:nvSpPr>
          <p:cNvPr id="137260" name="Line 18"/>
          <p:cNvSpPr>
            <a:spLocks noChangeShapeType="1"/>
          </p:cNvSpPr>
          <p:nvPr/>
        </p:nvSpPr>
        <p:spPr bwMode="auto">
          <a:xfrm>
            <a:off x="7799483" y="3218932"/>
            <a:ext cx="186823" cy="34473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7261" name="Line 16"/>
          <p:cNvSpPr>
            <a:spLocks noChangeShapeType="1"/>
          </p:cNvSpPr>
          <p:nvPr/>
        </p:nvSpPr>
        <p:spPr bwMode="auto">
          <a:xfrm rot="10800000">
            <a:off x="8618098" y="2874203"/>
            <a:ext cx="301595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7262" name="Cube 50"/>
          <p:cNvSpPr>
            <a:spLocks noChangeArrowheads="1"/>
          </p:cNvSpPr>
          <p:nvPr/>
        </p:nvSpPr>
        <p:spPr bwMode="auto">
          <a:xfrm rot="9142984">
            <a:off x="6197513" y="1925295"/>
            <a:ext cx="1272929" cy="118279"/>
          </a:xfrm>
          <a:prstGeom prst="cube">
            <a:avLst>
              <a:gd name="adj" fmla="val 41926"/>
            </a:avLst>
          </a:prstGeom>
          <a:solidFill>
            <a:srgbClr val="3366FF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FF0000"/>
              </a:solidFill>
            </a:endParaRPr>
          </a:p>
        </p:txBody>
      </p:sp>
      <p:graphicFrame>
        <p:nvGraphicFramePr>
          <p:cNvPr id="137223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85243739"/>
              </p:ext>
            </p:extLst>
          </p:nvPr>
        </p:nvGraphicFramePr>
        <p:xfrm>
          <a:off x="6762430" y="2915542"/>
          <a:ext cx="178593" cy="2514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27000" imgH="177800" progId="Equation.DSMT4">
                  <p:embed/>
                </p:oleObj>
              </mc:Choice>
              <mc:Fallback>
                <p:oleObj name="Equation" r:id="rId3" imgW="127000" imgH="177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62430" y="2915542"/>
                        <a:ext cx="178593" cy="25146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37229" name="Group 2"/>
          <p:cNvGrpSpPr>
            <a:grpSpLocks/>
          </p:cNvGrpSpPr>
          <p:nvPr/>
        </p:nvGrpSpPr>
        <p:grpSpPr bwMode="auto">
          <a:xfrm>
            <a:off x="6493715" y="4307868"/>
            <a:ext cx="2148794" cy="1861475"/>
            <a:chOff x="1374" y="794"/>
            <a:chExt cx="2977" cy="2580"/>
          </a:xfrm>
        </p:grpSpPr>
        <p:sp>
          <p:nvSpPr>
            <p:cNvPr id="137238" name="Line 3"/>
            <p:cNvSpPr>
              <a:spLocks noChangeShapeType="1"/>
            </p:cNvSpPr>
            <p:nvPr/>
          </p:nvSpPr>
          <p:spPr bwMode="auto">
            <a:xfrm rot="10800000" flipH="1">
              <a:off x="1374" y="794"/>
              <a:ext cx="0" cy="2579"/>
            </a:xfrm>
            <a:prstGeom prst="line">
              <a:avLst/>
            </a:prstGeom>
            <a:noFill/>
            <a:ln w="28575" cmpd="sng">
              <a:solidFill>
                <a:srgbClr val="000000"/>
              </a:solidFill>
              <a:round/>
              <a:headEnd type="stealth" w="med" len="med"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7239" name="Line 4"/>
            <p:cNvSpPr>
              <a:spLocks noChangeShapeType="1"/>
            </p:cNvSpPr>
            <p:nvPr/>
          </p:nvSpPr>
          <p:spPr bwMode="auto">
            <a:xfrm rot="10800000" flipH="1">
              <a:off x="1870" y="794"/>
              <a:ext cx="0" cy="2579"/>
            </a:xfrm>
            <a:prstGeom prst="line">
              <a:avLst/>
            </a:prstGeom>
            <a:noFill/>
            <a:ln w="28575" cmpd="sng">
              <a:solidFill>
                <a:srgbClr val="000000"/>
              </a:solidFill>
              <a:round/>
              <a:headEnd type="stealth" w="med" len="med"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7240" name="Line 5"/>
            <p:cNvSpPr>
              <a:spLocks noChangeShapeType="1"/>
            </p:cNvSpPr>
            <p:nvPr/>
          </p:nvSpPr>
          <p:spPr bwMode="auto">
            <a:xfrm rot="10800000" flipH="1">
              <a:off x="2366" y="794"/>
              <a:ext cx="0" cy="2579"/>
            </a:xfrm>
            <a:prstGeom prst="line">
              <a:avLst/>
            </a:prstGeom>
            <a:noFill/>
            <a:ln w="28575" cmpd="sng">
              <a:solidFill>
                <a:srgbClr val="000000"/>
              </a:solidFill>
              <a:round/>
              <a:headEnd type="stealth" w="med" len="med"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7241" name="Line 6"/>
            <p:cNvSpPr>
              <a:spLocks noChangeShapeType="1"/>
            </p:cNvSpPr>
            <p:nvPr/>
          </p:nvSpPr>
          <p:spPr bwMode="auto">
            <a:xfrm rot="10800000" flipH="1">
              <a:off x="2862" y="794"/>
              <a:ext cx="0" cy="2580"/>
            </a:xfrm>
            <a:prstGeom prst="line">
              <a:avLst/>
            </a:prstGeom>
            <a:noFill/>
            <a:ln w="28575" cmpd="sng">
              <a:solidFill>
                <a:srgbClr val="000000"/>
              </a:solidFill>
              <a:round/>
              <a:headEnd type="stealth" w="med" len="med"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7242" name="Line 7"/>
            <p:cNvSpPr>
              <a:spLocks noChangeShapeType="1"/>
            </p:cNvSpPr>
            <p:nvPr/>
          </p:nvSpPr>
          <p:spPr bwMode="auto">
            <a:xfrm rot="10800000" flipH="1">
              <a:off x="3358" y="794"/>
              <a:ext cx="0" cy="2580"/>
            </a:xfrm>
            <a:prstGeom prst="line">
              <a:avLst/>
            </a:prstGeom>
            <a:noFill/>
            <a:ln w="28575" cmpd="sng">
              <a:solidFill>
                <a:srgbClr val="000000"/>
              </a:solidFill>
              <a:round/>
              <a:headEnd type="stealth" w="med" len="med"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7243" name="Line 8"/>
            <p:cNvSpPr>
              <a:spLocks noChangeShapeType="1"/>
            </p:cNvSpPr>
            <p:nvPr/>
          </p:nvSpPr>
          <p:spPr bwMode="auto">
            <a:xfrm rot="10800000" flipH="1">
              <a:off x="3854" y="794"/>
              <a:ext cx="0" cy="2580"/>
            </a:xfrm>
            <a:prstGeom prst="line">
              <a:avLst/>
            </a:prstGeom>
            <a:noFill/>
            <a:ln w="28575" cmpd="sng">
              <a:solidFill>
                <a:srgbClr val="000000"/>
              </a:solidFill>
              <a:round/>
              <a:headEnd type="stealth" w="med" len="med"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7244" name="Line 9"/>
            <p:cNvSpPr>
              <a:spLocks noChangeShapeType="1"/>
            </p:cNvSpPr>
            <p:nvPr/>
          </p:nvSpPr>
          <p:spPr bwMode="auto">
            <a:xfrm rot="10800000" flipH="1">
              <a:off x="4350" y="794"/>
              <a:ext cx="0" cy="2580"/>
            </a:xfrm>
            <a:prstGeom prst="line">
              <a:avLst/>
            </a:prstGeom>
            <a:noFill/>
            <a:ln w="28575" cmpd="sng">
              <a:solidFill>
                <a:srgbClr val="000000"/>
              </a:solidFill>
              <a:round/>
              <a:headEnd type="stealth" w="med" len="med"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7231" name="Rectangle 11"/>
          <p:cNvSpPr>
            <a:spLocks noChangeArrowheads="1"/>
          </p:cNvSpPr>
          <p:nvPr/>
        </p:nvSpPr>
        <p:spPr bwMode="auto">
          <a:xfrm rot="1342807">
            <a:off x="6264082" y="5091063"/>
            <a:ext cx="2350693" cy="167511"/>
          </a:xfrm>
          <a:prstGeom prst="rect">
            <a:avLst/>
          </a:prstGeom>
          <a:solidFill>
            <a:srgbClr val="FF0000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37232" name="Rectangle 12"/>
          <p:cNvSpPr>
            <a:spLocks noChangeArrowheads="1"/>
          </p:cNvSpPr>
          <p:nvPr/>
        </p:nvSpPr>
        <p:spPr bwMode="auto">
          <a:xfrm rot="1342807">
            <a:off x="6808768" y="4647327"/>
            <a:ext cx="259586" cy="215213"/>
          </a:xfrm>
          <a:prstGeom prst="rect">
            <a:avLst/>
          </a:prstGeom>
          <a:solidFill>
            <a:srgbClr val="3366FF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37233" name="Line 13"/>
          <p:cNvSpPr>
            <a:spLocks noChangeShapeType="1"/>
          </p:cNvSpPr>
          <p:nvPr/>
        </p:nvSpPr>
        <p:spPr bwMode="auto">
          <a:xfrm rot="10800000" flipH="1">
            <a:off x="6801003" y="5708967"/>
            <a:ext cx="1657356" cy="0"/>
          </a:xfrm>
          <a:prstGeom prst="line">
            <a:avLst/>
          </a:prstGeom>
          <a:noFill/>
          <a:ln w="25400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37234" name="Freeform 16"/>
          <p:cNvSpPr>
            <a:spLocks/>
          </p:cNvSpPr>
          <p:nvPr/>
        </p:nvSpPr>
        <p:spPr bwMode="auto">
          <a:xfrm>
            <a:off x="7721600" y="5431631"/>
            <a:ext cx="160240" cy="277337"/>
          </a:xfrm>
          <a:custGeom>
            <a:avLst/>
            <a:gdLst>
              <a:gd name="T0" fmla="*/ 144 w 144"/>
              <a:gd name="T1" fmla="*/ 0 h 192"/>
              <a:gd name="T2" fmla="*/ 48 w 144"/>
              <a:gd name="T3" fmla="*/ 96 h 192"/>
              <a:gd name="T4" fmla="*/ 0 w 144"/>
              <a:gd name="T5" fmla="*/ 192 h 192"/>
              <a:gd name="T6" fmla="*/ 0 60000 65536"/>
              <a:gd name="T7" fmla="*/ 0 60000 65536"/>
              <a:gd name="T8" fmla="*/ 0 60000 65536"/>
              <a:gd name="T9" fmla="*/ 0 w 144"/>
              <a:gd name="T10" fmla="*/ 0 h 192"/>
              <a:gd name="T11" fmla="*/ 144 w 144"/>
              <a:gd name="T12" fmla="*/ 192 h 19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44" h="192">
                <a:moveTo>
                  <a:pt x="144" y="0"/>
                </a:moveTo>
                <a:cubicBezTo>
                  <a:pt x="108" y="32"/>
                  <a:pt x="72" y="64"/>
                  <a:pt x="48" y="96"/>
                </a:cubicBezTo>
                <a:cubicBezTo>
                  <a:pt x="24" y="128"/>
                  <a:pt x="12" y="160"/>
                  <a:pt x="0" y="192"/>
                </a:cubicBezTo>
              </a:path>
            </a:pathLst>
          </a:cu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lIns="82296" tIns="41148" rIns="82296" bIns="41148" anchor="ctr"/>
          <a:lstStyle/>
          <a:p>
            <a:endParaRPr lang="en-US"/>
          </a:p>
        </p:txBody>
      </p:sp>
      <p:sp>
        <p:nvSpPr>
          <p:cNvPr id="137235" name="TextBox 67"/>
          <p:cNvSpPr txBox="1">
            <a:spLocks noChangeArrowheads="1"/>
          </p:cNvSpPr>
          <p:nvPr/>
        </p:nvSpPr>
        <p:spPr bwMode="auto">
          <a:xfrm>
            <a:off x="7799483" y="685920"/>
            <a:ext cx="1049332" cy="360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800" dirty="0">
                <a:solidFill>
                  <a:srgbClr val="FF0000"/>
                </a:solidFill>
                <a:latin typeface="Apple Chancery"/>
                <a:cs typeface="Apple Chancery"/>
              </a:rPr>
              <a:t>3-d view:</a:t>
            </a:r>
          </a:p>
        </p:txBody>
      </p:sp>
      <p:sp>
        <p:nvSpPr>
          <p:cNvPr id="137236" name="TextBox 68"/>
          <p:cNvSpPr txBox="1">
            <a:spLocks noChangeArrowheads="1"/>
          </p:cNvSpPr>
          <p:nvPr/>
        </p:nvSpPr>
        <p:spPr bwMode="auto">
          <a:xfrm>
            <a:off x="7890975" y="3712382"/>
            <a:ext cx="1097009" cy="360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800" dirty="0">
                <a:solidFill>
                  <a:srgbClr val="FF0000"/>
                </a:solidFill>
                <a:latin typeface="Apple Chancery"/>
                <a:cs typeface="Apple Chancery"/>
              </a:rPr>
              <a:t>side view:</a:t>
            </a:r>
          </a:p>
        </p:txBody>
      </p:sp>
      <p:sp>
        <p:nvSpPr>
          <p:cNvPr id="137237" name="Rectangle 69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48" name="Rectangle 9"/>
          <p:cNvSpPr txBox="1">
            <a:spLocks noChangeArrowheads="1"/>
          </p:cNvSpPr>
          <p:nvPr/>
        </p:nvSpPr>
        <p:spPr>
          <a:xfrm>
            <a:off x="149578" y="358463"/>
            <a:ext cx="5552721" cy="2607644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Bef>
                <a:spcPct val="50000"/>
              </a:spcBef>
            </a:pPr>
            <a:r>
              <a:rPr lang="en-US" sz="2800" b="1" dirty="0">
                <a:solidFill>
                  <a:srgbClr val="FF0000"/>
                </a:solidFill>
                <a:latin typeface="Apple Chancery"/>
                <a:ea typeface="ＭＳ Ｐゴシック" charset="0"/>
                <a:cs typeface="Apple Chancery"/>
              </a:rPr>
              <a:t>Example 8: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Two metal ramps </a:t>
            </a:r>
            <a:r>
              <a:rPr lang="en-US" sz="2000" dirty="0">
                <a:latin typeface="Times New Roman"/>
                <a:cs typeface="Times New Roman"/>
              </a:rPr>
              <a:t>(in red) at an angle    are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d</a:t>
            </a:r>
            <a:r>
              <a:rPr lang="en-US" sz="2000" i="1" dirty="0">
                <a:latin typeface="Times New Roman"/>
                <a:cs typeface="Times New Roman"/>
              </a:rPr>
              <a:t>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units apart </a:t>
            </a:r>
            <a:r>
              <a:rPr lang="en-US" sz="2000" dirty="0">
                <a:latin typeface="Times New Roman"/>
                <a:cs typeface="Times New Roman"/>
              </a:rPr>
              <a:t>and are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bathed in</a:t>
            </a:r>
            <a:r>
              <a:rPr lang="en-US" sz="2000" dirty="0">
                <a:latin typeface="Times New Roman"/>
                <a:cs typeface="Times New Roman"/>
              </a:rPr>
              <a:t> a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downward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B-fld</a:t>
            </a:r>
            <a:r>
              <a:rPr lang="en-US" sz="2000" dirty="0">
                <a:latin typeface="Times New Roman"/>
                <a:cs typeface="Times New Roman"/>
              </a:rPr>
              <a:t>.  A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battery wire </a:t>
            </a:r>
            <a:r>
              <a:rPr lang="en-US" sz="2000" dirty="0">
                <a:latin typeface="Times New Roman"/>
                <a:cs typeface="Times New Roman"/>
              </a:rPr>
              <a:t>is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connected to each ramp </a:t>
            </a:r>
            <a:r>
              <a:rPr lang="en-US" sz="2000" dirty="0">
                <a:latin typeface="Times New Roman"/>
                <a:cs typeface="Times New Roman"/>
              </a:rPr>
              <a:t>making a circuit.  A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metal rod </a:t>
            </a:r>
            <a:r>
              <a:rPr lang="en-US" sz="2000" dirty="0">
                <a:solidFill>
                  <a:srgbClr val="008000"/>
                </a:solidFill>
                <a:latin typeface="Times New Roman"/>
                <a:cs typeface="Times New Roman"/>
              </a:rPr>
              <a:t>would slide frictionless down the ramp if </a:t>
            </a:r>
            <a:r>
              <a:rPr lang="en-US" sz="2000" dirty="0">
                <a:latin typeface="Times New Roman"/>
                <a:cs typeface="Times New Roman"/>
              </a:rPr>
              <a:t>it were not for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magnetic force </a:t>
            </a:r>
            <a:r>
              <a:rPr lang="en-US" sz="2000" dirty="0">
                <a:latin typeface="Times New Roman"/>
                <a:cs typeface="Times New Roman"/>
              </a:rPr>
              <a:t>provided by the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B-fld</a:t>
            </a:r>
            <a:r>
              <a:rPr lang="en-US" sz="2000" dirty="0">
                <a:latin typeface="Times New Roman"/>
                <a:cs typeface="Times New Roman"/>
              </a:rPr>
              <a:t>.  In fact, in this case the rod is motionless. 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Assuming</a:t>
            </a:r>
            <a:r>
              <a:rPr lang="en-US" sz="2000" dirty="0">
                <a:latin typeface="Times New Roman"/>
                <a:cs typeface="Times New Roman"/>
              </a:rPr>
              <a:t>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net resistance </a:t>
            </a:r>
            <a:r>
              <a:rPr lang="en-US" sz="2000" dirty="0">
                <a:latin typeface="Times New Roman"/>
                <a:cs typeface="Times New Roman"/>
              </a:rPr>
              <a:t>of the system is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lang="en-US" sz="2000" dirty="0">
                <a:latin typeface="Times New Roman"/>
                <a:cs typeface="Times New Roman"/>
              </a:rPr>
              <a:t>:</a:t>
            </a:r>
          </a:p>
        </p:txBody>
      </p:sp>
      <p:graphicFrame>
        <p:nvGraphicFramePr>
          <p:cNvPr id="51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39917395"/>
              </p:ext>
            </p:extLst>
          </p:nvPr>
        </p:nvGraphicFramePr>
        <p:xfrm>
          <a:off x="6486525" y="1538288"/>
          <a:ext cx="176213" cy="233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27000" imgH="165100" progId="Equation.DSMT4">
                  <p:embed/>
                </p:oleObj>
              </mc:Choice>
              <mc:Fallback>
                <p:oleObj name="Equation" r:id="rId5" imgW="127000" imgH="165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86525" y="1538288"/>
                        <a:ext cx="176213" cy="2333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56200944"/>
              </p:ext>
            </p:extLst>
          </p:nvPr>
        </p:nvGraphicFramePr>
        <p:xfrm>
          <a:off x="7527925" y="1195388"/>
          <a:ext cx="193675" cy="214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39700" imgH="152400" progId="Equation.DSMT4">
                  <p:embed/>
                </p:oleObj>
              </mc:Choice>
              <mc:Fallback>
                <p:oleObj name="Equation" r:id="rId7" imgW="139700" imgH="15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27925" y="1195388"/>
                        <a:ext cx="193675" cy="214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862190"/>
              </p:ext>
            </p:extLst>
          </p:nvPr>
        </p:nvGraphicFramePr>
        <p:xfrm>
          <a:off x="8812212" y="3271475"/>
          <a:ext cx="212725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52400" imgH="152400" progId="Equation.DSMT4">
                  <p:embed/>
                </p:oleObj>
              </mc:Choice>
              <mc:Fallback>
                <p:oleObj name="Equation" r:id="rId9" imgW="152400" imgH="15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12212" y="3271475"/>
                        <a:ext cx="212725" cy="215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59118252"/>
              </p:ext>
            </p:extLst>
          </p:nvPr>
        </p:nvGraphicFramePr>
        <p:xfrm>
          <a:off x="8701556" y="4307868"/>
          <a:ext cx="193675" cy="214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139700" imgH="152400" progId="Equation.DSMT4">
                  <p:embed/>
                </p:oleObj>
              </mc:Choice>
              <mc:Fallback>
                <p:oleObj name="Equation" r:id="rId11" imgW="139700" imgH="15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01556" y="4307868"/>
                        <a:ext cx="193675" cy="214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2320438"/>
              </p:ext>
            </p:extLst>
          </p:nvPr>
        </p:nvGraphicFramePr>
        <p:xfrm>
          <a:off x="7567751" y="5402199"/>
          <a:ext cx="178593" cy="2514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27000" imgH="177800" progId="Equation.DSMT4">
                  <p:embed/>
                </p:oleObj>
              </mc:Choice>
              <mc:Fallback>
                <p:oleObj name="Equation" r:id="rId12" imgW="127000" imgH="177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67751" y="5402199"/>
                        <a:ext cx="178593" cy="25146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6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 dirty="0"/>
          </a:p>
        </p:txBody>
      </p:sp>
      <p:sp>
        <p:nvSpPr>
          <p:cNvPr id="57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505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28.)</a:t>
            </a:r>
          </a:p>
        </p:txBody>
      </p:sp>
      <p:graphicFrame>
        <p:nvGraphicFramePr>
          <p:cNvPr id="5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61563257"/>
              </p:ext>
            </p:extLst>
          </p:nvPr>
        </p:nvGraphicFramePr>
        <p:xfrm>
          <a:off x="805861" y="830119"/>
          <a:ext cx="213196" cy="3001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127000" imgH="177800" progId="Equation.DSMT4">
                  <p:embed/>
                </p:oleObj>
              </mc:Choice>
              <mc:Fallback>
                <p:oleObj name="Equation" r:id="rId13" imgW="127000" imgH="177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5861" y="830119"/>
                        <a:ext cx="213196" cy="30018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9" name="Rectangle 9"/>
          <p:cNvSpPr txBox="1">
            <a:spLocks noChangeArrowheads="1"/>
          </p:cNvSpPr>
          <p:nvPr/>
        </p:nvSpPr>
        <p:spPr>
          <a:xfrm>
            <a:off x="540458" y="3051356"/>
            <a:ext cx="5552721" cy="920999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Bef>
                <a:spcPct val="50000"/>
              </a:spcBef>
            </a:pPr>
            <a:r>
              <a:rPr lang="en-US" sz="2000" b="1" dirty="0">
                <a:solidFill>
                  <a:srgbClr val="FF0000"/>
                </a:solidFill>
                <a:latin typeface="Apple Chancery"/>
                <a:ea typeface="ＭＳ Ｐゴシック" charset="0"/>
                <a:cs typeface="Apple Chancery"/>
              </a:rPr>
              <a:t>a.) What must</a:t>
            </a:r>
            <a:r>
              <a:rPr lang="en-US" sz="2000" dirty="0">
                <a:latin typeface="Times New Roman"/>
                <a:cs typeface="Times New Roman"/>
              </a:rPr>
              <a:t>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polarity of the battery be </a:t>
            </a:r>
            <a:r>
              <a:rPr lang="en-US" sz="2000" dirty="0">
                <a:latin typeface="Times New Roman"/>
                <a:cs typeface="Times New Roman"/>
              </a:rPr>
              <a:t>if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rod</a:t>
            </a:r>
            <a:r>
              <a:rPr lang="en-US" sz="2000" dirty="0">
                <a:latin typeface="Times New Roman"/>
                <a:cs typeface="Times New Roman"/>
              </a:rPr>
              <a:t> is to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stay stationary on the ramp </a:t>
            </a:r>
            <a:r>
              <a:rPr lang="en-US" sz="2000" dirty="0">
                <a:latin typeface="Times New Roman"/>
                <a:cs typeface="Times New Roman"/>
              </a:rPr>
              <a:t>(again, assume the rod is frictionless).</a:t>
            </a:r>
          </a:p>
        </p:txBody>
      </p:sp>
      <p:sp>
        <p:nvSpPr>
          <p:cNvPr id="60" name="Rectangle 9"/>
          <p:cNvSpPr txBox="1">
            <a:spLocks noChangeArrowheads="1"/>
          </p:cNvSpPr>
          <p:nvPr/>
        </p:nvSpPr>
        <p:spPr>
          <a:xfrm>
            <a:off x="805862" y="4006484"/>
            <a:ext cx="4299538" cy="1543734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Bef>
                <a:spcPct val="50000"/>
              </a:spcBef>
            </a:pPr>
            <a:r>
              <a:rPr lang="en-US" sz="2000" b="1" dirty="0">
                <a:solidFill>
                  <a:srgbClr val="FF0000"/>
                </a:solidFill>
                <a:latin typeface="Apple Chancery"/>
                <a:ea typeface="ＭＳ Ｐゴシック" charset="0"/>
                <a:cs typeface="Apple Chancery"/>
              </a:rPr>
              <a:t>For equilibrium, </a:t>
            </a:r>
            <a:r>
              <a:rPr lang="en-US" sz="2000" dirty="0">
                <a:latin typeface="Times New Roman"/>
                <a:cs typeface="Times New Roman"/>
              </a:rPr>
              <a:t>you can see from observation that you need a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component of the magnetic force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to the left </a:t>
            </a:r>
            <a:r>
              <a:rPr lang="en-US" sz="2000" dirty="0">
                <a:latin typeface="Times New Roman"/>
                <a:cs typeface="Times New Roman"/>
              </a:rPr>
              <a:t>to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counter the component of gravity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to the right</a:t>
            </a:r>
            <a:r>
              <a:rPr lang="en-US" sz="2000" dirty="0">
                <a:latin typeface="Times New Roman"/>
                <a:cs typeface="Times New Roman"/>
              </a:rPr>
              <a:t>.  Reverse engineering</a:t>
            </a:r>
          </a:p>
        </p:txBody>
      </p:sp>
      <p:graphicFrame>
        <p:nvGraphicFramePr>
          <p:cNvPr id="61" name="Object 6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1075309"/>
              </p:ext>
            </p:extLst>
          </p:nvPr>
        </p:nvGraphicFramePr>
        <p:xfrm>
          <a:off x="3697288" y="5232718"/>
          <a:ext cx="99695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596900" imgH="190500" progId="Equation.DSMT4">
                  <p:embed/>
                </p:oleObj>
              </mc:Choice>
              <mc:Fallback>
                <p:oleObj name="Equation" r:id="rId14" imgW="596900" imgH="1905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3697288" y="5232718"/>
                        <a:ext cx="996950" cy="317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" name="Group 2"/>
          <p:cNvGrpSpPr/>
          <p:nvPr/>
        </p:nvGrpSpPr>
        <p:grpSpPr>
          <a:xfrm>
            <a:off x="5211763" y="4108450"/>
            <a:ext cx="889000" cy="1295717"/>
            <a:chOff x="5211763" y="4413250"/>
            <a:chExt cx="889000" cy="1295717"/>
          </a:xfrm>
        </p:grpSpPr>
        <p:sp>
          <p:nvSpPr>
            <p:cNvPr id="62" name="Rectangle 12"/>
            <p:cNvSpPr>
              <a:spLocks noChangeArrowheads="1"/>
            </p:cNvSpPr>
            <p:nvPr/>
          </p:nvSpPr>
          <p:spPr bwMode="auto">
            <a:xfrm rot="1342807">
              <a:off x="5572502" y="4996750"/>
              <a:ext cx="259586" cy="215213"/>
            </a:xfrm>
            <a:prstGeom prst="rect">
              <a:avLst/>
            </a:prstGeom>
            <a:solidFill>
              <a:srgbClr val="3366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82296" tIns="41148" rIns="82296" bIns="41148"/>
            <a:lstStyle/>
            <a:p>
              <a:endParaRPr lang="en-US"/>
            </a:p>
          </p:txBody>
        </p:sp>
        <p:sp>
          <p:nvSpPr>
            <p:cNvPr id="63" name="Line 12"/>
            <p:cNvSpPr>
              <a:spLocks noChangeShapeType="1"/>
            </p:cNvSpPr>
            <p:nvPr/>
          </p:nvSpPr>
          <p:spPr bwMode="auto">
            <a:xfrm rot="10800000" flipH="1">
              <a:off x="5702298" y="5105951"/>
              <a:ext cx="1" cy="603016"/>
            </a:xfrm>
            <a:prstGeom prst="line">
              <a:avLst/>
            </a:prstGeom>
            <a:noFill/>
            <a:ln w="28575" cmpd="sng">
              <a:solidFill>
                <a:schemeClr val="tx1"/>
              </a:solidFill>
              <a:round/>
              <a:headEnd type="stealth" w="med" len="med"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4" name="Line 12"/>
            <p:cNvSpPr>
              <a:spLocks noChangeShapeType="1"/>
            </p:cNvSpPr>
            <p:nvPr/>
          </p:nvSpPr>
          <p:spPr bwMode="auto">
            <a:xfrm rot="10800000" flipV="1">
              <a:off x="5702299" y="4649859"/>
              <a:ext cx="172721" cy="432347"/>
            </a:xfrm>
            <a:prstGeom prst="line">
              <a:avLst/>
            </a:prstGeom>
            <a:noFill/>
            <a:ln w="28575" cmpd="sng">
              <a:solidFill>
                <a:schemeClr val="tx1"/>
              </a:solidFill>
              <a:round/>
              <a:headEnd type="stealth" w="med" len="med"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graphicFrame>
          <p:nvGraphicFramePr>
            <p:cNvPr id="65" name="Object 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011074850"/>
                </p:ext>
              </p:extLst>
            </p:nvPr>
          </p:nvGraphicFramePr>
          <p:xfrm>
            <a:off x="5588000" y="4413250"/>
            <a:ext cx="230188" cy="2174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6" imgW="165100" imgH="152400" progId="Equation.DSMT4">
                    <p:embed/>
                  </p:oleObj>
                </mc:Choice>
                <mc:Fallback>
                  <p:oleObj name="Equation" r:id="rId16" imgW="165100" imgH="1524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588000" y="4413250"/>
                          <a:ext cx="230188" cy="2174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7" name="Object 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693415273"/>
                </p:ext>
              </p:extLst>
            </p:nvPr>
          </p:nvGraphicFramePr>
          <p:xfrm>
            <a:off x="5765800" y="5445125"/>
            <a:ext cx="334963" cy="2365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8" imgW="241300" imgH="165100" progId="Equation.DSMT4">
                    <p:embed/>
                  </p:oleObj>
                </mc:Choice>
                <mc:Fallback>
                  <p:oleObj name="Equation" r:id="rId18" imgW="241300" imgH="1651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765800" y="5445125"/>
                          <a:ext cx="334963" cy="23653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8" name="Object 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693112873"/>
                </p:ext>
              </p:extLst>
            </p:nvPr>
          </p:nvGraphicFramePr>
          <p:xfrm>
            <a:off x="5211763" y="5138738"/>
            <a:ext cx="247650" cy="2905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0" imgW="177800" imgH="203200" progId="Equation.DSMT4">
                    <p:embed/>
                  </p:oleObj>
                </mc:Choice>
                <mc:Fallback>
                  <p:oleObj name="Equation" r:id="rId20" imgW="177800" imgH="2032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1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211763" y="5138738"/>
                          <a:ext cx="247650" cy="29051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9" name="Line 12"/>
            <p:cNvSpPr>
              <a:spLocks noChangeShapeType="1"/>
            </p:cNvSpPr>
            <p:nvPr/>
          </p:nvSpPr>
          <p:spPr bwMode="auto">
            <a:xfrm rot="10800000" flipH="1">
              <a:off x="5261769" y="5105951"/>
              <a:ext cx="395286" cy="1"/>
            </a:xfrm>
            <a:prstGeom prst="line">
              <a:avLst/>
            </a:prstGeom>
            <a:noFill/>
            <a:ln w="28575" cmpd="sng">
              <a:solidFill>
                <a:schemeClr val="tx1"/>
              </a:solidFill>
              <a:round/>
              <a:headEnd type="stealth" w="med" len="med"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0" name="Rectangle 9"/>
          <p:cNvSpPr txBox="1">
            <a:spLocks noChangeArrowheads="1"/>
          </p:cNvSpPr>
          <p:nvPr/>
        </p:nvSpPr>
        <p:spPr>
          <a:xfrm>
            <a:off x="794457" y="5537518"/>
            <a:ext cx="5679367" cy="941825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Bef>
                <a:spcPct val="50000"/>
              </a:spcBef>
            </a:pPr>
            <a:r>
              <a:rPr lang="en-US" sz="2000" dirty="0">
                <a:latin typeface="Times New Roman"/>
                <a:cs typeface="Times New Roman"/>
              </a:rPr>
              <a:t>yields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need for a current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into the page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to generate a magnetic force </a:t>
            </a:r>
            <a:r>
              <a:rPr lang="en-US" sz="2000" dirty="0">
                <a:latin typeface="Times New Roman"/>
                <a:cs typeface="Times New Roman"/>
              </a:rPr>
              <a:t>in that direction . . . So the polarity of the battery must be </a:t>
            </a:r>
            <a:r>
              <a:rPr lang="en-US" sz="2000" dirty="0">
                <a:solidFill>
                  <a:srgbClr val="008000"/>
                </a:solidFill>
                <a:latin typeface="Times New Roman"/>
                <a:cs typeface="Times New Roman"/>
              </a:rPr>
              <a:t>high-side on left</a:t>
            </a:r>
            <a:r>
              <a:rPr lang="en-US" sz="2000" dirty="0">
                <a:latin typeface="Times New Roman"/>
                <a:cs typeface="Times New Roman"/>
              </a:rPr>
              <a:t>.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8432800" y="3051356"/>
            <a:ext cx="286862" cy="345894"/>
            <a:chOff x="8432800" y="3051356"/>
            <a:chExt cx="286862" cy="345894"/>
          </a:xfrm>
        </p:grpSpPr>
        <p:cxnSp>
          <p:nvCxnSpPr>
            <p:cNvPr id="7" name="Straight Connector 6"/>
            <p:cNvCxnSpPr/>
            <p:nvPr/>
          </p:nvCxnSpPr>
          <p:spPr>
            <a:xfrm>
              <a:off x="8432800" y="3051356"/>
              <a:ext cx="286862" cy="345894"/>
            </a:xfrm>
            <a:prstGeom prst="line">
              <a:avLst/>
            </a:prstGeom>
            <a:ln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>
              <a:off x="8610759" y="3107877"/>
              <a:ext cx="90797" cy="111055"/>
            </a:xfrm>
            <a:prstGeom prst="line">
              <a:avLst/>
            </a:prstGeom>
            <a:ln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441290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  <p:bldP spid="60" grpId="0"/>
      <p:bldP spid="70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37" name="Rectangle 69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56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 dirty="0"/>
          </a:p>
        </p:txBody>
      </p:sp>
      <p:sp>
        <p:nvSpPr>
          <p:cNvPr id="57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505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29.)</a:t>
            </a:r>
          </a:p>
        </p:txBody>
      </p:sp>
      <p:sp>
        <p:nvSpPr>
          <p:cNvPr id="59" name="Rectangle 9"/>
          <p:cNvSpPr txBox="1">
            <a:spLocks noChangeArrowheads="1"/>
          </p:cNvSpPr>
          <p:nvPr/>
        </p:nvSpPr>
        <p:spPr>
          <a:xfrm>
            <a:off x="213079" y="492058"/>
            <a:ext cx="5552721" cy="70333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Bef>
                <a:spcPct val="50000"/>
              </a:spcBef>
            </a:pPr>
            <a:r>
              <a:rPr lang="en-US" sz="2000" b="1" dirty="0">
                <a:solidFill>
                  <a:srgbClr val="FF0000"/>
                </a:solidFill>
                <a:latin typeface="Apple Chancery"/>
                <a:ea typeface="ＭＳ Ｐゴシック" charset="0"/>
                <a:cs typeface="Apple Chancery"/>
              </a:rPr>
              <a:t>b.) How big must</a:t>
            </a:r>
            <a:r>
              <a:rPr lang="en-US" sz="2000" dirty="0">
                <a:latin typeface="Times New Roman"/>
                <a:cs typeface="Times New Roman"/>
              </a:rPr>
              <a:t>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battery voltage be </a:t>
            </a:r>
            <a:r>
              <a:rPr lang="en-US" sz="2000" dirty="0">
                <a:latin typeface="Times New Roman"/>
                <a:cs typeface="Times New Roman"/>
              </a:rPr>
              <a:t>to effect this situation?</a:t>
            </a:r>
          </a:p>
        </p:txBody>
      </p:sp>
      <p:graphicFrame>
        <p:nvGraphicFramePr>
          <p:cNvPr id="66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39117911"/>
              </p:ext>
            </p:extLst>
          </p:nvPr>
        </p:nvGraphicFramePr>
        <p:xfrm>
          <a:off x="8305484" y="2827097"/>
          <a:ext cx="165735" cy="2300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27000" imgH="177800" progId="Equation.DSMT4">
                  <p:embed/>
                </p:oleObj>
              </mc:Choice>
              <mc:Fallback>
                <p:oleObj name="Equation" r:id="rId3" imgW="127000" imgH="177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05484" y="2827097"/>
                        <a:ext cx="165735" cy="23002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71" name="Group 47"/>
          <p:cNvGrpSpPr>
            <a:grpSpLocks/>
          </p:cNvGrpSpPr>
          <p:nvPr/>
        </p:nvGrpSpPr>
        <p:grpSpPr bwMode="auto">
          <a:xfrm>
            <a:off x="6796724" y="2004137"/>
            <a:ext cx="334328" cy="275749"/>
            <a:chOff x="3707" y="3035"/>
            <a:chExt cx="234" cy="193"/>
          </a:xfrm>
        </p:grpSpPr>
        <p:sp>
          <p:nvSpPr>
            <p:cNvPr id="72" name="Rectangle 37"/>
            <p:cNvSpPr>
              <a:spLocks noChangeArrowheads="1"/>
            </p:cNvSpPr>
            <p:nvPr/>
          </p:nvSpPr>
          <p:spPr bwMode="auto">
            <a:xfrm rot="1342807">
              <a:off x="3707" y="3035"/>
              <a:ext cx="234" cy="193"/>
            </a:xfrm>
            <a:prstGeom prst="rect">
              <a:avLst/>
            </a:prstGeom>
            <a:solidFill>
              <a:srgbClr val="FFBA1B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3" name="Oval 43"/>
            <p:cNvSpPr>
              <a:spLocks/>
            </p:cNvSpPr>
            <p:nvPr/>
          </p:nvSpPr>
          <p:spPr bwMode="auto">
            <a:xfrm>
              <a:off x="3747" y="3055"/>
              <a:ext cx="156" cy="156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4" name="Line 44"/>
            <p:cNvSpPr>
              <a:spLocks noChangeShapeType="1"/>
            </p:cNvSpPr>
            <p:nvPr/>
          </p:nvSpPr>
          <p:spPr bwMode="auto">
            <a:xfrm>
              <a:off x="3778" y="3086"/>
              <a:ext cx="94" cy="94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5" name="Line 45"/>
            <p:cNvSpPr>
              <a:spLocks noChangeShapeType="1"/>
            </p:cNvSpPr>
            <p:nvPr/>
          </p:nvSpPr>
          <p:spPr bwMode="auto">
            <a:xfrm flipH="1">
              <a:off x="3778" y="3086"/>
              <a:ext cx="94" cy="94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76" name="Line 46"/>
          <p:cNvSpPr>
            <a:spLocks noChangeShapeType="1"/>
          </p:cNvSpPr>
          <p:nvPr/>
        </p:nvSpPr>
        <p:spPr bwMode="auto">
          <a:xfrm flipH="1">
            <a:off x="5493704" y="2141297"/>
            <a:ext cx="1097280" cy="0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lIns="82296" tIns="41148" rIns="82296" bIns="41148" anchor="ctr"/>
          <a:lstStyle/>
          <a:p>
            <a:endParaRPr lang="en-US"/>
          </a:p>
        </p:txBody>
      </p:sp>
      <p:graphicFrame>
        <p:nvGraphicFramePr>
          <p:cNvPr id="7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98235626"/>
              </p:ext>
            </p:extLst>
          </p:nvPr>
        </p:nvGraphicFramePr>
        <p:xfrm>
          <a:off x="5059364" y="1656951"/>
          <a:ext cx="1120140" cy="3171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673100" imgH="190500" progId="Equation.DSMT4">
                  <p:embed/>
                </p:oleObj>
              </mc:Choice>
              <mc:Fallback>
                <p:oleObj name="Equation" r:id="rId5" imgW="673100" imgH="1905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59364" y="1656951"/>
                        <a:ext cx="1120140" cy="31718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9" name="Line 49"/>
          <p:cNvSpPr>
            <a:spLocks noChangeShapeType="1"/>
          </p:cNvSpPr>
          <p:nvPr/>
        </p:nvSpPr>
        <p:spPr bwMode="auto">
          <a:xfrm flipV="1">
            <a:off x="7071044" y="838277"/>
            <a:ext cx="411480" cy="1028700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lIns="82296" tIns="41148" rIns="82296" bIns="41148" anchor="ctr"/>
          <a:lstStyle/>
          <a:p>
            <a:endParaRPr lang="en-US"/>
          </a:p>
        </p:txBody>
      </p:sp>
      <p:graphicFrame>
        <p:nvGraphicFramePr>
          <p:cNvPr id="80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81601253"/>
              </p:ext>
            </p:extLst>
          </p:nvPr>
        </p:nvGraphicFramePr>
        <p:xfrm>
          <a:off x="7551104" y="838277"/>
          <a:ext cx="292893" cy="2686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65100" imgH="152400" progId="Equation.DSMT4">
                  <p:embed/>
                </p:oleObj>
              </mc:Choice>
              <mc:Fallback>
                <p:oleObj name="Equation" r:id="rId7" imgW="165100" imgH="15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1104" y="838277"/>
                        <a:ext cx="292893" cy="26860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" name="Line 51"/>
          <p:cNvSpPr>
            <a:spLocks noChangeShapeType="1"/>
          </p:cNvSpPr>
          <p:nvPr/>
        </p:nvSpPr>
        <p:spPr bwMode="auto">
          <a:xfrm flipH="1">
            <a:off x="7002464" y="2415617"/>
            <a:ext cx="0" cy="960120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lIns="82296" tIns="41148" rIns="82296" bIns="41148" anchor="ctr"/>
          <a:lstStyle/>
          <a:p>
            <a:endParaRPr lang="en-US"/>
          </a:p>
        </p:txBody>
      </p:sp>
      <p:graphicFrame>
        <p:nvGraphicFramePr>
          <p:cNvPr id="8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13283034"/>
              </p:ext>
            </p:extLst>
          </p:nvPr>
        </p:nvGraphicFramePr>
        <p:xfrm>
          <a:off x="7140259" y="3021407"/>
          <a:ext cx="428625" cy="2914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241300" imgH="165100" progId="Equation.DSMT4">
                  <p:embed/>
                </p:oleObj>
              </mc:Choice>
              <mc:Fallback>
                <p:oleObj name="Equation" r:id="rId9" imgW="241300" imgH="165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40259" y="3021407"/>
                        <a:ext cx="428625" cy="29146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3" name="Line 53"/>
          <p:cNvSpPr>
            <a:spLocks noChangeShapeType="1"/>
          </p:cNvSpPr>
          <p:nvPr/>
        </p:nvSpPr>
        <p:spPr bwMode="auto">
          <a:xfrm>
            <a:off x="7276784" y="2415617"/>
            <a:ext cx="1851660" cy="685800"/>
          </a:xfrm>
          <a:prstGeom prst="line">
            <a:avLst/>
          </a:prstGeom>
          <a:noFill/>
          <a:ln w="9525" cmpd="sng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lIns="82296" tIns="41148" rIns="82296" bIns="41148" anchor="ctr"/>
          <a:lstStyle/>
          <a:p>
            <a:endParaRPr lang="en-US"/>
          </a:p>
        </p:txBody>
      </p:sp>
      <p:sp>
        <p:nvSpPr>
          <p:cNvPr id="84" name="Line 54"/>
          <p:cNvSpPr>
            <a:spLocks noChangeShapeType="1"/>
          </p:cNvSpPr>
          <p:nvPr/>
        </p:nvSpPr>
        <p:spPr bwMode="auto">
          <a:xfrm>
            <a:off x="7756844" y="3101417"/>
            <a:ext cx="1371600" cy="0"/>
          </a:xfrm>
          <a:prstGeom prst="line">
            <a:avLst/>
          </a:prstGeom>
          <a:noFill/>
          <a:ln w="9525" cmpd="sng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lIns="82296" tIns="41148" rIns="82296" bIns="41148" anchor="ctr"/>
          <a:lstStyle/>
          <a:p>
            <a:endParaRPr lang="en-US"/>
          </a:p>
        </p:txBody>
      </p:sp>
      <p:sp>
        <p:nvSpPr>
          <p:cNvPr id="85" name="Line 56"/>
          <p:cNvSpPr>
            <a:spLocks noChangeShapeType="1"/>
          </p:cNvSpPr>
          <p:nvPr/>
        </p:nvSpPr>
        <p:spPr bwMode="auto">
          <a:xfrm flipV="1">
            <a:off x="7002464" y="492058"/>
            <a:ext cx="0" cy="1443499"/>
          </a:xfrm>
          <a:prstGeom prst="line">
            <a:avLst/>
          </a:prstGeom>
          <a:noFill/>
          <a:ln w="19050" cmpd="sng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lIns="82296" tIns="41148" rIns="82296" bIns="41148" anchor="ctr"/>
          <a:lstStyle/>
          <a:p>
            <a:endParaRPr lang="en-US"/>
          </a:p>
        </p:txBody>
      </p:sp>
      <p:graphicFrame>
        <p:nvGraphicFramePr>
          <p:cNvPr id="86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9685100"/>
              </p:ext>
            </p:extLst>
          </p:nvPr>
        </p:nvGraphicFramePr>
        <p:xfrm>
          <a:off x="7042469" y="1249757"/>
          <a:ext cx="165735" cy="2300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127000" imgH="177800" progId="Equation.DSMT4">
                  <p:embed/>
                </p:oleObj>
              </mc:Choice>
              <mc:Fallback>
                <p:oleObj name="Equation" r:id="rId11" imgW="127000" imgH="177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42469" y="1249757"/>
                        <a:ext cx="165735" cy="23002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7" name="Freeform 58"/>
          <p:cNvSpPr>
            <a:spLocks/>
          </p:cNvSpPr>
          <p:nvPr/>
        </p:nvSpPr>
        <p:spPr bwMode="auto">
          <a:xfrm>
            <a:off x="8579804" y="2895677"/>
            <a:ext cx="68580" cy="205740"/>
          </a:xfrm>
          <a:custGeom>
            <a:avLst/>
            <a:gdLst>
              <a:gd name="T0" fmla="*/ 48 w 48"/>
              <a:gd name="T1" fmla="*/ 0 h 144"/>
              <a:gd name="T2" fmla="*/ 0 w 48"/>
              <a:gd name="T3" fmla="*/ 144 h 144"/>
              <a:gd name="T4" fmla="*/ 0 60000 65536"/>
              <a:gd name="T5" fmla="*/ 0 60000 65536"/>
              <a:gd name="T6" fmla="*/ 0 w 48"/>
              <a:gd name="T7" fmla="*/ 0 h 144"/>
              <a:gd name="T8" fmla="*/ 48 w 48"/>
              <a:gd name="T9" fmla="*/ 144 h 14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48" h="144">
                <a:moveTo>
                  <a:pt x="48" y="0"/>
                </a:moveTo>
                <a:cubicBezTo>
                  <a:pt x="28" y="60"/>
                  <a:pt x="8" y="120"/>
                  <a:pt x="0" y="144"/>
                </a:cubicBezTo>
              </a:path>
            </a:pathLst>
          </a:cu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lIns="82296" tIns="41148" rIns="82296" bIns="41148" anchor="ctr"/>
          <a:lstStyle/>
          <a:p>
            <a:endParaRPr lang="en-US"/>
          </a:p>
        </p:txBody>
      </p:sp>
      <p:sp>
        <p:nvSpPr>
          <p:cNvPr id="88" name="Freeform 59"/>
          <p:cNvSpPr>
            <a:spLocks/>
          </p:cNvSpPr>
          <p:nvPr/>
        </p:nvSpPr>
        <p:spPr bwMode="auto">
          <a:xfrm>
            <a:off x="7002464" y="1524077"/>
            <a:ext cx="205740" cy="68580"/>
          </a:xfrm>
          <a:custGeom>
            <a:avLst/>
            <a:gdLst>
              <a:gd name="T0" fmla="*/ 0 w 144"/>
              <a:gd name="T1" fmla="*/ 0 h 48"/>
              <a:gd name="T2" fmla="*/ 144 w 144"/>
              <a:gd name="T3" fmla="*/ 48 h 48"/>
              <a:gd name="T4" fmla="*/ 0 60000 65536"/>
              <a:gd name="T5" fmla="*/ 0 60000 65536"/>
              <a:gd name="T6" fmla="*/ 0 w 144"/>
              <a:gd name="T7" fmla="*/ 0 h 48"/>
              <a:gd name="T8" fmla="*/ 144 w 144"/>
              <a:gd name="T9" fmla="*/ 48 h 48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44" h="48">
                <a:moveTo>
                  <a:pt x="0" y="0"/>
                </a:moveTo>
                <a:cubicBezTo>
                  <a:pt x="60" y="20"/>
                  <a:pt x="120" y="40"/>
                  <a:pt x="144" y="48"/>
                </a:cubicBezTo>
              </a:path>
            </a:pathLst>
          </a:cu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lIns="82296" tIns="41148" rIns="82296" bIns="41148" anchor="ctr"/>
          <a:lstStyle/>
          <a:p>
            <a:endParaRPr lang="en-US"/>
          </a:p>
        </p:txBody>
      </p:sp>
      <p:sp>
        <p:nvSpPr>
          <p:cNvPr id="89" name="Line 56"/>
          <p:cNvSpPr>
            <a:spLocks noChangeShapeType="1"/>
          </p:cNvSpPr>
          <p:nvPr/>
        </p:nvSpPr>
        <p:spPr bwMode="auto">
          <a:xfrm flipV="1">
            <a:off x="7258687" y="2132959"/>
            <a:ext cx="1316355" cy="0"/>
          </a:xfrm>
          <a:prstGeom prst="line">
            <a:avLst/>
          </a:prstGeom>
          <a:noFill/>
          <a:ln w="19050" cmpd="sng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lIns="82296" tIns="41148" rIns="82296" bIns="41148" anchor="ctr"/>
          <a:lstStyle/>
          <a:p>
            <a:endParaRPr lang="en-US"/>
          </a:p>
        </p:txBody>
      </p:sp>
      <p:graphicFrame>
        <p:nvGraphicFramePr>
          <p:cNvPr id="9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84156404"/>
              </p:ext>
            </p:extLst>
          </p:nvPr>
        </p:nvGraphicFramePr>
        <p:xfrm>
          <a:off x="2695575" y="3322638"/>
          <a:ext cx="2874963" cy="307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1739900" imgH="1866900" progId="Equation.DSMT4">
                  <p:embed/>
                </p:oleObj>
              </mc:Choice>
              <mc:Fallback>
                <p:oleObj name="Equation" r:id="rId13" imgW="1739900" imgH="18669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95575" y="3322638"/>
                        <a:ext cx="2874963" cy="307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1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0239426"/>
              </p:ext>
            </p:extLst>
          </p:nvPr>
        </p:nvGraphicFramePr>
        <p:xfrm>
          <a:off x="139700" y="2362200"/>
          <a:ext cx="2446338" cy="1479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5" imgW="1485900" imgH="901700" progId="Equation.DSMT4">
                  <p:embed/>
                </p:oleObj>
              </mc:Choice>
              <mc:Fallback>
                <p:oleObj name="Equation" r:id="rId15" imgW="1485900" imgH="901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9700" y="2362200"/>
                        <a:ext cx="2446338" cy="1479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" name="Rectangle 9"/>
          <p:cNvSpPr txBox="1">
            <a:spLocks noChangeArrowheads="1"/>
          </p:cNvSpPr>
          <p:nvPr/>
        </p:nvSpPr>
        <p:spPr>
          <a:xfrm>
            <a:off x="626783" y="1172412"/>
            <a:ext cx="4432581" cy="70333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Bef>
                <a:spcPct val="50000"/>
              </a:spcBef>
            </a:pPr>
            <a:r>
              <a:rPr lang="en-US" sz="2000" b="1" dirty="0">
                <a:solidFill>
                  <a:srgbClr val="FF0000"/>
                </a:solidFill>
                <a:latin typeface="Apple Chancery"/>
                <a:ea typeface="ＭＳ Ｐゴシック" charset="0"/>
                <a:cs typeface="Apple Chancery"/>
              </a:rPr>
              <a:t>Doing a </a:t>
            </a:r>
            <a:r>
              <a:rPr lang="en-US" sz="2000" b="1" dirty="0" err="1">
                <a:solidFill>
                  <a:srgbClr val="FF0000"/>
                </a:solidFill>
                <a:latin typeface="Apple Chancery"/>
                <a:ea typeface="ＭＳ Ｐゴシック" charset="0"/>
                <a:cs typeface="Apple Chancery"/>
              </a:rPr>
              <a:t>f.d.b</a:t>
            </a:r>
            <a:r>
              <a:rPr lang="en-US" sz="2000" b="1" dirty="0">
                <a:solidFill>
                  <a:srgbClr val="FF0000"/>
                </a:solidFill>
                <a:latin typeface="Apple Chancery"/>
                <a:ea typeface="ＭＳ Ｐゴシック" charset="0"/>
                <a:cs typeface="Apple Chancery"/>
              </a:rPr>
              <a:t>. </a:t>
            </a:r>
            <a:r>
              <a:rPr lang="en-US" sz="2000" dirty="0">
                <a:latin typeface="Times New Roman"/>
                <a:cs typeface="Times New Roman"/>
              </a:rPr>
              <a:t>and breaking the forces into components, we can determine </a:t>
            </a:r>
            <a:r>
              <a:rPr lang="en-US" sz="2000" i="1" dirty="0" err="1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lang="en-US" sz="2000" dirty="0">
                <a:latin typeface="Times New Roman"/>
                <a:cs typeface="Times New Roman"/>
              </a:rPr>
              <a:t>:</a:t>
            </a:r>
          </a:p>
        </p:txBody>
      </p:sp>
      <p:graphicFrame>
        <p:nvGraphicFramePr>
          <p:cNvPr id="9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84183635"/>
              </p:ext>
            </p:extLst>
          </p:nvPr>
        </p:nvGraphicFramePr>
        <p:xfrm>
          <a:off x="6599141" y="4360544"/>
          <a:ext cx="1995067" cy="11131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7" imgW="1155700" imgH="647700" progId="Equation.DSMT4">
                  <p:embed/>
                </p:oleObj>
              </mc:Choice>
              <mc:Fallback>
                <p:oleObj name="Equation" r:id="rId17" imgW="1155700" imgH="647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99141" y="4360544"/>
                        <a:ext cx="1995067" cy="111315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4" name="Rectangle 9"/>
          <p:cNvSpPr txBox="1">
            <a:spLocks noChangeArrowheads="1"/>
          </p:cNvSpPr>
          <p:nvPr/>
        </p:nvSpPr>
        <p:spPr>
          <a:xfrm>
            <a:off x="5998883" y="3737812"/>
            <a:ext cx="2103717" cy="376988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Bef>
                <a:spcPct val="50000"/>
              </a:spcBef>
            </a:pPr>
            <a:r>
              <a:rPr lang="en-US" sz="2000" b="1" dirty="0">
                <a:solidFill>
                  <a:srgbClr val="FF0000"/>
                </a:solidFill>
                <a:latin typeface="Apple Chancery"/>
                <a:ea typeface="ＭＳ Ｐゴシック" charset="0"/>
                <a:cs typeface="Apple Chancery"/>
              </a:rPr>
              <a:t>From Ohm’s Law:</a:t>
            </a:r>
            <a:endParaRPr lang="en-US" sz="20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85466634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0" y="536714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0000"/>
                </a:solidFill>
                <a:latin typeface="Apple Chancery"/>
                <a:cs typeface="Apple Chancery"/>
              </a:rPr>
              <a:t>Another Point of Order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24962" y="1316167"/>
            <a:ext cx="85269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The relationship </a:t>
            </a:r>
            <a:r>
              <a:rPr lang="en-US" sz="2000" dirty="0">
                <a:latin typeface="Times New Roman"/>
                <a:cs typeface="Times New Roman"/>
              </a:rPr>
              <a:t>for the force on a wire in a </a:t>
            </a:r>
            <a:r>
              <a:rPr lang="en-US" sz="2000" i="1" dirty="0">
                <a:latin typeface="Times New Roman"/>
                <a:cs typeface="Times New Roman"/>
              </a:rPr>
              <a:t>B-</a:t>
            </a:r>
            <a:r>
              <a:rPr lang="en-US" sz="2000" i="1" dirty="0" err="1">
                <a:latin typeface="Times New Roman"/>
                <a:cs typeface="Times New Roman"/>
              </a:rPr>
              <a:t>fld</a:t>
            </a:r>
            <a:r>
              <a:rPr lang="en-US" sz="2000" i="1" dirty="0">
                <a:latin typeface="Times New Roman"/>
                <a:cs typeface="Times New Roman"/>
              </a:rPr>
              <a:t> </a:t>
            </a:r>
            <a:r>
              <a:rPr lang="en-US" sz="2000" dirty="0">
                <a:latin typeface="Times New Roman"/>
                <a:cs typeface="Times New Roman"/>
              </a:rPr>
              <a:t>looks like:</a:t>
            </a:r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27733859"/>
              </p:ext>
            </p:extLst>
          </p:nvPr>
        </p:nvGraphicFramePr>
        <p:xfrm>
          <a:off x="3427413" y="1943100"/>
          <a:ext cx="1495425" cy="455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749300" imgH="228600" progId="Equation.DSMT4">
                  <p:embed/>
                </p:oleObj>
              </mc:Choice>
              <mc:Fallback>
                <p:oleObj name="Equation" r:id="rId3" imgW="749300" imgH="228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427413" y="1943100"/>
                        <a:ext cx="1495425" cy="4556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 dirty="0"/>
          </a:p>
        </p:txBody>
      </p:sp>
      <p:sp>
        <p:nvSpPr>
          <p:cNvPr id="14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505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30.)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24962" y="2449513"/>
            <a:ext cx="486933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/>
                <a:cs typeface="Times New Roman"/>
              </a:rPr>
              <a:t>but this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only works when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L</a:t>
            </a:r>
            <a:r>
              <a:rPr lang="en-US" sz="2000" i="1" dirty="0">
                <a:latin typeface="Times New Roman"/>
                <a:cs typeface="Times New Roman"/>
              </a:rPr>
              <a:t> </a:t>
            </a:r>
            <a:r>
              <a:rPr lang="en-US" sz="2000" dirty="0">
                <a:latin typeface="Times New Roman"/>
                <a:cs typeface="Times New Roman"/>
              </a:rPr>
              <a:t>is a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straight wire</a:t>
            </a:r>
            <a:r>
              <a:rPr lang="en-US" sz="2000" dirty="0">
                <a:latin typeface="Times New Roman"/>
                <a:cs typeface="Times New Roman"/>
              </a:rPr>
              <a:t>,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B</a:t>
            </a:r>
            <a:r>
              <a:rPr lang="en-US" sz="2000" i="1" dirty="0">
                <a:latin typeface="Times New Roman"/>
                <a:cs typeface="Times New Roman"/>
              </a:rPr>
              <a:t> </a:t>
            </a:r>
            <a:r>
              <a:rPr lang="en-US" sz="2000" dirty="0">
                <a:latin typeface="Times New Roman"/>
                <a:cs typeface="Times New Roman"/>
              </a:rPr>
              <a:t>is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constant</a:t>
            </a:r>
            <a:r>
              <a:rPr lang="en-US" sz="2000" dirty="0">
                <a:latin typeface="Times New Roman"/>
                <a:cs typeface="Times New Roman"/>
              </a:rPr>
              <a:t> and the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angle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 between the two vectors remains the same throughout</a:t>
            </a:r>
            <a:r>
              <a:rPr lang="en-US" sz="2000" dirty="0">
                <a:latin typeface="Times New Roman"/>
                <a:cs typeface="Times New Roman"/>
              </a:rPr>
              <a:t>.  </a:t>
            </a:r>
          </a:p>
        </p:txBody>
      </p:sp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94164702"/>
              </p:ext>
            </p:extLst>
          </p:nvPr>
        </p:nvGraphicFramePr>
        <p:xfrm>
          <a:off x="3239611" y="5552341"/>
          <a:ext cx="1900238" cy="658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952500" imgH="330200" progId="Equation.DSMT4">
                  <p:embed/>
                </p:oleObj>
              </mc:Choice>
              <mc:Fallback>
                <p:oleObj name="Equation" r:id="rId5" imgW="952500" imgH="330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239611" y="5552341"/>
                        <a:ext cx="1900238" cy="6588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3" name="Straight Arrow Connector 22"/>
          <p:cNvCxnSpPr/>
          <p:nvPr/>
        </p:nvCxnSpPr>
        <p:spPr>
          <a:xfrm>
            <a:off x="6140450" y="4093120"/>
            <a:ext cx="914400" cy="470635"/>
          </a:xfrm>
          <a:prstGeom prst="straightConnector1">
            <a:avLst/>
          </a:prstGeom>
          <a:ln w="12700" cmpd="sng"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5975350" y="4342784"/>
            <a:ext cx="914400" cy="470635"/>
          </a:xfrm>
          <a:prstGeom prst="straightConnector1">
            <a:avLst/>
          </a:prstGeom>
          <a:ln w="12700" cmpd="sng"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Freeform 4"/>
          <p:cNvSpPr/>
          <p:nvPr/>
        </p:nvSpPr>
        <p:spPr>
          <a:xfrm>
            <a:off x="6115050" y="2933700"/>
            <a:ext cx="1828800" cy="1409700"/>
          </a:xfrm>
          <a:custGeom>
            <a:avLst/>
            <a:gdLst>
              <a:gd name="connsiteX0" fmla="*/ 0 w 1828800"/>
              <a:gd name="connsiteY0" fmla="*/ 1409700 h 1409700"/>
              <a:gd name="connsiteX1" fmla="*/ 336550 w 1828800"/>
              <a:gd name="connsiteY1" fmla="*/ 1371600 h 1409700"/>
              <a:gd name="connsiteX2" fmla="*/ 692150 w 1828800"/>
              <a:gd name="connsiteY2" fmla="*/ 1181100 h 1409700"/>
              <a:gd name="connsiteX3" fmla="*/ 895350 w 1828800"/>
              <a:gd name="connsiteY3" fmla="*/ 844550 h 1409700"/>
              <a:gd name="connsiteX4" fmla="*/ 933450 w 1828800"/>
              <a:gd name="connsiteY4" fmla="*/ 501650 h 1409700"/>
              <a:gd name="connsiteX5" fmla="*/ 1136650 w 1828800"/>
              <a:gd name="connsiteY5" fmla="*/ 234950 h 1409700"/>
              <a:gd name="connsiteX6" fmla="*/ 1473200 w 1828800"/>
              <a:gd name="connsiteY6" fmla="*/ 69850 h 1409700"/>
              <a:gd name="connsiteX7" fmla="*/ 1828800 w 1828800"/>
              <a:gd name="connsiteY7" fmla="*/ 0 h 1409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28800" h="1409700">
                <a:moveTo>
                  <a:pt x="0" y="1409700"/>
                </a:moveTo>
                <a:cubicBezTo>
                  <a:pt x="110596" y="1409700"/>
                  <a:pt x="221192" y="1409700"/>
                  <a:pt x="336550" y="1371600"/>
                </a:cubicBezTo>
                <a:cubicBezTo>
                  <a:pt x="451908" y="1333500"/>
                  <a:pt x="599017" y="1268942"/>
                  <a:pt x="692150" y="1181100"/>
                </a:cubicBezTo>
                <a:cubicBezTo>
                  <a:pt x="785283" y="1093258"/>
                  <a:pt x="855133" y="957792"/>
                  <a:pt x="895350" y="844550"/>
                </a:cubicBezTo>
                <a:cubicBezTo>
                  <a:pt x="935567" y="731308"/>
                  <a:pt x="893233" y="603250"/>
                  <a:pt x="933450" y="501650"/>
                </a:cubicBezTo>
                <a:cubicBezTo>
                  <a:pt x="973667" y="400050"/>
                  <a:pt x="1046692" y="306917"/>
                  <a:pt x="1136650" y="234950"/>
                </a:cubicBezTo>
                <a:cubicBezTo>
                  <a:pt x="1226608" y="162983"/>
                  <a:pt x="1357842" y="109008"/>
                  <a:pt x="1473200" y="69850"/>
                </a:cubicBezTo>
                <a:cubicBezTo>
                  <a:pt x="1588558" y="30692"/>
                  <a:pt x="1708679" y="15346"/>
                  <a:pt x="1828800" y="0"/>
                </a:cubicBezTo>
              </a:path>
            </a:pathLst>
          </a:cu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5" name="Straight Connector 24"/>
          <p:cNvCxnSpPr/>
          <p:nvPr/>
        </p:nvCxnSpPr>
        <p:spPr>
          <a:xfrm>
            <a:off x="6394450" y="4254500"/>
            <a:ext cx="31750" cy="146050"/>
          </a:xfrm>
          <a:prstGeom prst="line">
            <a:avLst/>
          </a:prstGeom>
          <a:ln w="12700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6546850" y="4197350"/>
            <a:ext cx="57150" cy="146050"/>
          </a:xfrm>
          <a:prstGeom prst="line">
            <a:avLst/>
          </a:prstGeom>
          <a:ln w="12700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6470650" y="4246562"/>
            <a:ext cx="92075" cy="15875"/>
          </a:xfrm>
          <a:prstGeom prst="line">
            <a:avLst/>
          </a:prstGeom>
          <a:ln w="12700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V="1">
            <a:off x="6502400" y="4262436"/>
            <a:ext cx="63500" cy="80964"/>
          </a:xfrm>
          <a:prstGeom prst="line">
            <a:avLst/>
          </a:prstGeom>
          <a:ln w="12700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flipH="1">
            <a:off x="6410325" y="4262437"/>
            <a:ext cx="155575" cy="58004"/>
          </a:xfrm>
          <a:prstGeom prst="line">
            <a:avLst/>
          </a:prstGeom>
          <a:ln w="12700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6" name="Group 45"/>
          <p:cNvGrpSpPr/>
          <p:nvPr/>
        </p:nvGrpSpPr>
        <p:grpSpPr>
          <a:xfrm>
            <a:off x="6305550" y="2508250"/>
            <a:ext cx="2063750" cy="1805841"/>
            <a:chOff x="7194550" y="2552700"/>
            <a:chExt cx="2063750" cy="1805841"/>
          </a:xfrm>
        </p:grpSpPr>
        <p:cxnSp>
          <p:nvCxnSpPr>
            <p:cNvPr id="3" name="Straight Arrow Connector 2"/>
            <p:cNvCxnSpPr/>
            <p:nvPr/>
          </p:nvCxnSpPr>
          <p:spPr>
            <a:xfrm>
              <a:off x="8343900" y="2552700"/>
              <a:ext cx="914400" cy="499329"/>
            </a:xfrm>
            <a:prstGeom prst="straightConnector1">
              <a:avLst/>
            </a:prstGeom>
            <a:ln w="12700" cmpd="sng"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/>
            <p:nvPr/>
          </p:nvCxnSpPr>
          <p:spPr>
            <a:xfrm>
              <a:off x="8089900" y="2705100"/>
              <a:ext cx="914400" cy="499329"/>
            </a:xfrm>
            <a:prstGeom prst="straightConnector1">
              <a:avLst/>
            </a:prstGeom>
            <a:ln w="12700" cmpd="sng"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/>
            <p:nvPr/>
          </p:nvCxnSpPr>
          <p:spPr>
            <a:xfrm>
              <a:off x="7943850" y="2933700"/>
              <a:ext cx="825500" cy="454879"/>
            </a:xfrm>
            <a:prstGeom prst="straightConnector1">
              <a:avLst/>
            </a:prstGeom>
            <a:ln w="12700" cmpd="sng"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/>
            <p:nvPr/>
          </p:nvCxnSpPr>
          <p:spPr>
            <a:xfrm>
              <a:off x="7810500" y="3204429"/>
              <a:ext cx="793750" cy="433814"/>
            </a:xfrm>
            <a:prstGeom prst="straightConnector1">
              <a:avLst/>
            </a:prstGeom>
            <a:ln w="12700" cmpd="sng"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/>
            <p:nvPr/>
          </p:nvCxnSpPr>
          <p:spPr>
            <a:xfrm>
              <a:off x="7639050" y="3444875"/>
              <a:ext cx="800100" cy="414338"/>
            </a:xfrm>
            <a:prstGeom prst="straightConnector1">
              <a:avLst/>
            </a:prstGeom>
            <a:ln w="12700" cmpd="sng"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/>
            <p:cNvCxnSpPr/>
            <p:nvPr/>
          </p:nvCxnSpPr>
          <p:spPr>
            <a:xfrm>
              <a:off x="7391400" y="3655706"/>
              <a:ext cx="882650" cy="453171"/>
            </a:xfrm>
            <a:prstGeom prst="straightConnector1">
              <a:avLst/>
            </a:prstGeom>
            <a:ln w="12700" cmpd="sng"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/>
            <p:nvPr/>
          </p:nvCxnSpPr>
          <p:spPr>
            <a:xfrm>
              <a:off x="7194550" y="3887906"/>
              <a:ext cx="914400" cy="470635"/>
            </a:xfrm>
            <a:prstGeom prst="straightConnector1">
              <a:avLst/>
            </a:prstGeom>
            <a:ln w="12700" cmpd="sng"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35" name="Object 3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292164390"/>
                </p:ext>
              </p:extLst>
            </p:nvPr>
          </p:nvGraphicFramePr>
          <p:xfrm>
            <a:off x="8441849" y="3655706"/>
            <a:ext cx="233043" cy="2556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7" imgW="139700" imgH="152400" progId="Equation.DSMT4">
                    <p:embed/>
                  </p:oleObj>
                </mc:Choice>
                <mc:Fallback>
                  <p:oleObj name="Equation" r:id="rId7" imgW="139700" imgH="1524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8441849" y="3655706"/>
                          <a:ext cx="233043" cy="255682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36" name="Object 3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91226273"/>
              </p:ext>
            </p:extLst>
          </p:nvPr>
        </p:nvGraphicFramePr>
        <p:xfrm>
          <a:off x="6327774" y="3934081"/>
          <a:ext cx="280987" cy="2632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77800" imgH="165100" progId="Equation.DSMT4">
                  <p:embed/>
                </p:oleObj>
              </mc:Choice>
              <mc:Fallback>
                <p:oleObj name="Equation" r:id="rId9" imgW="177800" imgH="1651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6327774" y="3934081"/>
                        <a:ext cx="280987" cy="26326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" name="Object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14416241"/>
              </p:ext>
            </p:extLst>
          </p:nvPr>
        </p:nvGraphicFramePr>
        <p:xfrm>
          <a:off x="7785893" y="2700136"/>
          <a:ext cx="176213" cy="2319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127000" imgH="165100" progId="Equation.DSMT4">
                  <p:embed/>
                </p:oleObj>
              </mc:Choice>
              <mc:Fallback>
                <p:oleObj name="Equation" r:id="rId11" imgW="127000" imgH="1651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7785893" y="2700136"/>
                        <a:ext cx="176213" cy="23197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" name="Object 3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01018175"/>
              </p:ext>
            </p:extLst>
          </p:nvPr>
        </p:nvGraphicFramePr>
        <p:xfrm>
          <a:off x="5946775" y="4114800"/>
          <a:ext cx="158750" cy="179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114300" imgH="127000" progId="Equation.DSMT4">
                  <p:embed/>
                </p:oleObj>
              </mc:Choice>
              <mc:Fallback>
                <p:oleObj name="Equation" r:id="rId13" imgW="114300" imgH="1270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5946775" y="4114800"/>
                        <a:ext cx="158750" cy="1793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" name="Object 3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49337739"/>
              </p:ext>
            </p:extLst>
          </p:nvPr>
        </p:nvGraphicFramePr>
        <p:xfrm>
          <a:off x="6040437" y="4270375"/>
          <a:ext cx="123825" cy="161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5" imgW="88900" imgH="114300" progId="Equation.DSMT4">
                  <p:embed/>
                </p:oleObj>
              </mc:Choice>
              <mc:Fallback>
                <p:oleObj name="Equation" r:id="rId15" imgW="88900" imgH="1143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6040437" y="4270375"/>
                        <a:ext cx="123825" cy="161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" name="Object 3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8284149"/>
              </p:ext>
            </p:extLst>
          </p:nvPr>
        </p:nvGraphicFramePr>
        <p:xfrm>
          <a:off x="7900987" y="2861926"/>
          <a:ext cx="123825" cy="161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7" imgW="88900" imgH="114300" progId="Equation.DSMT4">
                  <p:embed/>
                </p:oleObj>
              </mc:Choice>
              <mc:Fallback>
                <p:oleObj name="Equation" r:id="rId17" imgW="88900" imgH="1143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7900987" y="2861926"/>
                        <a:ext cx="123825" cy="161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" name="TextBox 40"/>
          <p:cNvSpPr txBox="1"/>
          <p:nvPr/>
        </p:nvSpPr>
        <p:spPr>
          <a:xfrm>
            <a:off x="324962" y="3584942"/>
            <a:ext cx="52757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/>
                <a:cs typeface="Times New Roman"/>
              </a:rPr>
              <a:t>If any of those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parameters vary</a:t>
            </a:r>
            <a:r>
              <a:rPr lang="en-US" sz="2000" dirty="0">
                <a:latin typeface="Times New Roman"/>
                <a:cs typeface="Times New Roman"/>
              </a:rPr>
              <a:t>, you need to use an integral.  Specifically: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15462" y="4235449"/>
            <a:ext cx="49074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/>
                <a:cs typeface="Times New Roman"/>
              </a:rPr>
              <a:t>--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define</a:t>
            </a:r>
            <a:r>
              <a:rPr lang="en-US" sz="2000" dirty="0">
                <a:latin typeface="Times New Roman"/>
                <a:cs typeface="Times New Roman"/>
              </a:rPr>
              <a:t> a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differential displacement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ds</a:t>
            </a:r>
            <a:r>
              <a:rPr lang="en-US" sz="2000" dirty="0">
                <a:latin typeface="Times New Roman"/>
                <a:cs typeface="Times New Roman"/>
              </a:rPr>
              <a:t> along the wire;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15462" y="4873450"/>
            <a:ext cx="52757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/>
                <a:cs typeface="Times New Roman"/>
              </a:rPr>
              <a:t>--cross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ds</a:t>
            </a:r>
            <a:r>
              <a:rPr lang="en-US" sz="2000" dirty="0">
                <a:latin typeface="Times New Roman"/>
                <a:cs typeface="Times New Roman"/>
              </a:rPr>
              <a:t> into the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magnetic field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evaluated at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ds</a:t>
            </a:r>
            <a:r>
              <a:rPr lang="en-US" sz="2000" dirty="0">
                <a:latin typeface="Times New Roman"/>
                <a:cs typeface="Times New Roman"/>
              </a:rPr>
              <a:t>; 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15462" y="5273560"/>
            <a:ext cx="52757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/>
                <a:cs typeface="Times New Roman"/>
              </a:rPr>
              <a:t>--execute the integral: </a:t>
            </a:r>
          </a:p>
        </p:txBody>
      </p:sp>
    </p:spTree>
    <p:extLst>
      <p:ext uri="{BB962C8B-B14F-4D97-AF65-F5344CB8AC3E}">
        <p14:creationId xmlns:p14="http://schemas.microsoft.com/office/powerpoint/2010/main" val="4141611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2" grpId="0"/>
      <p:bldP spid="43" grpId="0"/>
      <p:bldP spid="4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 30"/>
          <p:cNvGrpSpPr/>
          <p:nvPr/>
        </p:nvGrpSpPr>
        <p:grpSpPr>
          <a:xfrm>
            <a:off x="4483641" y="5226421"/>
            <a:ext cx="4403784" cy="1270322"/>
            <a:chOff x="4483641" y="5226421"/>
            <a:chExt cx="4403784" cy="1270322"/>
          </a:xfrm>
        </p:grpSpPr>
        <p:sp>
          <p:nvSpPr>
            <p:cNvPr id="84" name="Rectangle 5"/>
            <p:cNvSpPr>
              <a:spLocks noChangeArrowheads="1"/>
            </p:cNvSpPr>
            <p:nvPr/>
          </p:nvSpPr>
          <p:spPr bwMode="auto">
            <a:xfrm>
              <a:off x="4483641" y="5226421"/>
              <a:ext cx="1227978" cy="1270322"/>
            </a:xfrm>
            <a:prstGeom prst="rect">
              <a:avLst/>
            </a:prstGeom>
            <a:solidFill>
              <a:srgbClr val="3366FF"/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 lIns="82296" tIns="41148" rIns="82296" bIns="41148"/>
            <a:lstStyle/>
            <a:p>
              <a:endParaRPr lang="en-US"/>
            </a:p>
          </p:txBody>
        </p:sp>
        <p:sp>
          <p:nvSpPr>
            <p:cNvPr id="85" name="Rectangle 6"/>
            <p:cNvSpPr>
              <a:spLocks noChangeArrowheads="1"/>
            </p:cNvSpPr>
            <p:nvPr/>
          </p:nvSpPr>
          <p:spPr bwMode="auto">
            <a:xfrm>
              <a:off x="7659447" y="5226421"/>
              <a:ext cx="1227978" cy="1270322"/>
            </a:xfrm>
            <a:prstGeom prst="rect">
              <a:avLst/>
            </a:prstGeom>
            <a:solidFill>
              <a:srgbClr val="3366FF"/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 lIns="82296" tIns="41148" rIns="82296" bIns="41148"/>
            <a:lstStyle/>
            <a:p>
              <a:endParaRPr lang="en-US"/>
            </a:p>
          </p:txBody>
        </p:sp>
        <p:cxnSp>
          <p:nvCxnSpPr>
            <p:cNvPr id="86" name="Straight Arrow Connector 8"/>
            <p:cNvCxnSpPr>
              <a:cxnSpLocks noChangeShapeType="1"/>
            </p:cNvCxnSpPr>
            <p:nvPr/>
          </p:nvCxnSpPr>
          <p:spPr bwMode="auto">
            <a:xfrm>
              <a:off x="5796307" y="5268766"/>
              <a:ext cx="1778451" cy="882"/>
            </a:xfrm>
            <a:prstGeom prst="straightConnector1">
              <a:avLst/>
            </a:prstGeom>
            <a:noFill/>
            <a:ln w="9525" cmpd="sng">
              <a:solidFill>
                <a:srgbClr val="000000"/>
              </a:solidFill>
              <a:round/>
              <a:headEnd/>
              <a:tailEnd type="arrow" w="med" len="med"/>
            </a:ln>
          </p:spPr>
        </p:cxnSp>
        <p:cxnSp>
          <p:nvCxnSpPr>
            <p:cNvPr id="87" name="Straight Arrow Connector 9"/>
            <p:cNvCxnSpPr>
              <a:cxnSpLocks noChangeShapeType="1"/>
            </p:cNvCxnSpPr>
            <p:nvPr/>
          </p:nvCxnSpPr>
          <p:spPr bwMode="auto">
            <a:xfrm>
              <a:off x="5796307" y="5564292"/>
              <a:ext cx="1778451" cy="882"/>
            </a:xfrm>
            <a:prstGeom prst="straightConnector1">
              <a:avLst/>
            </a:prstGeom>
            <a:noFill/>
            <a:ln w="9525" cmpd="sng">
              <a:solidFill>
                <a:srgbClr val="000000"/>
              </a:solidFill>
              <a:round/>
              <a:headEnd/>
              <a:tailEnd type="arrow" w="med" len="med"/>
            </a:ln>
          </p:spPr>
        </p:cxnSp>
        <p:cxnSp>
          <p:nvCxnSpPr>
            <p:cNvPr id="88" name="Straight Arrow Connector 10"/>
            <p:cNvCxnSpPr>
              <a:cxnSpLocks noChangeShapeType="1"/>
            </p:cNvCxnSpPr>
            <p:nvPr/>
          </p:nvCxnSpPr>
          <p:spPr bwMode="auto">
            <a:xfrm>
              <a:off x="5796307" y="5859819"/>
              <a:ext cx="1778451" cy="882"/>
            </a:xfrm>
            <a:prstGeom prst="straightConnector1">
              <a:avLst/>
            </a:prstGeom>
            <a:noFill/>
            <a:ln w="9525" cmpd="sng">
              <a:solidFill>
                <a:srgbClr val="000000"/>
              </a:solidFill>
              <a:round/>
              <a:headEnd/>
              <a:tailEnd type="arrow" w="med" len="med"/>
            </a:ln>
          </p:spPr>
        </p:cxnSp>
        <p:cxnSp>
          <p:nvCxnSpPr>
            <p:cNvPr id="89" name="Straight Arrow Connector 11"/>
            <p:cNvCxnSpPr>
              <a:cxnSpLocks noChangeShapeType="1"/>
            </p:cNvCxnSpPr>
            <p:nvPr/>
          </p:nvCxnSpPr>
          <p:spPr bwMode="auto">
            <a:xfrm>
              <a:off x="5796307" y="6157991"/>
              <a:ext cx="1778451" cy="882"/>
            </a:xfrm>
            <a:prstGeom prst="straightConnector1">
              <a:avLst/>
            </a:prstGeom>
            <a:noFill/>
            <a:ln w="9525" cmpd="sng">
              <a:solidFill>
                <a:srgbClr val="000000"/>
              </a:solidFill>
              <a:round/>
              <a:headEnd/>
              <a:tailEnd type="arrow" w="med" len="med"/>
            </a:ln>
          </p:spPr>
        </p:cxnSp>
        <p:cxnSp>
          <p:nvCxnSpPr>
            <p:cNvPr id="90" name="Straight Arrow Connector 12"/>
            <p:cNvCxnSpPr>
              <a:cxnSpLocks noChangeShapeType="1"/>
            </p:cNvCxnSpPr>
            <p:nvPr/>
          </p:nvCxnSpPr>
          <p:spPr bwMode="auto">
            <a:xfrm>
              <a:off x="5796307" y="6453518"/>
              <a:ext cx="1778451" cy="882"/>
            </a:xfrm>
            <a:prstGeom prst="straightConnector1">
              <a:avLst/>
            </a:prstGeom>
            <a:noFill/>
            <a:ln w="9525" cmpd="sng">
              <a:solidFill>
                <a:srgbClr val="000000"/>
              </a:solidFill>
              <a:round/>
              <a:headEnd/>
              <a:tailEnd type="arrow" w="med" len="med"/>
            </a:ln>
          </p:spPr>
        </p:cxnSp>
        <p:cxnSp>
          <p:nvCxnSpPr>
            <p:cNvPr id="93" name="Straight Connector 17"/>
            <p:cNvCxnSpPr>
              <a:cxnSpLocks noChangeShapeType="1"/>
            </p:cNvCxnSpPr>
            <p:nvPr/>
          </p:nvCxnSpPr>
          <p:spPr bwMode="auto">
            <a:xfrm flipV="1">
              <a:off x="6135060" y="5438142"/>
              <a:ext cx="1058602" cy="846882"/>
            </a:xfrm>
            <a:prstGeom prst="line">
              <a:avLst/>
            </a:prstGeom>
            <a:noFill/>
            <a:ln w="76200">
              <a:solidFill>
                <a:srgbClr val="3366FF"/>
              </a:solidFill>
              <a:round/>
              <a:headEnd/>
              <a:tailEnd/>
            </a:ln>
          </p:spPr>
        </p:cxnSp>
        <p:grpSp>
          <p:nvGrpSpPr>
            <p:cNvPr id="101" name="Group 37"/>
            <p:cNvGrpSpPr>
              <a:grpSpLocks/>
            </p:cNvGrpSpPr>
            <p:nvPr/>
          </p:nvGrpSpPr>
          <p:grpSpPr bwMode="auto">
            <a:xfrm>
              <a:off x="6642307" y="5734550"/>
              <a:ext cx="43226" cy="84688"/>
              <a:chOff x="5080000" y="3353594"/>
              <a:chExt cx="76994" cy="152400"/>
            </a:xfrm>
          </p:grpSpPr>
          <p:cxnSp>
            <p:nvCxnSpPr>
              <p:cNvPr id="105" name="Straight Connector 34"/>
              <p:cNvCxnSpPr>
                <a:cxnSpLocks noChangeShapeType="1"/>
              </p:cNvCxnSpPr>
              <p:nvPr/>
            </p:nvCxnSpPr>
            <p:spPr bwMode="auto">
              <a:xfrm rot="5400000">
                <a:off x="5080000" y="3429000"/>
                <a:ext cx="152400" cy="1588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106" name="Straight Connector 36"/>
              <p:cNvCxnSpPr>
                <a:cxnSpLocks noChangeShapeType="1"/>
              </p:cNvCxnSpPr>
              <p:nvPr/>
            </p:nvCxnSpPr>
            <p:spPr bwMode="auto">
              <a:xfrm rot="16200000" flipH="1">
                <a:off x="5080000" y="3429000"/>
                <a:ext cx="76200" cy="7620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</p:spPr>
          </p:cxnSp>
        </p:grpSp>
        <p:grpSp>
          <p:nvGrpSpPr>
            <p:cNvPr id="102" name="Group 38"/>
            <p:cNvGrpSpPr>
              <a:grpSpLocks/>
            </p:cNvGrpSpPr>
            <p:nvPr/>
          </p:nvGrpSpPr>
          <p:grpSpPr bwMode="auto">
            <a:xfrm flipH="1" flipV="1">
              <a:off x="6684651" y="5860701"/>
              <a:ext cx="43226" cy="84688"/>
              <a:chOff x="5080000" y="3353594"/>
              <a:chExt cx="76994" cy="152400"/>
            </a:xfrm>
          </p:grpSpPr>
          <p:cxnSp>
            <p:nvCxnSpPr>
              <p:cNvPr id="103" name="Straight Connector 39"/>
              <p:cNvCxnSpPr>
                <a:cxnSpLocks noChangeShapeType="1"/>
              </p:cNvCxnSpPr>
              <p:nvPr/>
            </p:nvCxnSpPr>
            <p:spPr bwMode="auto">
              <a:xfrm rot="5400000">
                <a:off x="5080000" y="3429000"/>
                <a:ext cx="152400" cy="1588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104" name="Straight Connector 40"/>
              <p:cNvCxnSpPr>
                <a:cxnSpLocks noChangeShapeType="1"/>
              </p:cNvCxnSpPr>
              <p:nvPr/>
            </p:nvCxnSpPr>
            <p:spPr bwMode="auto">
              <a:xfrm rot="16200000" flipH="1">
                <a:off x="5080000" y="3429000"/>
                <a:ext cx="76200" cy="7620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</p:spPr>
          </p:cxnSp>
        </p:grpSp>
        <p:graphicFrame>
          <p:nvGraphicFramePr>
            <p:cNvPr id="110" name="Object 10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160796867"/>
                </p:ext>
              </p:extLst>
            </p:nvPr>
          </p:nvGraphicFramePr>
          <p:xfrm>
            <a:off x="5304027" y="5692208"/>
            <a:ext cx="407593" cy="37427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" imgW="165100" imgH="152400" progId="Equation.DSMT4">
                    <p:embed/>
                  </p:oleObj>
                </mc:Choice>
                <mc:Fallback>
                  <p:oleObj name="Equation" r:id="rId3" imgW="165100" imgH="1524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5304027" y="5692208"/>
                          <a:ext cx="407593" cy="374279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1" name="Object 11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588698955"/>
                </p:ext>
              </p:extLst>
            </p:nvPr>
          </p:nvGraphicFramePr>
          <p:xfrm>
            <a:off x="7672612" y="5692207"/>
            <a:ext cx="313533" cy="37428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5" imgW="127000" imgH="152400" progId="Equation.DSMT4">
                    <p:embed/>
                  </p:oleObj>
                </mc:Choice>
                <mc:Fallback>
                  <p:oleObj name="Equation" r:id="rId5" imgW="127000" imgH="1524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7672612" y="5692207"/>
                          <a:ext cx="313533" cy="374281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5" name="Object 11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833787282"/>
                </p:ext>
              </p:extLst>
            </p:nvPr>
          </p:nvGraphicFramePr>
          <p:xfrm>
            <a:off x="6284916" y="5591323"/>
            <a:ext cx="345177" cy="28645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7" imgW="241300" imgH="203200" progId="Equation.DSMT4">
                    <p:embed/>
                  </p:oleObj>
                </mc:Choice>
                <mc:Fallback>
                  <p:oleObj name="Equation" r:id="rId7" imgW="241300" imgH="2032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6284916" y="5591323"/>
                          <a:ext cx="345177" cy="286454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73" name="Object 7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65475700"/>
              </p:ext>
            </p:extLst>
          </p:nvPr>
        </p:nvGraphicFramePr>
        <p:xfrm>
          <a:off x="6918990" y="3281362"/>
          <a:ext cx="228600" cy="252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14300" imgH="127000" progId="Equation.DSMT4">
                  <p:embed/>
                </p:oleObj>
              </mc:Choice>
              <mc:Fallback>
                <p:oleObj name="Equation" r:id="rId9" imgW="114300" imgH="1270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6918990" y="3281362"/>
                        <a:ext cx="228600" cy="2524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7" name="Object 1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40742290"/>
              </p:ext>
            </p:extLst>
          </p:nvPr>
        </p:nvGraphicFramePr>
        <p:xfrm>
          <a:off x="6695305" y="3031974"/>
          <a:ext cx="177800" cy="328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88900" imgH="165100" progId="Equation.DSMT4">
                  <p:embed/>
                </p:oleObj>
              </mc:Choice>
              <mc:Fallback>
                <p:oleObj name="Equation" r:id="rId11" imgW="88900" imgH="1651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6695305" y="3031974"/>
                        <a:ext cx="177800" cy="3286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-34833" y="104914"/>
            <a:ext cx="9144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0000"/>
                </a:solidFill>
                <a:latin typeface="Apple Chancery"/>
                <a:cs typeface="Apple Chancery"/>
              </a:rPr>
              <a:t>Galvanometer and </a:t>
            </a:r>
          </a:p>
          <a:p>
            <a:pPr algn="ctr"/>
            <a:r>
              <a:rPr lang="en-US" sz="4000" dirty="0">
                <a:solidFill>
                  <a:srgbClr val="FF0000"/>
                </a:solidFill>
                <a:latin typeface="Apple Chancery"/>
                <a:cs typeface="Apple Chancery"/>
              </a:rPr>
              <a:t>Torque on a Current-Carrying Loop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92724" y="1577777"/>
            <a:ext cx="4620576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Consider 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a</a:t>
            </a:r>
            <a:r>
              <a:rPr lang="en-US" sz="2000" i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current-carrying loop </a:t>
            </a:r>
            <a:r>
              <a:rPr lang="en-US" sz="2000" dirty="0">
                <a:latin typeface="Times New Roman"/>
                <a:cs typeface="Times New Roman"/>
              </a:rPr>
              <a:t>of width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lang="en-US" sz="2000" i="1" dirty="0">
                <a:latin typeface="Times New Roman"/>
                <a:cs typeface="Times New Roman"/>
              </a:rPr>
              <a:t> </a:t>
            </a:r>
            <a:r>
              <a:rPr lang="en-US" sz="2000" dirty="0">
                <a:latin typeface="Times New Roman"/>
                <a:cs typeface="Times New Roman"/>
              </a:rPr>
              <a:t>and height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c</a:t>
            </a:r>
            <a:r>
              <a:rPr lang="en-US" sz="2000" i="1" dirty="0">
                <a:latin typeface="Times New Roman"/>
                <a:cs typeface="Times New Roman"/>
              </a:rPr>
              <a:t>,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pinned</a:t>
            </a:r>
            <a:r>
              <a:rPr lang="en-US" sz="2000" dirty="0">
                <a:latin typeface="Times New Roman"/>
                <a:cs typeface="Times New Roman"/>
              </a:rPr>
              <a:t> at the top and bottom,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bathed in </a:t>
            </a:r>
            <a:r>
              <a:rPr lang="en-US" sz="2000" dirty="0">
                <a:latin typeface="Times New Roman"/>
                <a:cs typeface="Times New Roman"/>
              </a:rPr>
              <a:t>a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magnetic field</a:t>
            </a:r>
            <a:r>
              <a:rPr lang="en-US" sz="2000" dirty="0">
                <a:latin typeface="Times New Roman"/>
                <a:cs typeface="Times New Roman"/>
              </a:rPr>
              <a:t>.</a:t>
            </a:r>
          </a:p>
        </p:txBody>
      </p:sp>
      <p:sp>
        <p:nvSpPr>
          <p:cNvPr id="13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 dirty="0"/>
          </a:p>
        </p:txBody>
      </p:sp>
      <p:sp>
        <p:nvSpPr>
          <p:cNvPr id="14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505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31.)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24263" y="2869968"/>
            <a:ext cx="47856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How will </a:t>
            </a:r>
            <a:r>
              <a:rPr lang="en-US" sz="2000" dirty="0">
                <a:latin typeface="Times New Roman"/>
                <a:cs typeface="Times New Roman"/>
              </a:rPr>
              <a:t>the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 current </a:t>
            </a:r>
            <a:r>
              <a:rPr lang="en-US" sz="2000" i="1" dirty="0" err="1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respond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to</a:t>
            </a:r>
            <a:r>
              <a:rPr lang="en-US" sz="2000" dirty="0">
                <a:latin typeface="Times New Roman"/>
                <a:cs typeface="Times New Roman"/>
              </a:rPr>
              <a:t> the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B-</a:t>
            </a:r>
            <a:r>
              <a:rPr lang="en-US" sz="2000" i="1" dirty="0" err="1">
                <a:solidFill>
                  <a:srgbClr val="FF0000"/>
                </a:solidFill>
                <a:latin typeface="Times New Roman"/>
                <a:cs typeface="Times New Roman"/>
              </a:rPr>
              <a:t>fld</a:t>
            </a:r>
            <a:r>
              <a:rPr lang="en-US" sz="2000" i="1" dirty="0">
                <a:latin typeface="Times New Roman"/>
                <a:cs typeface="Times New Roman"/>
              </a:rPr>
              <a:t>?</a:t>
            </a:r>
            <a:endParaRPr lang="en-US" sz="2000" dirty="0">
              <a:latin typeface="Times New Roman"/>
              <a:cs typeface="Times New Roman"/>
            </a:endParaRPr>
          </a:p>
        </p:txBody>
      </p:sp>
      <p:grpSp>
        <p:nvGrpSpPr>
          <p:cNvPr id="42" name="Group 9"/>
          <p:cNvGrpSpPr>
            <a:grpSpLocks/>
          </p:cNvGrpSpPr>
          <p:nvPr/>
        </p:nvGrpSpPr>
        <p:grpSpPr bwMode="auto">
          <a:xfrm>
            <a:off x="5739664" y="1928528"/>
            <a:ext cx="1113823" cy="1183005"/>
            <a:chOff x="2273300" y="1409700"/>
            <a:chExt cx="2044700" cy="2171700"/>
          </a:xfrm>
        </p:grpSpPr>
        <p:sp>
          <p:nvSpPr>
            <p:cNvPr id="69" name="Freeform 10"/>
            <p:cNvSpPr>
              <a:spLocks noChangeArrowheads="1"/>
            </p:cNvSpPr>
            <p:nvPr/>
          </p:nvSpPr>
          <p:spPr bwMode="auto">
            <a:xfrm>
              <a:off x="2273300" y="1409700"/>
              <a:ext cx="2044700" cy="1447800"/>
            </a:xfrm>
            <a:custGeom>
              <a:avLst/>
              <a:gdLst>
                <a:gd name="T0" fmla="*/ 0 w 2044700"/>
                <a:gd name="T1" fmla="*/ 317500 h 1447800"/>
                <a:gd name="T2" fmla="*/ 495300 w 2044700"/>
                <a:gd name="T3" fmla="*/ 0 h 1447800"/>
                <a:gd name="T4" fmla="*/ 2044700 w 2044700"/>
                <a:gd name="T5" fmla="*/ 1130300 h 1447800"/>
                <a:gd name="T6" fmla="*/ 1511300 w 2044700"/>
                <a:gd name="T7" fmla="*/ 1447800 h 1447800"/>
                <a:gd name="T8" fmla="*/ 0 w 2044700"/>
                <a:gd name="T9" fmla="*/ 317500 h 14478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044700"/>
                <a:gd name="T16" fmla="*/ 0 h 1447800"/>
                <a:gd name="T17" fmla="*/ 2044700 w 2044700"/>
                <a:gd name="T18" fmla="*/ 1447800 h 14478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044700" h="1447800">
                  <a:moveTo>
                    <a:pt x="0" y="317500"/>
                  </a:moveTo>
                  <a:lnTo>
                    <a:pt x="495300" y="0"/>
                  </a:lnTo>
                  <a:lnTo>
                    <a:pt x="2044700" y="1130300"/>
                  </a:lnTo>
                  <a:lnTo>
                    <a:pt x="1511300" y="1447800"/>
                  </a:lnTo>
                  <a:lnTo>
                    <a:pt x="0" y="317500"/>
                  </a:lnTo>
                  <a:close/>
                </a:path>
              </a:pathLst>
            </a:custGeom>
            <a:solidFill>
              <a:srgbClr val="3366FF"/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0" name="Freeform 11"/>
            <p:cNvSpPr>
              <a:spLocks noChangeArrowheads="1"/>
            </p:cNvSpPr>
            <p:nvPr/>
          </p:nvSpPr>
          <p:spPr bwMode="auto">
            <a:xfrm>
              <a:off x="3771900" y="2540000"/>
              <a:ext cx="533400" cy="1041400"/>
            </a:xfrm>
            <a:custGeom>
              <a:avLst/>
              <a:gdLst>
                <a:gd name="T0" fmla="*/ 533400 w 533400"/>
                <a:gd name="T1" fmla="*/ 0 h 1041400"/>
                <a:gd name="T2" fmla="*/ 533400 w 533400"/>
                <a:gd name="T3" fmla="*/ 723900 h 1041400"/>
                <a:gd name="T4" fmla="*/ 0 w 533400"/>
                <a:gd name="T5" fmla="*/ 1041400 h 1041400"/>
                <a:gd name="T6" fmla="*/ 0 w 533400"/>
                <a:gd name="T7" fmla="*/ 279400 h 1041400"/>
                <a:gd name="T8" fmla="*/ 533400 w 533400"/>
                <a:gd name="T9" fmla="*/ 0 h 10414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33400"/>
                <a:gd name="T16" fmla="*/ 0 h 1041400"/>
                <a:gd name="T17" fmla="*/ 533400 w 533400"/>
                <a:gd name="T18" fmla="*/ 1041400 h 10414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33400" h="1041400">
                  <a:moveTo>
                    <a:pt x="533400" y="0"/>
                  </a:moveTo>
                  <a:lnTo>
                    <a:pt x="533400" y="723900"/>
                  </a:lnTo>
                  <a:lnTo>
                    <a:pt x="0" y="1041400"/>
                  </a:lnTo>
                  <a:lnTo>
                    <a:pt x="0" y="279400"/>
                  </a:lnTo>
                  <a:lnTo>
                    <a:pt x="533400" y="0"/>
                  </a:lnTo>
                  <a:close/>
                </a:path>
              </a:pathLst>
            </a:custGeom>
            <a:solidFill>
              <a:srgbClr val="3366FF">
                <a:alpha val="34117"/>
              </a:srgbClr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" name="Freeform 12"/>
            <p:cNvSpPr>
              <a:spLocks noChangeArrowheads="1"/>
            </p:cNvSpPr>
            <p:nvPr/>
          </p:nvSpPr>
          <p:spPr bwMode="auto">
            <a:xfrm>
              <a:off x="2273300" y="1701800"/>
              <a:ext cx="1473200" cy="1879600"/>
            </a:xfrm>
            <a:custGeom>
              <a:avLst/>
              <a:gdLst>
                <a:gd name="T0" fmla="*/ 0 w 1473200"/>
                <a:gd name="T1" fmla="*/ 0 h 1879600"/>
                <a:gd name="T2" fmla="*/ 0 w 1473200"/>
                <a:gd name="T3" fmla="*/ 711200 h 1879600"/>
                <a:gd name="T4" fmla="*/ 1473200 w 1473200"/>
                <a:gd name="T5" fmla="*/ 1879600 h 1879600"/>
                <a:gd name="T6" fmla="*/ 1473200 w 1473200"/>
                <a:gd name="T7" fmla="*/ 1117600 h 1879600"/>
                <a:gd name="T8" fmla="*/ 0 w 1473200"/>
                <a:gd name="T9" fmla="*/ 0 h 18796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473200"/>
                <a:gd name="T16" fmla="*/ 0 h 1879600"/>
                <a:gd name="T17" fmla="*/ 1473200 w 1473200"/>
                <a:gd name="T18" fmla="*/ 1879600 h 18796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473200" h="1879600">
                  <a:moveTo>
                    <a:pt x="0" y="0"/>
                  </a:moveTo>
                  <a:lnTo>
                    <a:pt x="0" y="711200"/>
                  </a:lnTo>
                  <a:lnTo>
                    <a:pt x="1473200" y="1879600"/>
                  </a:lnTo>
                  <a:lnTo>
                    <a:pt x="1473200" y="1117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66FF"/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3" name="Freeform 13"/>
          <p:cNvSpPr>
            <a:spLocks noChangeArrowheads="1"/>
          </p:cNvSpPr>
          <p:nvPr/>
        </p:nvSpPr>
        <p:spPr bwMode="auto">
          <a:xfrm>
            <a:off x="6915750" y="2675689"/>
            <a:ext cx="913197" cy="1245268"/>
          </a:xfrm>
          <a:custGeom>
            <a:avLst/>
            <a:gdLst>
              <a:gd name="T0" fmla="*/ 12700 w 1676400"/>
              <a:gd name="T1" fmla="*/ 0 h 2286000"/>
              <a:gd name="T2" fmla="*/ 1676400 w 1676400"/>
              <a:gd name="T3" fmla="*/ 431800 h 2286000"/>
              <a:gd name="T4" fmla="*/ 1676400 w 1676400"/>
              <a:gd name="T5" fmla="*/ 2286000 h 2286000"/>
              <a:gd name="T6" fmla="*/ 0 w 1676400"/>
              <a:gd name="T7" fmla="*/ 1854200 h 2286000"/>
              <a:gd name="T8" fmla="*/ 12700 w 1676400"/>
              <a:gd name="T9" fmla="*/ 0 h 2286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676400"/>
              <a:gd name="T16" fmla="*/ 0 h 2286000"/>
              <a:gd name="T17" fmla="*/ 1676400 w 1676400"/>
              <a:gd name="T18" fmla="*/ 2286000 h 2286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676400" h="2286000">
                <a:moveTo>
                  <a:pt x="12700" y="0"/>
                </a:moveTo>
                <a:lnTo>
                  <a:pt x="1676400" y="431800"/>
                </a:lnTo>
                <a:lnTo>
                  <a:pt x="1676400" y="2286000"/>
                </a:lnTo>
                <a:lnTo>
                  <a:pt x="0" y="1854200"/>
                </a:lnTo>
                <a:cubicBezTo>
                  <a:pt x="4233" y="1236133"/>
                  <a:pt x="8467" y="618067"/>
                  <a:pt x="12700" y="0"/>
                </a:cubicBezTo>
                <a:close/>
              </a:path>
            </a:pathLst>
          </a:custGeom>
          <a:noFill/>
          <a:ln w="5715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44" name="Freeform 14"/>
          <p:cNvSpPr>
            <a:spLocks noChangeArrowheads="1"/>
          </p:cNvSpPr>
          <p:nvPr/>
        </p:nvSpPr>
        <p:spPr bwMode="auto">
          <a:xfrm>
            <a:off x="7337758" y="2558080"/>
            <a:ext cx="131445" cy="221381"/>
          </a:xfrm>
          <a:custGeom>
            <a:avLst/>
            <a:gdLst>
              <a:gd name="T0" fmla="*/ 0 w 241300"/>
              <a:gd name="T1" fmla="*/ 0 h 406400"/>
              <a:gd name="T2" fmla="*/ 50800 w 241300"/>
              <a:gd name="T3" fmla="*/ 406400 h 406400"/>
              <a:gd name="T4" fmla="*/ 241300 w 241300"/>
              <a:gd name="T5" fmla="*/ 177800 h 406400"/>
              <a:gd name="T6" fmla="*/ 0 w 241300"/>
              <a:gd name="T7" fmla="*/ 0 h 406400"/>
              <a:gd name="T8" fmla="*/ 0 60000 65536"/>
              <a:gd name="T9" fmla="*/ 0 60000 65536"/>
              <a:gd name="T10" fmla="*/ 0 60000 65536"/>
              <a:gd name="T11" fmla="*/ 0 60000 65536"/>
              <a:gd name="T12" fmla="*/ 0 w 241300"/>
              <a:gd name="T13" fmla="*/ 0 h 406400"/>
              <a:gd name="T14" fmla="*/ 241300 w 241300"/>
              <a:gd name="T15" fmla="*/ 406400 h 4064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41300" h="406400">
                <a:moveTo>
                  <a:pt x="0" y="0"/>
                </a:moveTo>
                <a:lnTo>
                  <a:pt x="50800" y="406400"/>
                </a:lnTo>
                <a:lnTo>
                  <a:pt x="241300" y="177800"/>
                </a:lnTo>
                <a:lnTo>
                  <a:pt x="0" y="0"/>
                </a:lnTo>
                <a:close/>
              </a:path>
            </a:pathLst>
          </a:cu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45" name="Freeform 15"/>
          <p:cNvSpPr>
            <a:spLocks noChangeArrowheads="1"/>
          </p:cNvSpPr>
          <p:nvPr/>
        </p:nvSpPr>
        <p:spPr bwMode="auto">
          <a:xfrm>
            <a:off x="7275495" y="3806807"/>
            <a:ext cx="141822" cy="148740"/>
          </a:xfrm>
          <a:custGeom>
            <a:avLst/>
            <a:gdLst>
              <a:gd name="T0" fmla="*/ 101600 w 260350"/>
              <a:gd name="T1" fmla="*/ 0 h 273050"/>
              <a:gd name="T2" fmla="*/ 0 w 260350"/>
              <a:gd name="T3" fmla="*/ 273050 h 273050"/>
              <a:gd name="T4" fmla="*/ 260350 w 260350"/>
              <a:gd name="T5" fmla="*/ 273050 h 273050"/>
              <a:gd name="T6" fmla="*/ 101600 w 260350"/>
              <a:gd name="T7" fmla="*/ 0 h 273050"/>
              <a:gd name="T8" fmla="*/ 0 60000 65536"/>
              <a:gd name="T9" fmla="*/ 0 60000 65536"/>
              <a:gd name="T10" fmla="*/ 0 60000 65536"/>
              <a:gd name="T11" fmla="*/ 0 60000 65536"/>
              <a:gd name="T12" fmla="*/ 0 w 260350"/>
              <a:gd name="T13" fmla="*/ 0 h 273050"/>
              <a:gd name="T14" fmla="*/ 260350 w 260350"/>
              <a:gd name="T15" fmla="*/ 273050 h 27305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60350" h="273050">
                <a:moveTo>
                  <a:pt x="101600" y="0"/>
                </a:moveTo>
                <a:lnTo>
                  <a:pt x="0" y="273050"/>
                </a:lnTo>
                <a:lnTo>
                  <a:pt x="260350" y="273050"/>
                </a:lnTo>
                <a:lnTo>
                  <a:pt x="101600" y="0"/>
                </a:lnTo>
                <a:close/>
              </a:path>
            </a:pathLst>
          </a:cu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63" name="Freeform 42"/>
          <p:cNvSpPr>
            <a:spLocks noChangeArrowheads="1"/>
          </p:cNvSpPr>
          <p:nvPr/>
        </p:nvSpPr>
        <p:spPr bwMode="auto">
          <a:xfrm>
            <a:off x="7464015" y="3829291"/>
            <a:ext cx="102043" cy="505025"/>
          </a:xfrm>
          <a:custGeom>
            <a:avLst/>
            <a:gdLst>
              <a:gd name="T0" fmla="*/ 0 w 187325"/>
              <a:gd name="T1" fmla="*/ 12700 h 927100"/>
              <a:gd name="T2" fmla="*/ 117475 w 187325"/>
              <a:gd name="T3" fmla="*/ 152400 h 927100"/>
              <a:gd name="T4" fmla="*/ 187325 w 187325"/>
              <a:gd name="T5" fmla="*/ 927100 h 927100"/>
              <a:gd name="T6" fmla="*/ 0 60000 65536"/>
              <a:gd name="T7" fmla="*/ 0 60000 65536"/>
              <a:gd name="T8" fmla="*/ 0 60000 65536"/>
              <a:gd name="T9" fmla="*/ 0 w 187325"/>
              <a:gd name="T10" fmla="*/ 0 h 927100"/>
              <a:gd name="T11" fmla="*/ 187325 w 187325"/>
              <a:gd name="T12" fmla="*/ 927100 h 9271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87325" h="927100">
                <a:moveTo>
                  <a:pt x="0" y="12700"/>
                </a:moveTo>
                <a:cubicBezTo>
                  <a:pt x="43127" y="6350"/>
                  <a:pt x="86254" y="0"/>
                  <a:pt x="117475" y="152400"/>
                </a:cubicBezTo>
                <a:cubicBezTo>
                  <a:pt x="148696" y="304800"/>
                  <a:pt x="187325" y="927100"/>
                  <a:pt x="187325" y="927100"/>
                </a:cubicBezTo>
              </a:path>
            </a:pathLst>
          </a:cu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64" name="Freeform 45"/>
          <p:cNvSpPr>
            <a:spLocks noChangeArrowheads="1"/>
          </p:cNvSpPr>
          <p:nvPr/>
        </p:nvSpPr>
        <p:spPr bwMode="auto">
          <a:xfrm>
            <a:off x="7585082" y="3879448"/>
            <a:ext cx="140093" cy="453139"/>
          </a:xfrm>
          <a:custGeom>
            <a:avLst/>
            <a:gdLst>
              <a:gd name="T0" fmla="*/ 162454 w 257704"/>
              <a:gd name="T1" fmla="*/ 0 h 831850"/>
              <a:gd name="T2" fmla="*/ 48154 w 257704"/>
              <a:gd name="T3" fmla="*/ 12700 h 831850"/>
              <a:gd name="T4" fmla="*/ 529 w 257704"/>
              <a:gd name="T5" fmla="*/ 136525 h 831850"/>
              <a:gd name="T6" fmla="*/ 44979 w 257704"/>
              <a:gd name="T7" fmla="*/ 476250 h 831850"/>
              <a:gd name="T8" fmla="*/ 257704 w 257704"/>
              <a:gd name="T9" fmla="*/ 831850 h 83185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57704"/>
              <a:gd name="T16" fmla="*/ 0 h 831850"/>
              <a:gd name="T17" fmla="*/ 257704 w 257704"/>
              <a:gd name="T18" fmla="*/ 831850 h 83185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57704" h="831850">
                <a:moveTo>
                  <a:pt x="162454" y="0"/>
                </a:moveTo>
                <a:lnTo>
                  <a:pt x="48154" y="12700"/>
                </a:lnTo>
                <a:cubicBezTo>
                  <a:pt x="21167" y="35454"/>
                  <a:pt x="1058" y="59267"/>
                  <a:pt x="529" y="136525"/>
                </a:cubicBezTo>
                <a:cubicBezTo>
                  <a:pt x="0" y="213783"/>
                  <a:pt x="2117" y="360363"/>
                  <a:pt x="44979" y="476250"/>
                </a:cubicBezTo>
                <a:cubicBezTo>
                  <a:pt x="87842" y="592138"/>
                  <a:pt x="257704" y="831850"/>
                  <a:pt x="257704" y="831850"/>
                </a:cubicBezTo>
              </a:path>
            </a:pathLst>
          </a:cu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grpSp>
        <p:nvGrpSpPr>
          <p:cNvPr id="65" name="Group 8"/>
          <p:cNvGrpSpPr>
            <a:grpSpLocks/>
          </p:cNvGrpSpPr>
          <p:nvPr/>
        </p:nvGrpSpPr>
        <p:grpSpPr bwMode="auto">
          <a:xfrm>
            <a:off x="7780520" y="3505867"/>
            <a:ext cx="1113823" cy="1183005"/>
            <a:chOff x="2273300" y="1409700"/>
            <a:chExt cx="2044700" cy="2171700"/>
          </a:xfrm>
        </p:grpSpPr>
        <p:sp>
          <p:nvSpPr>
            <p:cNvPr id="66" name="Freeform 5"/>
            <p:cNvSpPr>
              <a:spLocks noChangeArrowheads="1"/>
            </p:cNvSpPr>
            <p:nvPr/>
          </p:nvSpPr>
          <p:spPr bwMode="auto">
            <a:xfrm>
              <a:off x="2273300" y="1409700"/>
              <a:ext cx="2044700" cy="1447800"/>
            </a:xfrm>
            <a:custGeom>
              <a:avLst/>
              <a:gdLst>
                <a:gd name="T0" fmla="*/ 0 w 2044700"/>
                <a:gd name="T1" fmla="*/ 317500 h 1447800"/>
                <a:gd name="T2" fmla="*/ 495300 w 2044700"/>
                <a:gd name="T3" fmla="*/ 0 h 1447800"/>
                <a:gd name="T4" fmla="*/ 2044700 w 2044700"/>
                <a:gd name="T5" fmla="*/ 1130300 h 1447800"/>
                <a:gd name="T6" fmla="*/ 1511300 w 2044700"/>
                <a:gd name="T7" fmla="*/ 1447800 h 1447800"/>
                <a:gd name="T8" fmla="*/ 0 w 2044700"/>
                <a:gd name="T9" fmla="*/ 317500 h 14478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044700"/>
                <a:gd name="T16" fmla="*/ 0 h 1447800"/>
                <a:gd name="T17" fmla="*/ 2044700 w 2044700"/>
                <a:gd name="T18" fmla="*/ 1447800 h 14478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044700" h="1447800">
                  <a:moveTo>
                    <a:pt x="0" y="317500"/>
                  </a:moveTo>
                  <a:lnTo>
                    <a:pt x="495300" y="0"/>
                  </a:lnTo>
                  <a:lnTo>
                    <a:pt x="2044700" y="1130300"/>
                  </a:lnTo>
                  <a:lnTo>
                    <a:pt x="1511300" y="1447800"/>
                  </a:lnTo>
                  <a:lnTo>
                    <a:pt x="0" y="317500"/>
                  </a:lnTo>
                  <a:close/>
                </a:path>
              </a:pathLst>
            </a:custGeom>
            <a:solidFill>
              <a:srgbClr val="3366FF"/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7" name="Freeform 6"/>
            <p:cNvSpPr>
              <a:spLocks noChangeArrowheads="1"/>
            </p:cNvSpPr>
            <p:nvPr/>
          </p:nvSpPr>
          <p:spPr bwMode="auto">
            <a:xfrm>
              <a:off x="3771900" y="2540000"/>
              <a:ext cx="533400" cy="1041400"/>
            </a:xfrm>
            <a:custGeom>
              <a:avLst/>
              <a:gdLst>
                <a:gd name="T0" fmla="*/ 533400 w 533400"/>
                <a:gd name="T1" fmla="*/ 0 h 1041400"/>
                <a:gd name="T2" fmla="*/ 533400 w 533400"/>
                <a:gd name="T3" fmla="*/ 723900 h 1041400"/>
                <a:gd name="T4" fmla="*/ 0 w 533400"/>
                <a:gd name="T5" fmla="*/ 1041400 h 1041400"/>
                <a:gd name="T6" fmla="*/ 0 w 533400"/>
                <a:gd name="T7" fmla="*/ 279400 h 1041400"/>
                <a:gd name="T8" fmla="*/ 533400 w 533400"/>
                <a:gd name="T9" fmla="*/ 0 h 10414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33400"/>
                <a:gd name="T16" fmla="*/ 0 h 1041400"/>
                <a:gd name="T17" fmla="*/ 533400 w 533400"/>
                <a:gd name="T18" fmla="*/ 1041400 h 10414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33400" h="1041400">
                  <a:moveTo>
                    <a:pt x="533400" y="0"/>
                  </a:moveTo>
                  <a:lnTo>
                    <a:pt x="533400" y="723900"/>
                  </a:lnTo>
                  <a:lnTo>
                    <a:pt x="0" y="1041400"/>
                  </a:lnTo>
                  <a:lnTo>
                    <a:pt x="0" y="279400"/>
                  </a:lnTo>
                  <a:lnTo>
                    <a:pt x="533400" y="0"/>
                  </a:lnTo>
                  <a:close/>
                </a:path>
              </a:pathLst>
            </a:custGeom>
            <a:solidFill>
              <a:srgbClr val="3366FF">
                <a:alpha val="34117"/>
              </a:srgbClr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8" name="Freeform 7"/>
            <p:cNvSpPr>
              <a:spLocks noChangeArrowheads="1"/>
            </p:cNvSpPr>
            <p:nvPr/>
          </p:nvSpPr>
          <p:spPr bwMode="auto">
            <a:xfrm>
              <a:off x="2273300" y="1701800"/>
              <a:ext cx="1473200" cy="1879600"/>
            </a:xfrm>
            <a:custGeom>
              <a:avLst/>
              <a:gdLst>
                <a:gd name="T0" fmla="*/ 0 w 1473200"/>
                <a:gd name="T1" fmla="*/ 0 h 1879600"/>
                <a:gd name="T2" fmla="*/ 0 w 1473200"/>
                <a:gd name="T3" fmla="*/ 711200 h 1879600"/>
                <a:gd name="T4" fmla="*/ 1473200 w 1473200"/>
                <a:gd name="T5" fmla="*/ 1879600 h 1879600"/>
                <a:gd name="T6" fmla="*/ 1473200 w 1473200"/>
                <a:gd name="T7" fmla="*/ 1117600 h 1879600"/>
                <a:gd name="T8" fmla="*/ 0 w 1473200"/>
                <a:gd name="T9" fmla="*/ 0 h 18796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473200"/>
                <a:gd name="T16" fmla="*/ 0 h 1879600"/>
                <a:gd name="T17" fmla="*/ 1473200 w 1473200"/>
                <a:gd name="T18" fmla="*/ 1879600 h 18796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473200" h="1879600">
                  <a:moveTo>
                    <a:pt x="0" y="0"/>
                  </a:moveTo>
                  <a:lnTo>
                    <a:pt x="0" y="711200"/>
                  </a:lnTo>
                  <a:lnTo>
                    <a:pt x="1473200" y="1879600"/>
                  </a:lnTo>
                  <a:lnTo>
                    <a:pt x="1473200" y="1117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66FF"/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6835840" y="3056387"/>
            <a:ext cx="171317" cy="170148"/>
            <a:chOff x="6835840" y="3056387"/>
            <a:chExt cx="171317" cy="170148"/>
          </a:xfrm>
        </p:grpSpPr>
        <p:cxnSp>
          <p:nvCxnSpPr>
            <p:cNvPr id="57" name="Straight Connector 37"/>
            <p:cNvCxnSpPr>
              <a:cxnSpLocks noChangeShapeType="1"/>
            </p:cNvCxnSpPr>
            <p:nvPr/>
          </p:nvCxnSpPr>
          <p:spPr bwMode="auto">
            <a:xfrm rot="16200000" flipH="1">
              <a:off x="6882630" y="3102008"/>
              <a:ext cx="166036" cy="83018"/>
            </a:xfrm>
            <a:prstGeom prst="line">
              <a:avLst/>
            </a:prstGeom>
            <a:noFill/>
            <a:ln w="12700" cmpd="sng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119" name="Straight Connector 37"/>
            <p:cNvCxnSpPr>
              <a:cxnSpLocks noChangeShapeType="1"/>
            </p:cNvCxnSpPr>
            <p:nvPr/>
          </p:nvCxnSpPr>
          <p:spPr bwMode="auto">
            <a:xfrm rot="5400000">
              <a:off x="6794331" y="3097896"/>
              <a:ext cx="166036" cy="83018"/>
            </a:xfrm>
            <a:prstGeom prst="line">
              <a:avLst/>
            </a:prstGeom>
            <a:noFill/>
            <a:ln w="12700" cmpd="sng">
              <a:solidFill>
                <a:srgbClr val="000000"/>
              </a:solidFill>
              <a:round/>
              <a:headEnd/>
              <a:tailEnd/>
            </a:ln>
          </p:spPr>
        </p:cxnSp>
      </p:grpSp>
      <p:graphicFrame>
        <p:nvGraphicFramePr>
          <p:cNvPr id="72" name="Object 7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91419485"/>
              </p:ext>
            </p:extLst>
          </p:nvPr>
        </p:nvGraphicFramePr>
        <p:xfrm>
          <a:off x="7314884" y="3545626"/>
          <a:ext cx="228600" cy="252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114300" imgH="127000" progId="Equation.DSMT4">
                  <p:embed/>
                </p:oleObj>
              </mc:Choice>
              <mc:Fallback>
                <p:oleObj name="Equation" r:id="rId13" imgW="114300" imgH="1270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7314884" y="3545626"/>
                        <a:ext cx="228600" cy="2524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6" name="Object 7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99985172"/>
              </p:ext>
            </p:extLst>
          </p:nvPr>
        </p:nvGraphicFramePr>
        <p:xfrm>
          <a:off x="6416439" y="2372477"/>
          <a:ext cx="330200" cy="303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5" imgW="165100" imgH="152400" progId="Equation.DSMT4">
                  <p:embed/>
                </p:oleObj>
              </mc:Choice>
              <mc:Fallback>
                <p:oleObj name="Equation" r:id="rId15" imgW="165100" imgH="152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416439" y="2372477"/>
                        <a:ext cx="330200" cy="3032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7" name="Object 7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51757329"/>
              </p:ext>
            </p:extLst>
          </p:nvPr>
        </p:nvGraphicFramePr>
        <p:xfrm>
          <a:off x="7923213" y="3533775"/>
          <a:ext cx="254000" cy="303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127000" imgH="152400" progId="Equation.DSMT4">
                  <p:embed/>
                </p:oleObj>
              </mc:Choice>
              <mc:Fallback>
                <p:oleObj name="Equation" r:id="rId16" imgW="127000" imgH="152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923213" y="3533775"/>
                        <a:ext cx="254000" cy="3032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8" name="Object 7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86404761"/>
              </p:ext>
            </p:extLst>
          </p:nvPr>
        </p:nvGraphicFramePr>
        <p:xfrm>
          <a:off x="7045173" y="3892813"/>
          <a:ext cx="391141" cy="3280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7" imgW="241300" imgH="203200" progId="Equation.DSMT4">
                  <p:embed/>
                </p:oleObj>
              </mc:Choice>
              <mc:Fallback>
                <p:oleObj name="Equation" r:id="rId17" imgW="241300" imgH="203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7045173" y="3892813"/>
                        <a:ext cx="391141" cy="32809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9" name="Object 7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38366431"/>
              </p:ext>
            </p:extLst>
          </p:nvPr>
        </p:nvGraphicFramePr>
        <p:xfrm>
          <a:off x="7078062" y="2278943"/>
          <a:ext cx="391141" cy="3280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9" imgW="241300" imgH="203200" progId="Equation.DSMT4">
                  <p:embed/>
                </p:oleObj>
              </mc:Choice>
              <mc:Fallback>
                <p:oleObj name="Equation" r:id="rId19" imgW="241300" imgH="203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7078062" y="2278943"/>
                        <a:ext cx="391141" cy="32809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0" name="Object 7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57815148"/>
              </p:ext>
            </p:extLst>
          </p:nvPr>
        </p:nvGraphicFramePr>
        <p:xfrm>
          <a:off x="7888288" y="2974975"/>
          <a:ext cx="177800" cy="328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0" imgW="88900" imgH="165100" progId="Equation.DSMT4">
                  <p:embed/>
                </p:oleObj>
              </mc:Choice>
              <mc:Fallback>
                <p:oleObj name="Equation" r:id="rId20" imgW="88900" imgH="1651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7888288" y="2974975"/>
                        <a:ext cx="177800" cy="3286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" name="Object 8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23241574"/>
              </p:ext>
            </p:extLst>
          </p:nvPr>
        </p:nvGraphicFramePr>
        <p:xfrm>
          <a:off x="7865926" y="1928528"/>
          <a:ext cx="944563" cy="268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1" imgW="584200" imgH="165100" progId="Equation.DSMT4">
                  <p:embed/>
                </p:oleObj>
              </mc:Choice>
              <mc:Fallback>
                <p:oleObj name="Equation" r:id="rId21" imgW="584200" imgH="1651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7865926" y="1928528"/>
                        <a:ext cx="944563" cy="2682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" name="Object 8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56488918"/>
              </p:ext>
            </p:extLst>
          </p:nvPr>
        </p:nvGraphicFramePr>
        <p:xfrm>
          <a:off x="6451857" y="4523772"/>
          <a:ext cx="944563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3" imgW="584200" imgH="203200" progId="Equation.DSMT4">
                  <p:embed/>
                </p:oleObj>
              </mc:Choice>
              <mc:Fallback>
                <p:oleObj name="Equation" r:id="rId23" imgW="584200" imgH="203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6451857" y="4523772"/>
                        <a:ext cx="944563" cy="330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7" name="TextBox 106"/>
          <p:cNvSpPr txBox="1"/>
          <p:nvPr/>
        </p:nvSpPr>
        <p:spPr>
          <a:xfrm>
            <a:off x="424263" y="3384432"/>
            <a:ext cx="599217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Look down </a:t>
            </a:r>
            <a:r>
              <a:rPr lang="en-US" sz="2000" dirty="0">
                <a:latin typeface="Times New Roman"/>
                <a:cs typeface="Times New Roman"/>
              </a:rPr>
              <a:t>from the top and ignore the billowing of magnetic field generated by the bar magnets.  In that view,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current moves across the upper section</a:t>
            </a:r>
            <a:r>
              <a:rPr lang="en-US" sz="2000" dirty="0">
                <a:latin typeface="Times New Roman"/>
                <a:cs typeface="Times New Roman"/>
              </a:rPr>
              <a:t> of wire as shown,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moves down into the page </a:t>
            </a:r>
            <a:r>
              <a:rPr lang="en-US" sz="2000" dirty="0">
                <a:latin typeface="Times New Roman"/>
                <a:cs typeface="Times New Roman"/>
              </a:rPr>
              <a:t>in the section on 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424263" y="4625694"/>
            <a:ext cx="43792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/>
                <a:cs typeface="Times New Roman"/>
              </a:rPr>
              <a:t>the right, and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moves out of the page </a:t>
            </a:r>
            <a:r>
              <a:rPr lang="en-US" sz="2000" dirty="0">
                <a:latin typeface="Times New Roman"/>
                <a:cs typeface="Times New Roman"/>
              </a:rPr>
              <a:t>in the section on the lower left.</a:t>
            </a:r>
          </a:p>
        </p:txBody>
      </p:sp>
      <p:sp>
        <p:nvSpPr>
          <p:cNvPr id="109" name="TextBox 108"/>
          <p:cNvSpPr txBox="1"/>
          <p:nvPr/>
        </p:nvSpPr>
        <p:spPr>
          <a:xfrm>
            <a:off x="192724" y="5425440"/>
            <a:ext cx="43792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/>
                <a:cs typeface="Times New Roman"/>
              </a:rPr>
              <a:t>The </a:t>
            </a:r>
            <a:r>
              <a:rPr lang="en-US" sz="2000" i="1" dirty="0" err="1">
                <a:solidFill>
                  <a:srgbClr val="FF0000"/>
                </a:solidFill>
                <a:latin typeface="Times New Roman"/>
                <a:cs typeface="Times New Roman"/>
              </a:rPr>
              <a:t>r.h.r</a:t>
            </a:r>
            <a:r>
              <a:rPr lang="en-US" sz="2000" i="1" dirty="0">
                <a:latin typeface="Times New Roman"/>
                <a:cs typeface="Times New Roman"/>
              </a:rPr>
              <a:t>. </a:t>
            </a:r>
            <a:r>
              <a:rPr lang="en-US" sz="2000" dirty="0">
                <a:latin typeface="Times New Roman"/>
                <a:cs typeface="Times New Roman"/>
              </a:rPr>
              <a:t>suggests the direction of the magnetic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forces</a:t>
            </a:r>
            <a:r>
              <a:rPr lang="en-US" sz="2000" dirty="0">
                <a:latin typeface="Times New Roman"/>
                <a:cs typeface="Times New Roman"/>
              </a:rPr>
              <a:t> on those sections are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as shown</a:t>
            </a:r>
            <a:r>
              <a:rPr lang="en-US" sz="2000" dirty="0">
                <a:latin typeface="Times New Roman"/>
                <a:cs typeface="Times New Roman"/>
              </a:rPr>
              <a:t>.</a:t>
            </a:r>
          </a:p>
        </p:txBody>
      </p:sp>
      <p:graphicFrame>
        <p:nvGraphicFramePr>
          <p:cNvPr id="116" name="Object 1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75988526"/>
              </p:ext>
            </p:extLst>
          </p:nvPr>
        </p:nvGraphicFramePr>
        <p:xfrm>
          <a:off x="7599763" y="2522754"/>
          <a:ext cx="177800" cy="328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5" imgW="88900" imgH="165100" progId="Equation.DSMT4">
                  <p:embed/>
                </p:oleObj>
              </mc:Choice>
              <mc:Fallback>
                <p:oleObj name="Equation" r:id="rId25" imgW="88900" imgH="1651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7599763" y="2522754"/>
                        <a:ext cx="177800" cy="3286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8" name="Object 1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75030116"/>
              </p:ext>
            </p:extLst>
          </p:nvPr>
        </p:nvGraphicFramePr>
        <p:xfrm>
          <a:off x="6908865" y="3678278"/>
          <a:ext cx="177800" cy="328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6" imgW="88900" imgH="165100" progId="Equation.DSMT4">
                  <p:embed/>
                </p:oleObj>
              </mc:Choice>
              <mc:Fallback>
                <p:oleObj name="Equation" r:id="rId26" imgW="88900" imgH="1651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6908865" y="3678278"/>
                        <a:ext cx="177800" cy="3286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20" name="Group 119"/>
          <p:cNvGrpSpPr/>
          <p:nvPr/>
        </p:nvGrpSpPr>
        <p:grpSpPr>
          <a:xfrm rot="6422536">
            <a:off x="7521426" y="2766167"/>
            <a:ext cx="171317" cy="170148"/>
            <a:chOff x="6835840" y="3056387"/>
            <a:chExt cx="171317" cy="170148"/>
          </a:xfrm>
        </p:grpSpPr>
        <p:cxnSp>
          <p:nvCxnSpPr>
            <p:cNvPr id="121" name="Straight Connector 37"/>
            <p:cNvCxnSpPr>
              <a:cxnSpLocks noChangeShapeType="1"/>
            </p:cNvCxnSpPr>
            <p:nvPr/>
          </p:nvCxnSpPr>
          <p:spPr bwMode="auto">
            <a:xfrm rot="16200000" flipH="1">
              <a:off x="6882630" y="3102008"/>
              <a:ext cx="166036" cy="83018"/>
            </a:xfrm>
            <a:prstGeom prst="line">
              <a:avLst/>
            </a:prstGeom>
            <a:noFill/>
            <a:ln w="12700" cmpd="sng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122" name="Straight Connector 37"/>
            <p:cNvCxnSpPr>
              <a:cxnSpLocks noChangeShapeType="1"/>
            </p:cNvCxnSpPr>
            <p:nvPr/>
          </p:nvCxnSpPr>
          <p:spPr bwMode="auto">
            <a:xfrm rot="5400000">
              <a:off x="6794331" y="3097896"/>
              <a:ext cx="166036" cy="83018"/>
            </a:xfrm>
            <a:prstGeom prst="line">
              <a:avLst/>
            </a:prstGeom>
            <a:noFill/>
            <a:ln w="12700" cmpd="sng">
              <a:solidFill>
                <a:srgbClr val="000000"/>
              </a:solidFill>
              <a:round/>
              <a:headEnd/>
              <a:tailEnd/>
            </a:ln>
          </p:spPr>
        </p:cxnSp>
      </p:grpSp>
      <p:grpSp>
        <p:nvGrpSpPr>
          <p:cNvPr id="123" name="Group 122"/>
          <p:cNvGrpSpPr/>
          <p:nvPr/>
        </p:nvGrpSpPr>
        <p:grpSpPr>
          <a:xfrm rot="10800000" flipH="1">
            <a:off x="7746680" y="3111533"/>
            <a:ext cx="171317" cy="170148"/>
            <a:chOff x="6835840" y="3056387"/>
            <a:chExt cx="171317" cy="170148"/>
          </a:xfrm>
        </p:grpSpPr>
        <p:cxnSp>
          <p:nvCxnSpPr>
            <p:cNvPr id="124" name="Straight Connector 37"/>
            <p:cNvCxnSpPr>
              <a:cxnSpLocks noChangeShapeType="1"/>
            </p:cNvCxnSpPr>
            <p:nvPr/>
          </p:nvCxnSpPr>
          <p:spPr bwMode="auto">
            <a:xfrm rot="16200000" flipH="1">
              <a:off x="6882630" y="3102008"/>
              <a:ext cx="166036" cy="83018"/>
            </a:xfrm>
            <a:prstGeom prst="line">
              <a:avLst/>
            </a:prstGeom>
            <a:noFill/>
            <a:ln w="12700" cmpd="sng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125" name="Straight Connector 37"/>
            <p:cNvCxnSpPr>
              <a:cxnSpLocks noChangeShapeType="1"/>
            </p:cNvCxnSpPr>
            <p:nvPr/>
          </p:nvCxnSpPr>
          <p:spPr bwMode="auto">
            <a:xfrm rot="5400000">
              <a:off x="6794331" y="3097896"/>
              <a:ext cx="166036" cy="83018"/>
            </a:xfrm>
            <a:prstGeom prst="line">
              <a:avLst/>
            </a:prstGeom>
            <a:noFill/>
            <a:ln w="12700" cmpd="sng">
              <a:solidFill>
                <a:srgbClr val="000000"/>
              </a:solidFill>
              <a:round/>
              <a:headEnd/>
              <a:tailEnd/>
            </a:ln>
          </p:spPr>
        </p:cxnSp>
      </p:grpSp>
      <p:grpSp>
        <p:nvGrpSpPr>
          <p:cNvPr id="126" name="Group 125"/>
          <p:cNvGrpSpPr/>
          <p:nvPr/>
        </p:nvGrpSpPr>
        <p:grpSpPr>
          <a:xfrm rot="17207777">
            <a:off x="6988240" y="3645327"/>
            <a:ext cx="171317" cy="170148"/>
            <a:chOff x="6835840" y="3056387"/>
            <a:chExt cx="171317" cy="170148"/>
          </a:xfrm>
        </p:grpSpPr>
        <p:cxnSp>
          <p:nvCxnSpPr>
            <p:cNvPr id="127" name="Straight Connector 37"/>
            <p:cNvCxnSpPr>
              <a:cxnSpLocks noChangeShapeType="1"/>
            </p:cNvCxnSpPr>
            <p:nvPr/>
          </p:nvCxnSpPr>
          <p:spPr bwMode="auto">
            <a:xfrm rot="16200000" flipH="1">
              <a:off x="6882630" y="3102008"/>
              <a:ext cx="166036" cy="83018"/>
            </a:xfrm>
            <a:prstGeom prst="line">
              <a:avLst/>
            </a:prstGeom>
            <a:noFill/>
            <a:ln w="12700" cmpd="sng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128" name="Straight Connector 37"/>
            <p:cNvCxnSpPr>
              <a:cxnSpLocks noChangeShapeType="1"/>
            </p:cNvCxnSpPr>
            <p:nvPr/>
          </p:nvCxnSpPr>
          <p:spPr bwMode="auto">
            <a:xfrm rot="5400000">
              <a:off x="6794331" y="3097896"/>
              <a:ext cx="166036" cy="83018"/>
            </a:xfrm>
            <a:prstGeom prst="line">
              <a:avLst/>
            </a:prstGeom>
            <a:noFill/>
            <a:ln w="12700" cmpd="sng">
              <a:solidFill>
                <a:srgbClr val="000000"/>
              </a:solidFill>
              <a:round/>
              <a:headEnd/>
              <a:tailEnd/>
            </a:ln>
          </p:spPr>
        </p:cxnSp>
      </p:grpSp>
      <p:grpSp>
        <p:nvGrpSpPr>
          <p:cNvPr id="33" name="Group 32"/>
          <p:cNvGrpSpPr/>
          <p:nvPr/>
        </p:nvGrpSpPr>
        <p:grpSpPr>
          <a:xfrm>
            <a:off x="5683594" y="4803863"/>
            <a:ext cx="2014200" cy="2031633"/>
            <a:chOff x="5683594" y="4803863"/>
            <a:chExt cx="2014200" cy="2031633"/>
          </a:xfrm>
        </p:grpSpPr>
        <p:cxnSp>
          <p:nvCxnSpPr>
            <p:cNvPr id="91" name="Straight Arrow Connector 14"/>
            <p:cNvCxnSpPr>
              <a:cxnSpLocks noChangeShapeType="1"/>
            </p:cNvCxnSpPr>
            <p:nvPr/>
          </p:nvCxnSpPr>
          <p:spPr bwMode="auto">
            <a:xfrm rot="5400000" flipH="1" flipV="1">
              <a:off x="5351695" y="5501658"/>
              <a:ext cx="1397355" cy="1765"/>
            </a:xfrm>
            <a:prstGeom prst="straightConnector1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 type="arrow" w="med" len="med"/>
            </a:ln>
          </p:spPr>
        </p:cxnSp>
        <p:cxnSp>
          <p:nvCxnSpPr>
            <p:cNvPr id="92" name="Straight Arrow Connector 15"/>
            <p:cNvCxnSpPr>
              <a:cxnSpLocks noChangeShapeType="1"/>
            </p:cNvCxnSpPr>
            <p:nvPr/>
          </p:nvCxnSpPr>
          <p:spPr bwMode="auto">
            <a:xfrm rot="16200000" flipH="1">
              <a:off x="6622458" y="6136378"/>
              <a:ext cx="1397355" cy="882"/>
            </a:xfrm>
            <a:prstGeom prst="straightConnector1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 type="arrow" w="med" len="med"/>
            </a:ln>
          </p:spPr>
        </p:cxnSp>
        <p:graphicFrame>
          <p:nvGraphicFramePr>
            <p:cNvPr id="129" name="Object 12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109259857"/>
                </p:ext>
              </p:extLst>
            </p:nvPr>
          </p:nvGraphicFramePr>
          <p:xfrm>
            <a:off x="5683594" y="4803863"/>
            <a:ext cx="225425" cy="2476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7" imgW="139700" imgH="152400" progId="Equation.DSMT4">
                    <p:embed/>
                  </p:oleObj>
                </mc:Choice>
                <mc:Fallback>
                  <p:oleObj name="Equation" r:id="rId27" imgW="139700" imgH="1524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28"/>
                        <a:stretch>
                          <a:fillRect/>
                        </a:stretch>
                      </p:blipFill>
                      <p:spPr>
                        <a:xfrm>
                          <a:off x="5683594" y="4803863"/>
                          <a:ext cx="225425" cy="24765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0" name="Object 12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215710947"/>
                </p:ext>
              </p:extLst>
            </p:nvPr>
          </p:nvGraphicFramePr>
          <p:xfrm>
            <a:off x="7472369" y="6524069"/>
            <a:ext cx="225425" cy="2476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9" imgW="139700" imgH="152400" progId="Equation.DSMT4">
                    <p:embed/>
                  </p:oleObj>
                </mc:Choice>
                <mc:Fallback>
                  <p:oleObj name="Equation" r:id="rId29" imgW="139700" imgH="1524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28"/>
                        <a:stretch>
                          <a:fillRect/>
                        </a:stretch>
                      </p:blipFill>
                      <p:spPr>
                        <a:xfrm>
                          <a:off x="7472369" y="6524069"/>
                          <a:ext cx="225425" cy="24765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31" name="TextBox 130"/>
          <p:cNvSpPr txBox="1"/>
          <p:nvPr/>
        </p:nvSpPr>
        <p:spPr>
          <a:xfrm>
            <a:off x="424263" y="3386078"/>
            <a:ext cx="13972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Look down</a:t>
            </a:r>
            <a:endParaRPr lang="en-US" sz="2000" dirty="0">
              <a:latin typeface="Times New Roman"/>
              <a:cs typeface="Times New Roman"/>
            </a:endParaRPr>
          </a:p>
        </p:txBody>
      </p:sp>
      <p:grpSp>
        <p:nvGrpSpPr>
          <p:cNvPr id="34" name="Group 33"/>
          <p:cNvGrpSpPr/>
          <p:nvPr/>
        </p:nvGrpSpPr>
        <p:grpSpPr>
          <a:xfrm>
            <a:off x="5798957" y="4941284"/>
            <a:ext cx="1645758" cy="1706610"/>
            <a:chOff x="5798957" y="4941284"/>
            <a:chExt cx="1645758" cy="1706610"/>
          </a:xfrm>
        </p:grpSpPr>
        <p:sp>
          <p:nvSpPr>
            <p:cNvPr id="94" name="Oval 18"/>
            <p:cNvSpPr>
              <a:spLocks noChangeArrowheads="1"/>
            </p:cNvSpPr>
            <p:nvPr/>
          </p:nvSpPr>
          <p:spPr bwMode="auto">
            <a:xfrm>
              <a:off x="6001678" y="6261729"/>
              <a:ext cx="127032" cy="127032"/>
            </a:xfrm>
            <a:prstGeom prst="ellipse">
              <a:avLst/>
            </a:prstGeom>
            <a:noFill/>
            <a:ln w="9525" cmpd="sng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82296" tIns="41148" rIns="82296" bIns="41148"/>
            <a:lstStyle/>
            <a:p>
              <a:endParaRPr lang="en-US"/>
            </a:p>
          </p:txBody>
        </p:sp>
        <p:sp>
          <p:nvSpPr>
            <p:cNvPr id="95" name="Oval 19"/>
            <p:cNvSpPr>
              <a:spLocks noChangeArrowheads="1"/>
            </p:cNvSpPr>
            <p:nvPr/>
          </p:nvSpPr>
          <p:spPr bwMode="auto">
            <a:xfrm>
              <a:off x="7193662" y="5311110"/>
              <a:ext cx="127032" cy="127032"/>
            </a:xfrm>
            <a:prstGeom prst="ellipse">
              <a:avLst/>
            </a:prstGeom>
            <a:noFill/>
            <a:ln w="9525" cmpd="sng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82296" tIns="41148" rIns="82296" bIns="41148"/>
            <a:lstStyle/>
            <a:p>
              <a:endParaRPr lang="en-US"/>
            </a:p>
          </p:txBody>
        </p:sp>
        <p:cxnSp>
          <p:nvCxnSpPr>
            <p:cNvPr id="96" name="Straight Connector 21"/>
            <p:cNvCxnSpPr>
              <a:cxnSpLocks noChangeShapeType="1"/>
              <a:stCxn id="95" idx="1"/>
              <a:endCxn id="95" idx="5"/>
            </p:cNvCxnSpPr>
            <p:nvPr/>
          </p:nvCxnSpPr>
          <p:spPr bwMode="auto">
            <a:xfrm rot="16200000" flipH="1">
              <a:off x="7212188" y="5329635"/>
              <a:ext cx="89981" cy="89981"/>
            </a:xfrm>
            <a:prstGeom prst="line">
              <a:avLst/>
            </a:prstGeom>
            <a:noFill/>
            <a:ln w="12700" cmpd="sng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97" name="Straight Connector 22"/>
            <p:cNvCxnSpPr>
              <a:cxnSpLocks noChangeShapeType="1"/>
              <a:stCxn id="95" idx="7"/>
              <a:endCxn id="95" idx="3"/>
            </p:cNvCxnSpPr>
            <p:nvPr/>
          </p:nvCxnSpPr>
          <p:spPr bwMode="auto">
            <a:xfrm rot="16200000" flipH="1" flipV="1">
              <a:off x="7212188" y="5329635"/>
              <a:ext cx="89981" cy="89981"/>
            </a:xfrm>
            <a:prstGeom prst="line">
              <a:avLst/>
            </a:prstGeom>
            <a:noFill/>
            <a:ln w="12700" cmpd="sng">
              <a:solidFill>
                <a:srgbClr val="000000"/>
              </a:solidFill>
              <a:round/>
              <a:headEnd/>
              <a:tailEnd/>
            </a:ln>
          </p:spPr>
        </p:cxnSp>
        <p:sp>
          <p:nvSpPr>
            <p:cNvPr id="98" name="Oval 25"/>
            <p:cNvSpPr>
              <a:spLocks noChangeArrowheads="1"/>
            </p:cNvSpPr>
            <p:nvPr/>
          </p:nvSpPr>
          <p:spPr bwMode="auto">
            <a:xfrm>
              <a:off x="6044022" y="6304073"/>
              <a:ext cx="42344" cy="42344"/>
            </a:xfrm>
            <a:prstGeom prst="ellipse">
              <a:avLst/>
            </a:prstGeom>
            <a:solidFill>
              <a:schemeClr val="tx1"/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 lIns="82296" tIns="41148" rIns="82296" bIns="41148"/>
            <a:lstStyle/>
            <a:p>
              <a:endParaRPr lang="en-US"/>
            </a:p>
          </p:txBody>
        </p:sp>
        <p:graphicFrame>
          <p:nvGraphicFramePr>
            <p:cNvPr id="112" name="Object 11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928397493"/>
                </p:ext>
              </p:extLst>
            </p:nvPr>
          </p:nvGraphicFramePr>
          <p:xfrm>
            <a:off x="6991801" y="5485100"/>
            <a:ext cx="219473" cy="40563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0" imgW="88900" imgH="165100" progId="Equation.DSMT4">
                    <p:embed/>
                  </p:oleObj>
                </mc:Choice>
                <mc:Fallback>
                  <p:oleObj name="Equation" r:id="rId30" imgW="88900" imgH="1651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2"/>
                        <a:stretch>
                          <a:fillRect/>
                        </a:stretch>
                      </p:blipFill>
                      <p:spPr>
                        <a:xfrm>
                          <a:off x="6991801" y="5485100"/>
                          <a:ext cx="219473" cy="405634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3" name="Object 11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439180293"/>
                </p:ext>
              </p:extLst>
            </p:nvPr>
          </p:nvGraphicFramePr>
          <p:xfrm>
            <a:off x="6937099" y="4941284"/>
            <a:ext cx="507616" cy="32836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1" imgW="254000" imgH="165100" progId="Equation.DSMT4">
                    <p:embed/>
                  </p:oleObj>
                </mc:Choice>
                <mc:Fallback>
                  <p:oleObj name="Equation" r:id="rId31" imgW="254000" imgH="1651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32"/>
                        <a:stretch>
                          <a:fillRect/>
                        </a:stretch>
                      </p:blipFill>
                      <p:spPr>
                        <a:xfrm>
                          <a:off x="6937099" y="4941284"/>
                          <a:ext cx="507616" cy="328364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4" name="Object 11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878157905"/>
                </p:ext>
              </p:extLst>
            </p:nvPr>
          </p:nvGraphicFramePr>
          <p:xfrm>
            <a:off x="5798957" y="6327368"/>
            <a:ext cx="644150" cy="32052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3" imgW="330200" imgH="165100" progId="Equation.DSMT4">
                    <p:embed/>
                  </p:oleObj>
                </mc:Choice>
                <mc:Fallback>
                  <p:oleObj name="Equation" r:id="rId33" imgW="330200" imgH="1651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34"/>
                        <a:stretch>
                          <a:fillRect/>
                        </a:stretch>
                      </p:blipFill>
                      <p:spPr>
                        <a:xfrm>
                          <a:off x="5798957" y="6327368"/>
                          <a:ext cx="644150" cy="320526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100" name="Straight Connector 28"/>
            <p:cNvCxnSpPr>
              <a:cxnSpLocks noChangeShapeType="1"/>
            </p:cNvCxnSpPr>
            <p:nvPr/>
          </p:nvCxnSpPr>
          <p:spPr bwMode="auto">
            <a:xfrm rot="5400000">
              <a:off x="6922302" y="5594228"/>
              <a:ext cx="169377" cy="84688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</p:spPr>
        </p:cxnSp>
        <p:cxnSp>
          <p:nvCxnSpPr>
            <p:cNvPr id="99" name="Straight Connector 27"/>
            <p:cNvCxnSpPr>
              <a:cxnSpLocks noChangeShapeType="1"/>
            </p:cNvCxnSpPr>
            <p:nvPr/>
          </p:nvCxnSpPr>
          <p:spPr bwMode="auto">
            <a:xfrm rot="10800000" flipV="1">
              <a:off x="6837614" y="5551884"/>
              <a:ext cx="211720" cy="42344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</p:spPr>
        </p:cxnSp>
      </p:grpSp>
    </p:spTree>
    <p:extLst>
      <p:ext uri="{BB962C8B-B14F-4D97-AF65-F5344CB8AC3E}">
        <p14:creationId xmlns:p14="http://schemas.microsoft.com/office/powerpoint/2010/main" val="366390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7" grpId="0"/>
      <p:bldP spid="108" grpId="0"/>
      <p:bldP spid="109" grpId="0"/>
      <p:bldP spid="131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319723" y="320477"/>
            <a:ext cx="41760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The magnitude 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of the </a:t>
            </a:r>
          </a:p>
          <a:p>
            <a:r>
              <a:rPr lang="en-US" sz="2000" i="1" dirty="0">
                <a:solidFill>
                  <a:srgbClr val="000000"/>
                </a:solidFill>
                <a:latin typeface="Times New Roman"/>
                <a:cs typeface="Times New Roman"/>
              </a:rPr>
              <a:t>         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magnetic force 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will be:</a:t>
            </a:r>
            <a:endParaRPr lang="en-US" sz="2000" dirty="0">
              <a:latin typeface="Times New Roman"/>
              <a:cs typeface="Times New Roman"/>
            </a:endParaRPr>
          </a:p>
        </p:txBody>
      </p:sp>
      <p:sp>
        <p:nvSpPr>
          <p:cNvPr id="13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 dirty="0"/>
          </a:p>
        </p:txBody>
      </p:sp>
      <p:sp>
        <p:nvSpPr>
          <p:cNvPr id="14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505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32.)</a:t>
            </a:r>
          </a:p>
        </p:txBody>
      </p:sp>
      <p:graphicFrame>
        <p:nvGraphicFramePr>
          <p:cNvPr id="83" name="Object 8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0202208"/>
              </p:ext>
            </p:extLst>
          </p:nvPr>
        </p:nvGraphicFramePr>
        <p:xfrm>
          <a:off x="4884416" y="483393"/>
          <a:ext cx="2079625" cy="976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244600" imgH="584200" progId="Equation.DSMT4">
                  <p:embed/>
                </p:oleObj>
              </mc:Choice>
              <mc:Fallback>
                <p:oleObj name="Equation" r:id="rId3" imgW="1244600" imgH="584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884416" y="483393"/>
                        <a:ext cx="2079625" cy="9763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2" name="TextBox 131"/>
          <p:cNvSpPr txBox="1"/>
          <p:nvPr/>
        </p:nvSpPr>
        <p:spPr>
          <a:xfrm>
            <a:off x="312521" y="1576446"/>
            <a:ext cx="3871276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The total torque 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due to the current in the wires into and out of the page is:</a:t>
            </a:r>
            <a:endParaRPr lang="en-US" sz="2000" dirty="0">
              <a:latin typeface="Times New Roman"/>
              <a:cs typeface="Times New Roman"/>
            </a:endParaRPr>
          </a:p>
        </p:txBody>
      </p:sp>
      <p:graphicFrame>
        <p:nvGraphicFramePr>
          <p:cNvPr id="133" name="Object 13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26910476"/>
              </p:ext>
            </p:extLst>
          </p:nvPr>
        </p:nvGraphicFramePr>
        <p:xfrm>
          <a:off x="1425575" y="2847320"/>
          <a:ext cx="2036763" cy="2036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219200" imgH="1219200" progId="Equation.DSMT4">
                  <p:embed/>
                </p:oleObj>
              </mc:Choice>
              <mc:Fallback>
                <p:oleObj name="Equation" r:id="rId5" imgW="1219200" imgH="1219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425575" y="2847320"/>
                        <a:ext cx="2036763" cy="20367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1" name="Group 40"/>
          <p:cNvGrpSpPr/>
          <p:nvPr/>
        </p:nvGrpSpPr>
        <p:grpSpPr>
          <a:xfrm>
            <a:off x="4332288" y="1844675"/>
            <a:ext cx="4791311" cy="2141065"/>
            <a:chOff x="4332288" y="1844675"/>
            <a:chExt cx="4791311" cy="2141065"/>
          </a:xfrm>
        </p:grpSpPr>
        <p:sp>
          <p:nvSpPr>
            <p:cNvPr id="84" name="Rectangle 5"/>
            <p:cNvSpPr>
              <a:spLocks noChangeArrowheads="1"/>
            </p:cNvSpPr>
            <p:nvPr/>
          </p:nvSpPr>
          <p:spPr bwMode="auto">
            <a:xfrm>
              <a:off x="4338815" y="2297289"/>
              <a:ext cx="1227978" cy="1270322"/>
            </a:xfrm>
            <a:prstGeom prst="rect">
              <a:avLst/>
            </a:prstGeom>
            <a:solidFill>
              <a:srgbClr val="3366FF"/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 lIns="82296" tIns="41148" rIns="82296" bIns="41148"/>
            <a:lstStyle/>
            <a:p>
              <a:endParaRPr lang="en-US"/>
            </a:p>
          </p:txBody>
        </p:sp>
        <p:sp>
          <p:nvSpPr>
            <p:cNvPr id="85" name="Rectangle 6"/>
            <p:cNvSpPr>
              <a:spLocks noChangeArrowheads="1"/>
            </p:cNvSpPr>
            <p:nvPr/>
          </p:nvSpPr>
          <p:spPr bwMode="auto">
            <a:xfrm>
              <a:off x="7895621" y="2297289"/>
              <a:ext cx="1227978" cy="1270322"/>
            </a:xfrm>
            <a:prstGeom prst="rect">
              <a:avLst/>
            </a:prstGeom>
            <a:solidFill>
              <a:srgbClr val="3366FF"/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 lIns="82296" tIns="41148" rIns="82296" bIns="41148"/>
            <a:lstStyle/>
            <a:p>
              <a:endParaRPr lang="en-US"/>
            </a:p>
          </p:txBody>
        </p:sp>
        <p:cxnSp>
          <p:nvCxnSpPr>
            <p:cNvPr id="86" name="Straight Arrow Connector 8"/>
            <p:cNvCxnSpPr>
              <a:cxnSpLocks noChangeShapeType="1"/>
            </p:cNvCxnSpPr>
            <p:nvPr/>
          </p:nvCxnSpPr>
          <p:spPr bwMode="auto">
            <a:xfrm>
              <a:off x="5566794" y="2339634"/>
              <a:ext cx="2328827" cy="0"/>
            </a:xfrm>
            <a:prstGeom prst="straightConnector1">
              <a:avLst/>
            </a:prstGeom>
            <a:noFill/>
            <a:ln w="9525" cmpd="sng">
              <a:solidFill>
                <a:srgbClr val="000000"/>
              </a:solidFill>
              <a:round/>
              <a:headEnd/>
              <a:tailEnd type="arrow" w="med" len="med"/>
            </a:ln>
          </p:spPr>
        </p:cxnSp>
        <p:cxnSp>
          <p:nvCxnSpPr>
            <p:cNvPr id="87" name="Straight Arrow Connector 9"/>
            <p:cNvCxnSpPr>
              <a:cxnSpLocks noChangeShapeType="1"/>
            </p:cNvCxnSpPr>
            <p:nvPr/>
          </p:nvCxnSpPr>
          <p:spPr bwMode="auto">
            <a:xfrm>
              <a:off x="5566794" y="2624674"/>
              <a:ext cx="2328827" cy="11368"/>
            </a:xfrm>
            <a:prstGeom prst="straightConnector1">
              <a:avLst/>
            </a:prstGeom>
            <a:noFill/>
            <a:ln w="9525" cmpd="sng">
              <a:solidFill>
                <a:srgbClr val="000000"/>
              </a:solidFill>
              <a:round/>
              <a:headEnd/>
              <a:tailEnd type="arrow" w="med" len="med"/>
            </a:ln>
          </p:spPr>
        </p:cxnSp>
        <p:cxnSp>
          <p:nvCxnSpPr>
            <p:cNvPr id="88" name="Straight Arrow Connector 10"/>
            <p:cNvCxnSpPr>
              <a:cxnSpLocks noChangeShapeType="1"/>
              <a:stCxn id="84" idx="3"/>
              <a:endCxn id="85" idx="1"/>
            </p:cNvCxnSpPr>
            <p:nvPr/>
          </p:nvCxnSpPr>
          <p:spPr bwMode="auto">
            <a:xfrm>
              <a:off x="5566793" y="2932450"/>
              <a:ext cx="2328828" cy="0"/>
            </a:xfrm>
            <a:prstGeom prst="straightConnector1">
              <a:avLst/>
            </a:prstGeom>
            <a:noFill/>
            <a:ln w="9525" cmpd="sng">
              <a:solidFill>
                <a:srgbClr val="000000"/>
              </a:solidFill>
              <a:round/>
              <a:headEnd/>
              <a:tailEnd type="arrow" w="med" len="med"/>
            </a:ln>
          </p:spPr>
        </p:cxnSp>
        <p:cxnSp>
          <p:nvCxnSpPr>
            <p:cNvPr id="89" name="Straight Arrow Connector 11"/>
            <p:cNvCxnSpPr>
              <a:cxnSpLocks noChangeShapeType="1"/>
            </p:cNvCxnSpPr>
            <p:nvPr/>
          </p:nvCxnSpPr>
          <p:spPr bwMode="auto">
            <a:xfrm>
              <a:off x="5566793" y="3228859"/>
              <a:ext cx="2328828" cy="0"/>
            </a:xfrm>
            <a:prstGeom prst="straightConnector1">
              <a:avLst/>
            </a:prstGeom>
            <a:noFill/>
            <a:ln w="9525" cmpd="sng">
              <a:solidFill>
                <a:srgbClr val="000000"/>
              </a:solidFill>
              <a:round/>
              <a:headEnd/>
              <a:tailEnd type="arrow" w="med" len="med"/>
            </a:ln>
          </p:spPr>
        </p:cxnSp>
        <p:cxnSp>
          <p:nvCxnSpPr>
            <p:cNvPr id="90" name="Straight Arrow Connector 12"/>
            <p:cNvCxnSpPr>
              <a:cxnSpLocks noChangeShapeType="1"/>
            </p:cNvCxnSpPr>
            <p:nvPr/>
          </p:nvCxnSpPr>
          <p:spPr bwMode="auto">
            <a:xfrm>
              <a:off x="5566793" y="3524386"/>
              <a:ext cx="2328828" cy="882"/>
            </a:xfrm>
            <a:prstGeom prst="straightConnector1">
              <a:avLst/>
            </a:prstGeom>
            <a:noFill/>
            <a:ln w="9525" cmpd="sng">
              <a:solidFill>
                <a:srgbClr val="000000"/>
              </a:solidFill>
              <a:round/>
              <a:headEnd/>
              <a:tailEnd type="arrow" w="med" len="med"/>
            </a:ln>
          </p:spPr>
        </p:cxnSp>
        <p:cxnSp>
          <p:nvCxnSpPr>
            <p:cNvPr id="93" name="Straight Connector 17"/>
            <p:cNvCxnSpPr>
              <a:cxnSpLocks noChangeShapeType="1"/>
            </p:cNvCxnSpPr>
            <p:nvPr/>
          </p:nvCxnSpPr>
          <p:spPr bwMode="auto">
            <a:xfrm flipV="1">
              <a:off x="6180734" y="2509010"/>
              <a:ext cx="1058602" cy="846882"/>
            </a:xfrm>
            <a:prstGeom prst="line">
              <a:avLst/>
            </a:prstGeom>
            <a:noFill/>
            <a:ln w="76200">
              <a:solidFill>
                <a:srgbClr val="3366FF"/>
              </a:solidFill>
              <a:round/>
              <a:headEnd/>
              <a:tailEnd/>
            </a:ln>
          </p:spPr>
        </p:cxnSp>
        <p:grpSp>
          <p:nvGrpSpPr>
            <p:cNvPr id="101" name="Group 37"/>
            <p:cNvGrpSpPr>
              <a:grpSpLocks/>
            </p:cNvGrpSpPr>
            <p:nvPr/>
          </p:nvGrpSpPr>
          <p:grpSpPr bwMode="auto">
            <a:xfrm>
              <a:off x="6687981" y="2805418"/>
              <a:ext cx="43226" cy="84688"/>
              <a:chOff x="5080000" y="3353594"/>
              <a:chExt cx="76994" cy="152400"/>
            </a:xfrm>
          </p:grpSpPr>
          <p:cxnSp>
            <p:nvCxnSpPr>
              <p:cNvPr id="105" name="Straight Connector 34"/>
              <p:cNvCxnSpPr>
                <a:cxnSpLocks noChangeShapeType="1"/>
              </p:cNvCxnSpPr>
              <p:nvPr/>
            </p:nvCxnSpPr>
            <p:spPr bwMode="auto">
              <a:xfrm rot="5400000">
                <a:off x="5080000" y="3429000"/>
                <a:ext cx="152400" cy="1588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106" name="Straight Connector 36"/>
              <p:cNvCxnSpPr>
                <a:cxnSpLocks noChangeShapeType="1"/>
              </p:cNvCxnSpPr>
              <p:nvPr/>
            </p:nvCxnSpPr>
            <p:spPr bwMode="auto">
              <a:xfrm rot="16200000" flipH="1">
                <a:off x="5080000" y="3429000"/>
                <a:ext cx="76200" cy="7620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</p:spPr>
          </p:cxnSp>
        </p:grpSp>
        <p:grpSp>
          <p:nvGrpSpPr>
            <p:cNvPr id="102" name="Group 38"/>
            <p:cNvGrpSpPr>
              <a:grpSpLocks/>
            </p:cNvGrpSpPr>
            <p:nvPr/>
          </p:nvGrpSpPr>
          <p:grpSpPr bwMode="auto">
            <a:xfrm flipH="1" flipV="1">
              <a:off x="6730325" y="2931569"/>
              <a:ext cx="43226" cy="84688"/>
              <a:chOff x="5080000" y="3353594"/>
              <a:chExt cx="76994" cy="152400"/>
            </a:xfrm>
          </p:grpSpPr>
          <p:cxnSp>
            <p:nvCxnSpPr>
              <p:cNvPr id="103" name="Straight Connector 39"/>
              <p:cNvCxnSpPr>
                <a:cxnSpLocks noChangeShapeType="1"/>
              </p:cNvCxnSpPr>
              <p:nvPr/>
            </p:nvCxnSpPr>
            <p:spPr bwMode="auto">
              <a:xfrm rot="5400000">
                <a:off x="5080000" y="3429000"/>
                <a:ext cx="152400" cy="1588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104" name="Straight Connector 40"/>
              <p:cNvCxnSpPr>
                <a:cxnSpLocks noChangeShapeType="1"/>
              </p:cNvCxnSpPr>
              <p:nvPr/>
            </p:nvCxnSpPr>
            <p:spPr bwMode="auto">
              <a:xfrm rot="16200000" flipH="1">
                <a:off x="5080000" y="3429000"/>
                <a:ext cx="76200" cy="7620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</p:spPr>
          </p:cxnSp>
        </p:grpSp>
        <p:graphicFrame>
          <p:nvGraphicFramePr>
            <p:cNvPr id="110" name="Object 10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240333852"/>
                </p:ext>
              </p:extLst>
            </p:nvPr>
          </p:nvGraphicFramePr>
          <p:xfrm>
            <a:off x="5159201" y="2953576"/>
            <a:ext cx="407593" cy="37427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7" imgW="165100" imgH="152400" progId="Equation.DSMT4">
                    <p:embed/>
                  </p:oleObj>
                </mc:Choice>
                <mc:Fallback>
                  <p:oleObj name="Equation" r:id="rId7" imgW="165100" imgH="1524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5159201" y="2953576"/>
                          <a:ext cx="407593" cy="374279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1" name="Object 11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274608591"/>
                </p:ext>
              </p:extLst>
            </p:nvPr>
          </p:nvGraphicFramePr>
          <p:xfrm>
            <a:off x="7908786" y="2763075"/>
            <a:ext cx="313533" cy="37428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9" imgW="127000" imgH="152400" progId="Equation.DSMT4">
                    <p:embed/>
                  </p:oleObj>
                </mc:Choice>
                <mc:Fallback>
                  <p:oleObj name="Equation" r:id="rId9" imgW="127000" imgH="1524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7908786" y="2763075"/>
                          <a:ext cx="313533" cy="374281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5" name="Object 11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594087106"/>
                </p:ext>
              </p:extLst>
            </p:nvPr>
          </p:nvGraphicFramePr>
          <p:xfrm>
            <a:off x="6330590" y="2662191"/>
            <a:ext cx="345177" cy="28645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1" imgW="241300" imgH="203200" progId="Equation.DSMT4">
                    <p:embed/>
                  </p:oleObj>
                </mc:Choice>
                <mc:Fallback>
                  <p:oleObj name="Equation" r:id="rId11" imgW="241300" imgH="2032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2"/>
                        <a:stretch>
                          <a:fillRect/>
                        </a:stretch>
                      </p:blipFill>
                      <p:spPr>
                        <a:xfrm>
                          <a:off x="6330590" y="2662191"/>
                          <a:ext cx="345177" cy="286454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91" name="Straight Arrow Connector 14"/>
            <p:cNvCxnSpPr>
              <a:cxnSpLocks noChangeShapeType="1"/>
            </p:cNvCxnSpPr>
            <p:nvPr/>
          </p:nvCxnSpPr>
          <p:spPr bwMode="auto">
            <a:xfrm rot="5400000" flipH="1" flipV="1">
              <a:off x="5397369" y="2572526"/>
              <a:ext cx="1397355" cy="1765"/>
            </a:xfrm>
            <a:prstGeom prst="straightConnector1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 type="arrow" w="med" len="med"/>
            </a:ln>
          </p:spPr>
        </p:cxnSp>
        <p:cxnSp>
          <p:nvCxnSpPr>
            <p:cNvPr id="92" name="Straight Arrow Connector 15"/>
            <p:cNvCxnSpPr>
              <a:cxnSpLocks noChangeShapeType="1"/>
            </p:cNvCxnSpPr>
            <p:nvPr/>
          </p:nvCxnSpPr>
          <p:spPr bwMode="auto">
            <a:xfrm rot="16200000" flipH="1">
              <a:off x="6668132" y="3207246"/>
              <a:ext cx="1397355" cy="882"/>
            </a:xfrm>
            <a:prstGeom prst="straightConnector1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 type="arrow" w="med" len="med"/>
            </a:ln>
          </p:spPr>
        </p:cxnSp>
        <p:graphicFrame>
          <p:nvGraphicFramePr>
            <p:cNvPr id="129" name="Object 12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415413077"/>
                </p:ext>
              </p:extLst>
            </p:nvPr>
          </p:nvGraphicFramePr>
          <p:xfrm>
            <a:off x="5738813" y="1844675"/>
            <a:ext cx="204787" cy="3095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3" imgW="127000" imgH="190500" progId="Equation.DSMT4">
                    <p:embed/>
                  </p:oleObj>
                </mc:Choice>
                <mc:Fallback>
                  <p:oleObj name="Equation" r:id="rId13" imgW="127000" imgH="1905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4"/>
                        <a:stretch>
                          <a:fillRect/>
                        </a:stretch>
                      </p:blipFill>
                      <p:spPr>
                        <a:xfrm>
                          <a:off x="5738813" y="1844675"/>
                          <a:ext cx="204787" cy="30956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0" name="Object 12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835221721"/>
                </p:ext>
              </p:extLst>
            </p:nvPr>
          </p:nvGraphicFramePr>
          <p:xfrm>
            <a:off x="7518043" y="3594937"/>
            <a:ext cx="225425" cy="2476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5" imgW="139700" imgH="152400" progId="Equation.DSMT4">
                    <p:embed/>
                  </p:oleObj>
                </mc:Choice>
                <mc:Fallback>
                  <p:oleObj name="Equation" r:id="rId15" imgW="139700" imgH="1524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6"/>
                        <a:stretch>
                          <a:fillRect/>
                        </a:stretch>
                      </p:blipFill>
                      <p:spPr>
                        <a:xfrm>
                          <a:off x="7518043" y="3594937"/>
                          <a:ext cx="225425" cy="24765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4" name="Oval 18"/>
            <p:cNvSpPr>
              <a:spLocks noChangeArrowheads="1"/>
            </p:cNvSpPr>
            <p:nvPr/>
          </p:nvSpPr>
          <p:spPr bwMode="auto">
            <a:xfrm>
              <a:off x="6047352" y="3332597"/>
              <a:ext cx="127032" cy="127032"/>
            </a:xfrm>
            <a:prstGeom prst="ellipse">
              <a:avLst/>
            </a:prstGeom>
            <a:noFill/>
            <a:ln w="9525" cmpd="sng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82296" tIns="41148" rIns="82296" bIns="41148"/>
            <a:lstStyle/>
            <a:p>
              <a:endParaRPr lang="en-US"/>
            </a:p>
          </p:txBody>
        </p:sp>
        <p:sp>
          <p:nvSpPr>
            <p:cNvPr id="95" name="Oval 19"/>
            <p:cNvSpPr>
              <a:spLocks noChangeArrowheads="1"/>
            </p:cNvSpPr>
            <p:nvPr/>
          </p:nvSpPr>
          <p:spPr bwMode="auto">
            <a:xfrm>
              <a:off x="7239336" y="2381978"/>
              <a:ext cx="127032" cy="127032"/>
            </a:xfrm>
            <a:prstGeom prst="ellipse">
              <a:avLst/>
            </a:prstGeom>
            <a:noFill/>
            <a:ln w="9525" cmpd="sng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82296" tIns="41148" rIns="82296" bIns="41148"/>
            <a:lstStyle/>
            <a:p>
              <a:endParaRPr lang="en-US"/>
            </a:p>
          </p:txBody>
        </p:sp>
        <p:cxnSp>
          <p:nvCxnSpPr>
            <p:cNvPr id="96" name="Straight Connector 21"/>
            <p:cNvCxnSpPr>
              <a:cxnSpLocks noChangeShapeType="1"/>
              <a:stCxn id="95" idx="1"/>
              <a:endCxn id="95" idx="5"/>
            </p:cNvCxnSpPr>
            <p:nvPr/>
          </p:nvCxnSpPr>
          <p:spPr bwMode="auto">
            <a:xfrm rot="16200000" flipH="1">
              <a:off x="7257862" y="2400503"/>
              <a:ext cx="89981" cy="89981"/>
            </a:xfrm>
            <a:prstGeom prst="line">
              <a:avLst/>
            </a:prstGeom>
            <a:noFill/>
            <a:ln w="12700" cmpd="sng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97" name="Straight Connector 22"/>
            <p:cNvCxnSpPr>
              <a:cxnSpLocks noChangeShapeType="1"/>
              <a:stCxn id="95" idx="7"/>
              <a:endCxn id="95" idx="3"/>
            </p:cNvCxnSpPr>
            <p:nvPr/>
          </p:nvCxnSpPr>
          <p:spPr bwMode="auto">
            <a:xfrm rot="16200000" flipH="1" flipV="1">
              <a:off x="7257862" y="2400503"/>
              <a:ext cx="89981" cy="89981"/>
            </a:xfrm>
            <a:prstGeom prst="line">
              <a:avLst/>
            </a:prstGeom>
            <a:noFill/>
            <a:ln w="12700" cmpd="sng">
              <a:solidFill>
                <a:srgbClr val="000000"/>
              </a:solidFill>
              <a:round/>
              <a:headEnd/>
              <a:tailEnd/>
            </a:ln>
          </p:spPr>
        </p:cxnSp>
        <p:sp>
          <p:nvSpPr>
            <p:cNvPr id="98" name="Oval 25"/>
            <p:cNvSpPr>
              <a:spLocks noChangeArrowheads="1"/>
            </p:cNvSpPr>
            <p:nvPr/>
          </p:nvSpPr>
          <p:spPr bwMode="auto">
            <a:xfrm>
              <a:off x="6089696" y="3374941"/>
              <a:ext cx="42344" cy="42344"/>
            </a:xfrm>
            <a:prstGeom prst="ellipse">
              <a:avLst/>
            </a:prstGeom>
            <a:solidFill>
              <a:schemeClr val="tx1"/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 lIns="82296" tIns="41148" rIns="82296" bIns="41148"/>
            <a:lstStyle/>
            <a:p>
              <a:endParaRPr lang="en-US"/>
            </a:p>
          </p:txBody>
        </p:sp>
        <p:graphicFrame>
          <p:nvGraphicFramePr>
            <p:cNvPr id="112" name="Object 11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54571891"/>
                </p:ext>
              </p:extLst>
            </p:nvPr>
          </p:nvGraphicFramePr>
          <p:xfrm>
            <a:off x="7037475" y="2555968"/>
            <a:ext cx="219473" cy="40563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7" imgW="88900" imgH="165100" progId="Equation.DSMT4">
                    <p:embed/>
                  </p:oleObj>
                </mc:Choice>
                <mc:Fallback>
                  <p:oleObj name="Equation" r:id="rId17" imgW="88900" imgH="1651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8"/>
                        <a:stretch>
                          <a:fillRect/>
                        </a:stretch>
                      </p:blipFill>
                      <p:spPr>
                        <a:xfrm>
                          <a:off x="7037475" y="2555968"/>
                          <a:ext cx="219473" cy="405634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100" name="Straight Connector 28"/>
            <p:cNvCxnSpPr>
              <a:cxnSpLocks noChangeShapeType="1"/>
            </p:cNvCxnSpPr>
            <p:nvPr/>
          </p:nvCxnSpPr>
          <p:spPr bwMode="auto">
            <a:xfrm rot="5400000">
              <a:off x="6967976" y="2665096"/>
              <a:ext cx="169377" cy="84688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</p:spPr>
        </p:cxnSp>
        <p:cxnSp>
          <p:nvCxnSpPr>
            <p:cNvPr id="99" name="Straight Connector 27"/>
            <p:cNvCxnSpPr>
              <a:cxnSpLocks noChangeShapeType="1"/>
            </p:cNvCxnSpPr>
            <p:nvPr/>
          </p:nvCxnSpPr>
          <p:spPr bwMode="auto">
            <a:xfrm rot="10800000" flipV="1">
              <a:off x="6883288" y="2622752"/>
              <a:ext cx="211720" cy="42344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</p:spPr>
        </p:cxnSp>
        <p:graphicFrame>
          <p:nvGraphicFramePr>
            <p:cNvPr id="134" name="Object 13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356475777"/>
                </p:ext>
              </p:extLst>
            </p:nvPr>
          </p:nvGraphicFramePr>
          <p:xfrm>
            <a:off x="6507163" y="3119438"/>
            <a:ext cx="165100" cy="2397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9" imgW="114300" imgH="165100" progId="Equation.DSMT4">
                    <p:embed/>
                  </p:oleObj>
                </mc:Choice>
                <mc:Fallback>
                  <p:oleObj name="Equation" r:id="rId19" imgW="114300" imgH="1651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20"/>
                        <a:stretch>
                          <a:fillRect/>
                        </a:stretch>
                      </p:blipFill>
                      <p:spPr>
                        <a:xfrm>
                          <a:off x="6507163" y="3119438"/>
                          <a:ext cx="165100" cy="239712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135" name="Straight Arrow Connector 14"/>
            <p:cNvCxnSpPr>
              <a:cxnSpLocks noChangeShapeType="1"/>
              <a:endCxn id="98" idx="6"/>
            </p:cNvCxnSpPr>
            <p:nvPr/>
          </p:nvCxnSpPr>
          <p:spPr bwMode="auto">
            <a:xfrm flipH="1">
              <a:off x="6132040" y="2915506"/>
              <a:ext cx="604521" cy="480607"/>
            </a:xfrm>
            <a:prstGeom prst="straightConnector1">
              <a:avLst/>
            </a:prstGeom>
            <a:noFill/>
            <a:ln w="28575" cmpd="sng">
              <a:solidFill>
                <a:srgbClr val="FF0000"/>
              </a:solidFill>
              <a:round/>
              <a:headEnd/>
              <a:tailEnd type="arrow" w="med" len="med"/>
            </a:ln>
          </p:spPr>
        </p:cxnSp>
        <p:cxnSp>
          <p:nvCxnSpPr>
            <p:cNvPr id="136" name="Straight Arrow Connector 14"/>
            <p:cNvCxnSpPr>
              <a:cxnSpLocks noChangeShapeType="1"/>
            </p:cNvCxnSpPr>
            <p:nvPr/>
          </p:nvCxnSpPr>
          <p:spPr bwMode="auto">
            <a:xfrm flipH="1">
              <a:off x="5397500" y="2915506"/>
              <a:ext cx="1339064" cy="1050069"/>
            </a:xfrm>
            <a:prstGeom prst="straightConnector1">
              <a:avLst/>
            </a:prstGeom>
            <a:noFill/>
            <a:ln w="28575" cmpd="sng">
              <a:solidFill>
                <a:srgbClr val="FF0000"/>
              </a:solidFill>
              <a:prstDash val="dash"/>
              <a:round/>
              <a:headEnd/>
              <a:tailEnd type="arrow" w="med" len="med"/>
            </a:ln>
          </p:spPr>
        </p:cxnSp>
        <p:graphicFrame>
          <p:nvGraphicFramePr>
            <p:cNvPr id="137" name="Object 13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867722681"/>
                </p:ext>
              </p:extLst>
            </p:nvPr>
          </p:nvGraphicFramePr>
          <p:xfrm>
            <a:off x="4332288" y="2330450"/>
            <a:ext cx="1255712" cy="3667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1" imgW="1092200" imgH="317500" progId="Equation.DSMT4">
                    <p:embed/>
                  </p:oleObj>
                </mc:Choice>
                <mc:Fallback>
                  <p:oleObj name="Equation" r:id="rId21" imgW="1092200" imgH="3175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22"/>
                        <a:stretch>
                          <a:fillRect/>
                        </a:stretch>
                      </p:blipFill>
                      <p:spPr>
                        <a:xfrm>
                          <a:off x="4332288" y="2330450"/>
                          <a:ext cx="1255712" cy="36671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3" name="Freeform 22"/>
            <p:cNvSpPr/>
            <p:nvPr/>
          </p:nvSpPr>
          <p:spPr>
            <a:xfrm>
              <a:off x="5799893" y="3035300"/>
              <a:ext cx="283407" cy="571500"/>
            </a:xfrm>
            <a:custGeom>
              <a:avLst/>
              <a:gdLst>
                <a:gd name="connsiteX0" fmla="*/ 283407 w 283407"/>
                <a:gd name="connsiteY0" fmla="*/ 0 h 571500"/>
                <a:gd name="connsiteX1" fmla="*/ 156407 w 283407"/>
                <a:gd name="connsiteY1" fmla="*/ 50800 h 571500"/>
                <a:gd name="connsiteX2" fmla="*/ 54807 w 283407"/>
                <a:gd name="connsiteY2" fmla="*/ 165100 h 571500"/>
                <a:gd name="connsiteX3" fmla="*/ 29407 w 283407"/>
                <a:gd name="connsiteY3" fmla="*/ 228600 h 571500"/>
                <a:gd name="connsiteX4" fmla="*/ 4007 w 283407"/>
                <a:gd name="connsiteY4" fmla="*/ 330200 h 571500"/>
                <a:gd name="connsiteX5" fmla="*/ 4007 w 283407"/>
                <a:gd name="connsiteY5" fmla="*/ 444500 h 571500"/>
                <a:gd name="connsiteX6" fmla="*/ 42107 w 283407"/>
                <a:gd name="connsiteY6" fmla="*/ 571500 h 571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3407" h="571500">
                  <a:moveTo>
                    <a:pt x="283407" y="0"/>
                  </a:moveTo>
                  <a:cubicBezTo>
                    <a:pt x="238957" y="11641"/>
                    <a:pt x="194507" y="23283"/>
                    <a:pt x="156407" y="50800"/>
                  </a:cubicBezTo>
                  <a:cubicBezTo>
                    <a:pt x="118307" y="78317"/>
                    <a:pt x="75974" y="135467"/>
                    <a:pt x="54807" y="165100"/>
                  </a:cubicBezTo>
                  <a:cubicBezTo>
                    <a:pt x="33640" y="194733"/>
                    <a:pt x="37874" y="201083"/>
                    <a:pt x="29407" y="228600"/>
                  </a:cubicBezTo>
                  <a:cubicBezTo>
                    <a:pt x="20940" y="256117"/>
                    <a:pt x="8240" y="294217"/>
                    <a:pt x="4007" y="330200"/>
                  </a:cubicBezTo>
                  <a:cubicBezTo>
                    <a:pt x="-226" y="366183"/>
                    <a:pt x="-2343" y="404283"/>
                    <a:pt x="4007" y="444500"/>
                  </a:cubicBezTo>
                  <a:cubicBezTo>
                    <a:pt x="10357" y="484717"/>
                    <a:pt x="42107" y="571500"/>
                    <a:pt x="42107" y="571500"/>
                  </a:cubicBezTo>
                </a:path>
              </a:pathLst>
            </a:custGeom>
            <a:ln w="9525" cmpd="sng">
              <a:solidFill>
                <a:srgbClr val="0000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Freeform 24"/>
            <p:cNvSpPr/>
            <p:nvPr/>
          </p:nvSpPr>
          <p:spPr>
            <a:xfrm>
              <a:off x="4948993" y="2732745"/>
              <a:ext cx="914400" cy="406400"/>
            </a:xfrm>
            <a:custGeom>
              <a:avLst/>
              <a:gdLst>
                <a:gd name="connsiteX0" fmla="*/ 0 w 914400"/>
                <a:gd name="connsiteY0" fmla="*/ 0 h 406400"/>
                <a:gd name="connsiteX1" fmla="*/ 50800 w 914400"/>
                <a:gd name="connsiteY1" fmla="*/ 76200 h 406400"/>
                <a:gd name="connsiteX2" fmla="*/ 241300 w 914400"/>
                <a:gd name="connsiteY2" fmla="*/ 152400 h 406400"/>
                <a:gd name="connsiteX3" fmla="*/ 482600 w 914400"/>
                <a:gd name="connsiteY3" fmla="*/ 165100 h 406400"/>
                <a:gd name="connsiteX4" fmla="*/ 673100 w 914400"/>
                <a:gd name="connsiteY4" fmla="*/ 215900 h 406400"/>
                <a:gd name="connsiteX5" fmla="*/ 850900 w 914400"/>
                <a:gd name="connsiteY5" fmla="*/ 317500 h 406400"/>
                <a:gd name="connsiteX6" fmla="*/ 914400 w 914400"/>
                <a:gd name="connsiteY6" fmla="*/ 406400 h 40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" h="406400">
                  <a:moveTo>
                    <a:pt x="0" y="0"/>
                  </a:moveTo>
                  <a:cubicBezTo>
                    <a:pt x="5291" y="25400"/>
                    <a:pt x="10583" y="50800"/>
                    <a:pt x="50800" y="76200"/>
                  </a:cubicBezTo>
                  <a:cubicBezTo>
                    <a:pt x="91017" y="101600"/>
                    <a:pt x="169333" y="137583"/>
                    <a:pt x="241300" y="152400"/>
                  </a:cubicBezTo>
                  <a:cubicBezTo>
                    <a:pt x="313267" y="167217"/>
                    <a:pt x="410633" y="154517"/>
                    <a:pt x="482600" y="165100"/>
                  </a:cubicBezTo>
                  <a:cubicBezTo>
                    <a:pt x="554567" y="175683"/>
                    <a:pt x="611717" y="190500"/>
                    <a:pt x="673100" y="215900"/>
                  </a:cubicBezTo>
                  <a:cubicBezTo>
                    <a:pt x="734483" y="241300"/>
                    <a:pt x="810683" y="285750"/>
                    <a:pt x="850900" y="317500"/>
                  </a:cubicBezTo>
                  <a:cubicBezTo>
                    <a:pt x="891117" y="349250"/>
                    <a:pt x="914400" y="406400"/>
                    <a:pt x="914400" y="406400"/>
                  </a:cubicBezTo>
                </a:path>
              </a:pathLst>
            </a:custGeom>
            <a:ln w="12700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aphicFrame>
          <p:nvGraphicFramePr>
            <p:cNvPr id="138" name="Object 13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940036830"/>
                </p:ext>
              </p:extLst>
            </p:nvPr>
          </p:nvGraphicFramePr>
          <p:xfrm>
            <a:off x="5681303" y="3793652"/>
            <a:ext cx="627062" cy="1920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3" imgW="546100" imgH="165100" progId="Equation.DSMT4">
                    <p:embed/>
                  </p:oleObj>
                </mc:Choice>
                <mc:Fallback>
                  <p:oleObj name="Equation" r:id="rId23" imgW="546100" imgH="1651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24"/>
                        <a:stretch>
                          <a:fillRect/>
                        </a:stretch>
                      </p:blipFill>
                      <p:spPr>
                        <a:xfrm>
                          <a:off x="5681303" y="3793652"/>
                          <a:ext cx="627062" cy="192088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46" name="Group 45"/>
          <p:cNvGrpSpPr/>
          <p:nvPr/>
        </p:nvGrpSpPr>
        <p:grpSpPr>
          <a:xfrm>
            <a:off x="312520" y="5038754"/>
            <a:ext cx="8513979" cy="707886"/>
            <a:chOff x="312520" y="5038754"/>
            <a:chExt cx="8513979" cy="707886"/>
          </a:xfrm>
        </p:grpSpPr>
        <p:sp>
          <p:nvSpPr>
            <p:cNvPr id="164" name="TextBox 163"/>
            <p:cNvSpPr txBox="1"/>
            <p:nvPr/>
          </p:nvSpPr>
          <p:spPr>
            <a:xfrm>
              <a:off x="312520" y="5038754"/>
              <a:ext cx="851397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solidFill>
                    <a:srgbClr val="000000"/>
                  </a:solidFill>
                  <a:latin typeface="Times New Roman"/>
                  <a:cs typeface="Times New Roman"/>
                </a:rPr>
                <a:t>where    is the angle between the </a:t>
              </a:r>
              <a:r>
                <a:rPr lang="en-US" sz="2000" i="1" dirty="0">
                  <a:solidFill>
                    <a:srgbClr val="0000FF"/>
                  </a:solidFill>
                  <a:latin typeface="Times New Roman"/>
                  <a:cs typeface="Times New Roman"/>
                </a:rPr>
                <a:t>line of the force     </a:t>
              </a:r>
              <a:r>
                <a:rPr lang="en-US" sz="2000" dirty="0">
                  <a:solidFill>
                    <a:srgbClr val="000000"/>
                  </a:solidFill>
                  <a:latin typeface="Times New Roman"/>
                  <a:cs typeface="Times New Roman"/>
                </a:rPr>
                <a:t>and the </a:t>
              </a:r>
              <a:r>
                <a:rPr lang="en-US" sz="2000" i="1" dirty="0">
                  <a:solidFill>
                    <a:srgbClr val="0000FF"/>
                  </a:solidFill>
                  <a:latin typeface="Times New Roman"/>
                  <a:cs typeface="Times New Roman"/>
                </a:rPr>
                <a:t>line of the position vector</a:t>
              </a:r>
              <a:r>
                <a:rPr lang="en-US" sz="2000" dirty="0">
                  <a:solidFill>
                    <a:srgbClr val="0000FF"/>
                  </a:solidFill>
                  <a:latin typeface="Times New Roman"/>
                  <a:cs typeface="Times New Roman"/>
                </a:rPr>
                <a:t> </a:t>
              </a:r>
              <a:r>
                <a:rPr lang="en-US" sz="2000" dirty="0">
                  <a:solidFill>
                    <a:srgbClr val="000000"/>
                  </a:solidFill>
                  <a:latin typeface="Times New Roman"/>
                  <a:cs typeface="Times New Roman"/>
                </a:rPr>
                <a:t>   .</a:t>
              </a:r>
              <a:endParaRPr lang="en-US" sz="2000" dirty="0">
                <a:latin typeface="Times New Roman"/>
                <a:cs typeface="Times New Roman"/>
              </a:endParaRPr>
            </a:p>
          </p:txBody>
        </p:sp>
        <p:graphicFrame>
          <p:nvGraphicFramePr>
            <p:cNvPr id="147" name="Object 14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97187168"/>
                </p:ext>
              </p:extLst>
            </p:nvPr>
          </p:nvGraphicFramePr>
          <p:xfrm>
            <a:off x="1051145" y="5118100"/>
            <a:ext cx="220991" cy="3314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5" imgW="127000" imgH="190500" progId="Equation.DSMT4">
                    <p:embed/>
                  </p:oleObj>
                </mc:Choice>
                <mc:Fallback>
                  <p:oleObj name="Equation" r:id="rId25" imgW="127000" imgH="1905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26"/>
                        <a:stretch>
                          <a:fillRect/>
                        </a:stretch>
                      </p:blipFill>
                      <p:spPr>
                        <a:xfrm>
                          <a:off x="1051145" y="5118100"/>
                          <a:ext cx="220991" cy="331487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65" name="Object 16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447461866"/>
                </p:ext>
              </p:extLst>
            </p:nvPr>
          </p:nvGraphicFramePr>
          <p:xfrm>
            <a:off x="5445126" y="5064141"/>
            <a:ext cx="204787" cy="3095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7" imgW="127000" imgH="190500" progId="Equation.DSMT4">
                    <p:embed/>
                  </p:oleObj>
                </mc:Choice>
                <mc:Fallback>
                  <p:oleObj name="Equation" r:id="rId27" imgW="127000" imgH="1905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4"/>
                        <a:stretch>
                          <a:fillRect/>
                        </a:stretch>
                      </p:blipFill>
                      <p:spPr>
                        <a:xfrm>
                          <a:off x="5445126" y="5064141"/>
                          <a:ext cx="204787" cy="30956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66" name="Object 16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895860887"/>
                </p:ext>
              </p:extLst>
            </p:nvPr>
          </p:nvGraphicFramePr>
          <p:xfrm>
            <a:off x="1087438" y="5405438"/>
            <a:ext cx="198437" cy="2873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8" imgW="114300" imgH="165100" progId="Equation.DSMT4">
                    <p:embed/>
                  </p:oleObj>
                </mc:Choice>
                <mc:Fallback>
                  <p:oleObj name="Equation" r:id="rId28" imgW="114300" imgH="1651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29"/>
                        <a:stretch>
                          <a:fillRect/>
                        </a:stretch>
                      </p:blipFill>
                      <p:spPr>
                        <a:xfrm>
                          <a:off x="1087438" y="5405438"/>
                          <a:ext cx="198437" cy="287337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3925519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92724" y="320477"/>
            <a:ext cx="52682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Apple Chancery"/>
                <a:cs typeface="Apple Chancery"/>
              </a:rPr>
              <a:t>Two observations: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13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71888" y="910377"/>
            <a:ext cx="849568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/>
                <a:cs typeface="Times New Roman"/>
              </a:rPr>
              <a:t>1.) There could be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N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loops in our coil</a:t>
            </a:r>
            <a:r>
              <a:rPr lang="en-US" sz="2000" dirty="0">
                <a:latin typeface="Times New Roman"/>
                <a:cs typeface="Times New Roman"/>
              </a:rPr>
              <a:t>, so the most general torque expression should be the torque expression we’ve already derived multiplied by </a:t>
            </a:r>
            <a:r>
              <a:rPr lang="en-US" sz="2000" i="1" dirty="0">
                <a:latin typeface="Times New Roman"/>
                <a:cs typeface="Times New Roman"/>
              </a:rPr>
              <a:t>N.  </a:t>
            </a:r>
            <a:endParaRPr lang="en-US" sz="2000" dirty="0">
              <a:latin typeface="Times New Roman"/>
              <a:cs typeface="Times New Roman"/>
            </a:endParaRPr>
          </a:p>
        </p:txBody>
      </p:sp>
      <p:graphicFrame>
        <p:nvGraphicFramePr>
          <p:cNvPr id="134" name="Object 13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72493451"/>
              </p:ext>
            </p:extLst>
          </p:nvPr>
        </p:nvGraphicFramePr>
        <p:xfrm>
          <a:off x="5483225" y="2043113"/>
          <a:ext cx="2057400" cy="936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231900" imgH="558800" progId="Equation.DSMT4">
                  <p:embed/>
                </p:oleObj>
              </mc:Choice>
              <mc:Fallback>
                <p:oleObj name="Equation" r:id="rId3" imgW="1231900" imgH="558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483225" y="2043113"/>
                        <a:ext cx="2057400" cy="9366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5" name="TextBox 134"/>
          <p:cNvSpPr txBox="1"/>
          <p:nvPr/>
        </p:nvSpPr>
        <p:spPr>
          <a:xfrm>
            <a:off x="192724" y="3480538"/>
            <a:ext cx="493807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Lay your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right-hand on the loop 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in the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direction of the current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.  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The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direction your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outstretched thumb points 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will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 define a direction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perpendicular to the face of the coil. </a:t>
            </a:r>
          </a:p>
        </p:txBody>
      </p:sp>
      <p:graphicFrame>
        <p:nvGraphicFramePr>
          <p:cNvPr id="137" name="Object 1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88200921"/>
              </p:ext>
            </p:extLst>
          </p:nvPr>
        </p:nvGraphicFramePr>
        <p:xfrm>
          <a:off x="1655763" y="5988050"/>
          <a:ext cx="1928812" cy="465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206500" imgH="292100" progId="Equation.DSMT4">
                  <p:embed/>
                </p:oleObj>
              </mc:Choice>
              <mc:Fallback>
                <p:oleObj name="Equation" r:id="rId5" imgW="1206500" imgH="2921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655763" y="5988050"/>
                        <a:ext cx="1928812" cy="4651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5" name="TextBox 84"/>
          <p:cNvSpPr txBox="1"/>
          <p:nvPr/>
        </p:nvSpPr>
        <p:spPr>
          <a:xfrm>
            <a:off x="471889" y="1633940"/>
            <a:ext cx="50145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/>
                <a:cs typeface="Times New Roman"/>
              </a:rPr>
              <a:t>2.) Notice that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ac</a:t>
            </a:r>
            <a:r>
              <a:rPr lang="en-US" sz="2000" i="1" dirty="0">
                <a:latin typeface="Times New Roman"/>
                <a:cs typeface="Times New Roman"/>
              </a:rPr>
              <a:t> </a:t>
            </a:r>
            <a:r>
              <a:rPr lang="en-US" sz="2000" dirty="0">
                <a:latin typeface="Times New Roman"/>
                <a:cs typeface="Times New Roman"/>
              </a:rPr>
              <a:t>is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area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lang="en-US" sz="2000" i="1" dirty="0">
                <a:latin typeface="Times New Roman"/>
                <a:cs typeface="Times New Roman"/>
              </a:rPr>
              <a:t> </a:t>
            </a:r>
            <a:r>
              <a:rPr lang="en-US" sz="2000" dirty="0">
                <a:latin typeface="Times New Roman"/>
                <a:cs typeface="Times New Roman"/>
              </a:rPr>
              <a:t>of the loop. 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192724" y="2099254"/>
            <a:ext cx="51793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/>
                <a:cs typeface="Times New Roman"/>
              </a:rPr>
              <a:t>With this, we can write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torque calculation </a:t>
            </a:r>
            <a:r>
              <a:rPr lang="en-US" sz="2000" dirty="0">
                <a:latin typeface="Times New Roman"/>
                <a:cs typeface="Times New Roman"/>
              </a:rPr>
              <a:t>as: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187173" y="4903955"/>
            <a:ext cx="8780397" cy="707886"/>
            <a:chOff x="187173" y="4903955"/>
            <a:chExt cx="8780397" cy="707886"/>
          </a:xfrm>
        </p:grpSpPr>
        <p:sp>
          <p:nvSpPr>
            <p:cNvPr id="47" name="TextBox 46"/>
            <p:cNvSpPr txBox="1"/>
            <p:nvPr/>
          </p:nvSpPr>
          <p:spPr>
            <a:xfrm>
              <a:off x="187173" y="4903955"/>
              <a:ext cx="878039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solidFill>
                    <a:srgbClr val="0000FF"/>
                  </a:solidFill>
                  <a:latin typeface="Times New Roman"/>
                  <a:cs typeface="Times New Roman"/>
                </a:rPr>
                <a:t>Define a vector, </a:t>
              </a:r>
              <a:r>
                <a:rPr lang="en-US" sz="2000" dirty="0">
                  <a:latin typeface="Times New Roman"/>
                  <a:cs typeface="Times New Roman"/>
                </a:rPr>
                <a:t>called the </a:t>
              </a:r>
              <a:r>
                <a:rPr lang="en-US" sz="2000" i="1" dirty="0">
                  <a:solidFill>
                    <a:srgbClr val="FF0000"/>
                  </a:solidFill>
                  <a:latin typeface="Times New Roman"/>
                  <a:cs typeface="Times New Roman"/>
                </a:rPr>
                <a:t>magnetic moment      </a:t>
              </a:r>
              <a:r>
                <a:rPr lang="en-US" sz="2000" i="1" dirty="0">
                  <a:solidFill>
                    <a:srgbClr val="000000"/>
                  </a:solidFill>
                  <a:latin typeface="Times New Roman"/>
                  <a:cs typeface="Times New Roman"/>
                </a:rPr>
                <a:t>, </a:t>
              </a:r>
              <a:r>
                <a:rPr lang="en-US" sz="2000" dirty="0">
                  <a:solidFill>
                    <a:srgbClr val="000000"/>
                  </a:solidFill>
                  <a:latin typeface="Times New Roman"/>
                  <a:cs typeface="Times New Roman"/>
                </a:rPr>
                <a:t>whose direction is in that perpendicular direction and whose </a:t>
              </a:r>
              <a:r>
                <a:rPr lang="en-US" sz="2000" dirty="0">
                  <a:solidFill>
                    <a:srgbClr val="0000FF"/>
                  </a:solidFill>
                  <a:latin typeface="Times New Roman"/>
                  <a:cs typeface="Times New Roman"/>
                </a:rPr>
                <a:t>magnitude</a:t>
              </a:r>
              <a:r>
                <a:rPr lang="en-US" sz="2000" dirty="0">
                  <a:solidFill>
                    <a:srgbClr val="000000"/>
                  </a:solidFill>
                  <a:latin typeface="Times New Roman"/>
                  <a:cs typeface="Times New Roman"/>
                </a:rPr>
                <a:t> is equal to        . </a:t>
              </a:r>
              <a:r>
                <a:rPr lang="en-US" sz="2000" dirty="0">
                  <a:latin typeface="Times New Roman"/>
                  <a:cs typeface="Times New Roman"/>
                </a:rPr>
                <a:t> </a:t>
              </a:r>
            </a:p>
          </p:txBody>
        </p:sp>
        <p:graphicFrame>
          <p:nvGraphicFramePr>
            <p:cNvPr id="136" name="Object 13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962898645"/>
                </p:ext>
              </p:extLst>
            </p:nvPr>
          </p:nvGraphicFramePr>
          <p:xfrm>
            <a:off x="6086634" y="5299074"/>
            <a:ext cx="483405" cy="25347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7" imgW="292100" imgH="152400" progId="Equation.DSMT4">
                    <p:embed/>
                  </p:oleObj>
                </mc:Choice>
                <mc:Fallback>
                  <p:oleObj name="Equation" r:id="rId7" imgW="292100" imgH="1524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6086634" y="5299074"/>
                          <a:ext cx="483405" cy="253471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54" name="TextBox 53"/>
          <p:cNvSpPr txBox="1"/>
          <p:nvPr/>
        </p:nvSpPr>
        <p:spPr>
          <a:xfrm>
            <a:off x="180024" y="5211302"/>
            <a:ext cx="87803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                                                                                                     Crossing</a:t>
            </a:r>
            <a:r>
              <a:rPr lang="en-US" sz="2000" dirty="0">
                <a:latin typeface="Times New Roman"/>
                <a:cs typeface="Times New Roman"/>
              </a:rPr>
              <a:t> that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magnetic moment vector </a:t>
            </a:r>
            <a:r>
              <a:rPr lang="en-US" sz="2000" dirty="0">
                <a:solidFill>
                  <a:srgbClr val="008000"/>
                </a:solidFill>
                <a:latin typeface="Times New Roman"/>
                <a:cs typeface="Times New Roman"/>
              </a:rPr>
              <a:t>into</a:t>
            </a:r>
            <a:r>
              <a:rPr lang="en-US" sz="2000" dirty="0">
                <a:latin typeface="Times New Roman"/>
                <a:cs typeface="Times New Roman"/>
              </a:rPr>
              <a:t>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B-</a:t>
            </a:r>
            <a:r>
              <a:rPr lang="en-US" sz="2000" dirty="0" err="1">
                <a:solidFill>
                  <a:srgbClr val="0000FF"/>
                </a:solidFill>
                <a:latin typeface="Times New Roman"/>
                <a:cs typeface="Times New Roman"/>
              </a:rPr>
              <a:t>fld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>
                <a:latin typeface="Times New Roman"/>
                <a:cs typeface="Times New Roman"/>
              </a:rPr>
              <a:t>yields a magnitude:</a:t>
            </a:r>
          </a:p>
        </p:txBody>
      </p:sp>
      <p:graphicFrame>
        <p:nvGraphicFramePr>
          <p:cNvPr id="178" name="Object 17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94128906"/>
              </p:ext>
            </p:extLst>
          </p:nvPr>
        </p:nvGraphicFramePr>
        <p:xfrm>
          <a:off x="4856035" y="4919133"/>
          <a:ext cx="335230" cy="4164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215900" imgH="266700" progId="Equation.DSMT4">
                  <p:embed/>
                </p:oleObj>
              </mc:Choice>
              <mc:Fallback>
                <p:oleObj name="Equation" r:id="rId9" imgW="215900" imgH="2667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856035" y="4919133"/>
                        <a:ext cx="335230" cy="41645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7" name="Group 6"/>
          <p:cNvGrpSpPr/>
          <p:nvPr/>
        </p:nvGrpSpPr>
        <p:grpSpPr>
          <a:xfrm>
            <a:off x="6929055" y="3082129"/>
            <a:ext cx="466562" cy="849896"/>
            <a:chOff x="6929055" y="3082129"/>
            <a:chExt cx="466562" cy="849896"/>
          </a:xfrm>
        </p:grpSpPr>
        <p:graphicFrame>
          <p:nvGraphicFramePr>
            <p:cNvPr id="105" name="Object 10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136211179"/>
                </p:ext>
              </p:extLst>
            </p:nvPr>
          </p:nvGraphicFramePr>
          <p:xfrm>
            <a:off x="7045700" y="3082129"/>
            <a:ext cx="312737" cy="3889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1" imgW="215900" imgH="266700" progId="Equation.DSMT4">
                    <p:embed/>
                  </p:oleObj>
                </mc:Choice>
                <mc:Fallback>
                  <p:oleObj name="Equation" r:id="rId11" imgW="215900" imgH="2667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2"/>
                        <a:stretch>
                          <a:fillRect/>
                        </a:stretch>
                      </p:blipFill>
                      <p:spPr>
                        <a:xfrm>
                          <a:off x="7045700" y="3082129"/>
                          <a:ext cx="312737" cy="388938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115" name="Straight Arrow Connector 14"/>
            <p:cNvCxnSpPr>
              <a:cxnSpLocks noChangeShapeType="1"/>
            </p:cNvCxnSpPr>
            <p:nvPr/>
          </p:nvCxnSpPr>
          <p:spPr bwMode="auto">
            <a:xfrm flipH="1" flipV="1">
              <a:off x="6929055" y="3312233"/>
              <a:ext cx="466562" cy="619792"/>
            </a:xfrm>
            <a:prstGeom prst="straightConnector1">
              <a:avLst/>
            </a:prstGeom>
            <a:noFill/>
            <a:ln w="28575" cmpd="sng">
              <a:solidFill>
                <a:srgbClr val="FF0000"/>
              </a:solidFill>
              <a:round/>
              <a:headEnd/>
              <a:tailEnd type="arrow" w="med" len="med"/>
            </a:ln>
          </p:spPr>
        </p:cxnSp>
      </p:grpSp>
      <p:grpSp>
        <p:nvGrpSpPr>
          <p:cNvPr id="9" name="Group 8"/>
          <p:cNvGrpSpPr/>
          <p:nvPr/>
        </p:nvGrpSpPr>
        <p:grpSpPr>
          <a:xfrm>
            <a:off x="7124567" y="3382942"/>
            <a:ext cx="601361" cy="879174"/>
            <a:chOff x="7124567" y="3382942"/>
            <a:chExt cx="601361" cy="879174"/>
          </a:xfrm>
        </p:grpSpPr>
        <p:sp>
          <p:nvSpPr>
            <p:cNvPr id="179" name="Arc 178"/>
            <p:cNvSpPr/>
            <p:nvPr/>
          </p:nvSpPr>
          <p:spPr>
            <a:xfrm flipH="1" flipV="1">
              <a:off x="7124567" y="3660755"/>
              <a:ext cx="601361" cy="601361"/>
            </a:xfrm>
            <a:prstGeom prst="arc">
              <a:avLst>
                <a:gd name="adj1" fmla="val 3288001"/>
                <a:gd name="adj2" fmla="val 10822317"/>
              </a:avLst>
            </a:prstGeom>
            <a:ln w="9525" cmpd="sng">
              <a:solidFill>
                <a:srgbClr val="000000"/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aphicFrame>
          <p:nvGraphicFramePr>
            <p:cNvPr id="180" name="Object 17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84074872"/>
                </p:ext>
              </p:extLst>
            </p:nvPr>
          </p:nvGraphicFramePr>
          <p:xfrm>
            <a:off x="7374452" y="3382942"/>
            <a:ext cx="182563" cy="2778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3" imgW="127000" imgH="190500" progId="Equation.DSMT4">
                    <p:embed/>
                  </p:oleObj>
                </mc:Choice>
                <mc:Fallback>
                  <p:oleObj name="Equation" r:id="rId13" imgW="127000" imgH="1905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4"/>
                        <a:stretch>
                          <a:fillRect/>
                        </a:stretch>
                      </p:blipFill>
                      <p:spPr>
                        <a:xfrm>
                          <a:off x="7374452" y="3382942"/>
                          <a:ext cx="182563" cy="27781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2" name="Group 1"/>
          <p:cNvGrpSpPr/>
          <p:nvPr/>
        </p:nvGrpSpPr>
        <p:grpSpPr>
          <a:xfrm>
            <a:off x="5099850" y="3388001"/>
            <a:ext cx="4442284" cy="1406249"/>
            <a:chOff x="5099850" y="3388001"/>
            <a:chExt cx="4442284" cy="1406249"/>
          </a:xfrm>
        </p:grpSpPr>
        <p:sp>
          <p:nvSpPr>
            <p:cNvPr id="88" name="Rectangle 5"/>
            <p:cNvSpPr>
              <a:spLocks noChangeArrowheads="1"/>
            </p:cNvSpPr>
            <p:nvPr/>
          </p:nvSpPr>
          <p:spPr bwMode="auto">
            <a:xfrm>
              <a:off x="5099850" y="3388001"/>
              <a:ext cx="1100966" cy="1138929"/>
            </a:xfrm>
            <a:prstGeom prst="rect">
              <a:avLst/>
            </a:prstGeom>
            <a:solidFill>
              <a:srgbClr val="3366FF"/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 lIns="82296" tIns="41148" rIns="82296" bIns="41148"/>
            <a:lstStyle/>
            <a:p>
              <a:endParaRPr lang="en-US"/>
            </a:p>
          </p:txBody>
        </p:sp>
        <p:sp>
          <p:nvSpPr>
            <p:cNvPr id="89" name="Rectangle 6"/>
            <p:cNvSpPr>
              <a:spLocks noChangeArrowheads="1"/>
            </p:cNvSpPr>
            <p:nvPr/>
          </p:nvSpPr>
          <p:spPr bwMode="auto">
            <a:xfrm>
              <a:off x="8441168" y="3388001"/>
              <a:ext cx="1100966" cy="1138929"/>
            </a:xfrm>
            <a:prstGeom prst="rect">
              <a:avLst/>
            </a:prstGeom>
            <a:solidFill>
              <a:srgbClr val="3366FF"/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 lIns="82296" tIns="41148" rIns="82296" bIns="41148"/>
            <a:lstStyle/>
            <a:p>
              <a:endParaRPr lang="en-US"/>
            </a:p>
          </p:txBody>
        </p:sp>
        <p:cxnSp>
          <p:nvCxnSpPr>
            <p:cNvPr id="90" name="Straight Arrow Connector 8"/>
            <p:cNvCxnSpPr>
              <a:cxnSpLocks noChangeShapeType="1"/>
            </p:cNvCxnSpPr>
            <p:nvPr/>
          </p:nvCxnSpPr>
          <p:spPr bwMode="auto">
            <a:xfrm>
              <a:off x="6200816" y="3425966"/>
              <a:ext cx="2240353" cy="0"/>
            </a:xfrm>
            <a:prstGeom prst="straightConnector1">
              <a:avLst/>
            </a:prstGeom>
            <a:noFill/>
            <a:ln w="9525" cmpd="sng">
              <a:solidFill>
                <a:srgbClr val="000000"/>
              </a:solidFill>
              <a:round/>
              <a:headEnd/>
              <a:tailEnd type="arrow" w="med" len="med"/>
            </a:ln>
          </p:spPr>
        </p:cxnSp>
        <p:cxnSp>
          <p:nvCxnSpPr>
            <p:cNvPr id="92" name="Straight Arrow Connector 9"/>
            <p:cNvCxnSpPr>
              <a:cxnSpLocks noChangeShapeType="1"/>
            </p:cNvCxnSpPr>
            <p:nvPr/>
          </p:nvCxnSpPr>
          <p:spPr bwMode="auto">
            <a:xfrm>
              <a:off x="6200816" y="3680780"/>
              <a:ext cx="2240353" cy="10936"/>
            </a:xfrm>
            <a:prstGeom prst="straightConnector1">
              <a:avLst/>
            </a:prstGeom>
            <a:noFill/>
            <a:ln w="9525" cmpd="sng">
              <a:solidFill>
                <a:srgbClr val="000000"/>
              </a:solidFill>
              <a:round/>
              <a:headEnd/>
              <a:tailEnd type="arrow" w="med" len="med"/>
            </a:ln>
          </p:spPr>
        </p:cxnSp>
        <p:cxnSp>
          <p:nvCxnSpPr>
            <p:cNvPr id="93" name="Straight Arrow Connector 10"/>
            <p:cNvCxnSpPr>
              <a:cxnSpLocks noChangeShapeType="1"/>
              <a:stCxn id="88" idx="3"/>
              <a:endCxn id="89" idx="1"/>
            </p:cNvCxnSpPr>
            <p:nvPr/>
          </p:nvCxnSpPr>
          <p:spPr bwMode="auto">
            <a:xfrm>
              <a:off x="6200816" y="3957466"/>
              <a:ext cx="2240352" cy="0"/>
            </a:xfrm>
            <a:prstGeom prst="straightConnector1">
              <a:avLst/>
            </a:prstGeom>
            <a:noFill/>
            <a:ln w="9525" cmpd="sng">
              <a:solidFill>
                <a:srgbClr val="000000"/>
              </a:solidFill>
              <a:round/>
              <a:headEnd/>
              <a:tailEnd type="arrow" w="med" len="med"/>
            </a:ln>
          </p:spPr>
        </p:cxnSp>
        <p:cxnSp>
          <p:nvCxnSpPr>
            <p:cNvPr id="94" name="Straight Arrow Connector 11"/>
            <p:cNvCxnSpPr>
              <a:cxnSpLocks noChangeShapeType="1"/>
            </p:cNvCxnSpPr>
            <p:nvPr/>
          </p:nvCxnSpPr>
          <p:spPr bwMode="auto">
            <a:xfrm>
              <a:off x="6200816" y="4223216"/>
              <a:ext cx="2240353" cy="0"/>
            </a:xfrm>
            <a:prstGeom prst="straightConnector1">
              <a:avLst/>
            </a:prstGeom>
            <a:noFill/>
            <a:ln w="9525" cmpd="sng">
              <a:solidFill>
                <a:srgbClr val="000000"/>
              </a:solidFill>
              <a:round/>
              <a:headEnd/>
              <a:tailEnd type="arrow" w="med" len="med"/>
            </a:ln>
          </p:spPr>
        </p:cxnSp>
        <p:cxnSp>
          <p:nvCxnSpPr>
            <p:cNvPr id="95" name="Straight Arrow Connector 12"/>
            <p:cNvCxnSpPr>
              <a:cxnSpLocks noChangeShapeType="1"/>
            </p:cNvCxnSpPr>
            <p:nvPr/>
          </p:nvCxnSpPr>
          <p:spPr bwMode="auto">
            <a:xfrm>
              <a:off x="6200816" y="4488967"/>
              <a:ext cx="2240353" cy="0"/>
            </a:xfrm>
            <a:prstGeom prst="straightConnector1">
              <a:avLst/>
            </a:prstGeom>
            <a:noFill/>
            <a:ln w="9525" cmpd="sng">
              <a:solidFill>
                <a:srgbClr val="000000"/>
              </a:solidFill>
              <a:round/>
              <a:headEnd/>
              <a:tailEnd type="arrow" w="med" len="med"/>
            </a:ln>
          </p:spPr>
        </p:cxnSp>
        <p:cxnSp>
          <p:nvCxnSpPr>
            <p:cNvPr id="96" name="Straight Connector 17"/>
            <p:cNvCxnSpPr>
              <a:cxnSpLocks noChangeShapeType="1"/>
            </p:cNvCxnSpPr>
            <p:nvPr/>
          </p:nvCxnSpPr>
          <p:spPr bwMode="auto">
            <a:xfrm flipV="1">
              <a:off x="6903655" y="3577823"/>
              <a:ext cx="949109" cy="759287"/>
            </a:xfrm>
            <a:prstGeom prst="line">
              <a:avLst/>
            </a:prstGeom>
            <a:noFill/>
            <a:ln w="76200">
              <a:solidFill>
                <a:srgbClr val="3366FF"/>
              </a:solidFill>
              <a:round/>
              <a:headEnd/>
              <a:tailEnd/>
            </a:ln>
          </p:spPr>
        </p:cxnSp>
        <p:grpSp>
          <p:nvGrpSpPr>
            <p:cNvPr id="97" name="Group 37"/>
            <p:cNvGrpSpPr>
              <a:grpSpLocks/>
            </p:cNvGrpSpPr>
            <p:nvPr/>
          </p:nvGrpSpPr>
          <p:grpSpPr bwMode="auto">
            <a:xfrm>
              <a:off x="7358437" y="3843573"/>
              <a:ext cx="38755" cy="75929"/>
              <a:chOff x="5080000" y="3353594"/>
              <a:chExt cx="76994" cy="152400"/>
            </a:xfrm>
          </p:grpSpPr>
          <p:cxnSp>
            <p:nvCxnSpPr>
              <p:cNvPr id="174" name="Straight Connector 34"/>
              <p:cNvCxnSpPr>
                <a:cxnSpLocks noChangeShapeType="1"/>
              </p:cNvCxnSpPr>
              <p:nvPr/>
            </p:nvCxnSpPr>
            <p:spPr bwMode="auto">
              <a:xfrm rot="5400000">
                <a:off x="5080000" y="3429000"/>
                <a:ext cx="152400" cy="1588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177" name="Straight Connector 36"/>
              <p:cNvCxnSpPr>
                <a:cxnSpLocks noChangeShapeType="1"/>
              </p:cNvCxnSpPr>
              <p:nvPr/>
            </p:nvCxnSpPr>
            <p:spPr bwMode="auto">
              <a:xfrm rot="16200000" flipH="1">
                <a:off x="5080000" y="3429000"/>
                <a:ext cx="76200" cy="7620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</p:spPr>
          </p:cxnSp>
        </p:grpSp>
        <p:grpSp>
          <p:nvGrpSpPr>
            <p:cNvPr id="98" name="Group 38"/>
            <p:cNvGrpSpPr>
              <a:grpSpLocks/>
            </p:cNvGrpSpPr>
            <p:nvPr/>
          </p:nvGrpSpPr>
          <p:grpSpPr bwMode="auto">
            <a:xfrm flipH="1" flipV="1">
              <a:off x="7396401" y="3956676"/>
              <a:ext cx="38755" cy="75929"/>
              <a:chOff x="5080000" y="3353594"/>
              <a:chExt cx="76994" cy="152400"/>
            </a:xfrm>
          </p:grpSpPr>
          <p:cxnSp>
            <p:nvCxnSpPr>
              <p:cNvPr id="160" name="Straight Connector 39"/>
              <p:cNvCxnSpPr>
                <a:cxnSpLocks noChangeShapeType="1"/>
              </p:cNvCxnSpPr>
              <p:nvPr/>
            </p:nvCxnSpPr>
            <p:spPr bwMode="auto">
              <a:xfrm rot="5400000">
                <a:off x="5080000" y="3429000"/>
                <a:ext cx="152400" cy="1588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173" name="Straight Connector 40"/>
              <p:cNvCxnSpPr>
                <a:cxnSpLocks noChangeShapeType="1"/>
              </p:cNvCxnSpPr>
              <p:nvPr/>
            </p:nvCxnSpPr>
            <p:spPr bwMode="auto">
              <a:xfrm rot="16200000" flipH="1">
                <a:off x="5080000" y="3429000"/>
                <a:ext cx="76200" cy="7620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</p:spPr>
          </p:cxnSp>
        </p:grpSp>
        <p:graphicFrame>
          <p:nvGraphicFramePr>
            <p:cNvPr id="99" name="Object 9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304137041"/>
                </p:ext>
              </p:extLst>
            </p:nvPr>
          </p:nvGraphicFramePr>
          <p:xfrm>
            <a:off x="5809982" y="3773207"/>
            <a:ext cx="365435" cy="33556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5" imgW="165100" imgH="152400" progId="Equation.DSMT4">
                    <p:embed/>
                  </p:oleObj>
                </mc:Choice>
                <mc:Fallback>
                  <p:oleObj name="Equation" r:id="rId15" imgW="165100" imgH="1524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6"/>
                        <a:stretch>
                          <a:fillRect/>
                        </a:stretch>
                      </p:blipFill>
                      <p:spPr>
                        <a:xfrm>
                          <a:off x="5809982" y="3773207"/>
                          <a:ext cx="365435" cy="335566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0" name="Object 9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140063996"/>
                </p:ext>
              </p:extLst>
            </p:nvPr>
          </p:nvGraphicFramePr>
          <p:xfrm>
            <a:off x="8452972" y="3805610"/>
            <a:ext cx="281104" cy="33556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7" imgW="127000" imgH="152400" progId="Equation.DSMT4">
                    <p:embed/>
                  </p:oleObj>
                </mc:Choice>
                <mc:Fallback>
                  <p:oleObj name="Equation" r:id="rId17" imgW="127000" imgH="1524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8"/>
                        <a:stretch>
                          <a:fillRect/>
                        </a:stretch>
                      </p:blipFill>
                      <p:spPr>
                        <a:xfrm>
                          <a:off x="8452972" y="3805610"/>
                          <a:ext cx="281104" cy="335568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6" name="Oval 18"/>
            <p:cNvSpPr>
              <a:spLocks noChangeArrowheads="1"/>
            </p:cNvSpPr>
            <p:nvPr/>
          </p:nvSpPr>
          <p:spPr bwMode="auto">
            <a:xfrm>
              <a:off x="6784069" y="4316224"/>
              <a:ext cx="113893" cy="113893"/>
            </a:xfrm>
            <a:prstGeom prst="ellipse">
              <a:avLst/>
            </a:prstGeom>
            <a:noFill/>
            <a:ln w="9525" cmpd="sng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82296" tIns="41148" rIns="82296" bIns="41148"/>
            <a:lstStyle/>
            <a:p>
              <a:endParaRPr lang="en-US"/>
            </a:p>
          </p:txBody>
        </p:sp>
        <p:sp>
          <p:nvSpPr>
            <p:cNvPr id="107" name="Oval 19"/>
            <p:cNvSpPr>
              <a:spLocks noChangeArrowheads="1"/>
            </p:cNvSpPr>
            <p:nvPr/>
          </p:nvSpPr>
          <p:spPr bwMode="auto">
            <a:xfrm>
              <a:off x="7852764" y="3463930"/>
              <a:ext cx="113893" cy="113893"/>
            </a:xfrm>
            <a:prstGeom prst="ellipse">
              <a:avLst/>
            </a:prstGeom>
            <a:noFill/>
            <a:ln w="9525" cmpd="sng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82296" tIns="41148" rIns="82296" bIns="41148"/>
            <a:lstStyle/>
            <a:p>
              <a:endParaRPr lang="en-US"/>
            </a:p>
          </p:txBody>
        </p:sp>
        <p:cxnSp>
          <p:nvCxnSpPr>
            <p:cNvPr id="108" name="Straight Connector 21"/>
            <p:cNvCxnSpPr>
              <a:cxnSpLocks noChangeShapeType="1"/>
              <a:stCxn id="107" idx="1"/>
              <a:endCxn id="107" idx="5"/>
            </p:cNvCxnSpPr>
            <p:nvPr/>
          </p:nvCxnSpPr>
          <p:spPr bwMode="auto">
            <a:xfrm rot="16200000" flipH="1">
              <a:off x="7869374" y="3480539"/>
              <a:ext cx="80674" cy="80674"/>
            </a:xfrm>
            <a:prstGeom prst="line">
              <a:avLst/>
            </a:prstGeom>
            <a:noFill/>
            <a:ln w="12700" cmpd="sng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109" name="Straight Connector 22"/>
            <p:cNvCxnSpPr>
              <a:cxnSpLocks noChangeShapeType="1"/>
              <a:stCxn id="107" idx="7"/>
              <a:endCxn id="107" idx="3"/>
            </p:cNvCxnSpPr>
            <p:nvPr/>
          </p:nvCxnSpPr>
          <p:spPr bwMode="auto">
            <a:xfrm rot="16200000" flipH="1" flipV="1">
              <a:off x="7869374" y="3480539"/>
              <a:ext cx="80674" cy="80674"/>
            </a:xfrm>
            <a:prstGeom prst="line">
              <a:avLst/>
            </a:prstGeom>
            <a:noFill/>
            <a:ln w="12700" cmpd="sng">
              <a:solidFill>
                <a:srgbClr val="000000"/>
              </a:solidFill>
              <a:round/>
              <a:headEnd/>
              <a:tailEnd/>
            </a:ln>
          </p:spPr>
        </p:cxnSp>
        <p:sp>
          <p:nvSpPr>
            <p:cNvPr id="110" name="Oval 25"/>
            <p:cNvSpPr>
              <a:spLocks noChangeArrowheads="1"/>
            </p:cNvSpPr>
            <p:nvPr/>
          </p:nvSpPr>
          <p:spPr bwMode="auto">
            <a:xfrm>
              <a:off x="6822034" y="4354189"/>
              <a:ext cx="37964" cy="37964"/>
            </a:xfrm>
            <a:prstGeom prst="ellipse">
              <a:avLst/>
            </a:prstGeom>
            <a:solidFill>
              <a:schemeClr val="tx1"/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 lIns="82296" tIns="41148" rIns="82296" bIns="41148"/>
            <a:lstStyle/>
            <a:p>
              <a:endParaRPr lang="en-US"/>
            </a:p>
          </p:txBody>
        </p:sp>
        <p:graphicFrame>
          <p:nvGraphicFramePr>
            <p:cNvPr id="111" name="Object 11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986100590"/>
                </p:ext>
              </p:extLst>
            </p:nvPr>
          </p:nvGraphicFramePr>
          <p:xfrm>
            <a:off x="7768201" y="3656365"/>
            <a:ext cx="131916" cy="22447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9" imgW="88900" imgH="152400" progId="Equation.DSMT4">
                    <p:embed/>
                  </p:oleObj>
                </mc:Choice>
                <mc:Fallback>
                  <p:oleObj name="Equation" r:id="rId19" imgW="88900" imgH="1524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20"/>
                        <a:stretch>
                          <a:fillRect/>
                        </a:stretch>
                      </p:blipFill>
                      <p:spPr>
                        <a:xfrm>
                          <a:off x="7768201" y="3656365"/>
                          <a:ext cx="131916" cy="22447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112" name="Straight Connector 28"/>
            <p:cNvCxnSpPr>
              <a:cxnSpLocks noChangeShapeType="1"/>
            </p:cNvCxnSpPr>
            <p:nvPr/>
          </p:nvCxnSpPr>
          <p:spPr bwMode="auto">
            <a:xfrm rot="5400000">
              <a:off x="7689898" y="3662736"/>
              <a:ext cx="151858" cy="75929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</p:spPr>
        </p:cxnSp>
        <p:cxnSp>
          <p:nvCxnSpPr>
            <p:cNvPr id="113" name="Straight Connector 27"/>
            <p:cNvCxnSpPr>
              <a:cxnSpLocks noChangeShapeType="1"/>
            </p:cNvCxnSpPr>
            <p:nvPr/>
          </p:nvCxnSpPr>
          <p:spPr bwMode="auto">
            <a:xfrm rot="10800000" flipV="1">
              <a:off x="7613970" y="3624772"/>
              <a:ext cx="189821" cy="37964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</p:spPr>
        </p:cxnSp>
        <p:cxnSp>
          <p:nvCxnSpPr>
            <p:cNvPr id="181" name="Straight Arrow Connector 14"/>
            <p:cNvCxnSpPr>
              <a:cxnSpLocks noChangeShapeType="1"/>
            </p:cNvCxnSpPr>
            <p:nvPr/>
          </p:nvCxnSpPr>
          <p:spPr bwMode="auto">
            <a:xfrm flipV="1">
              <a:off x="6834426" y="3527430"/>
              <a:ext cx="0" cy="773791"/>
            </a:xfrm>
            <a:prstGeom prst="straightConnector1">
              <a:avLst/>
            </a:prstGeom>
            <a:noFill/>
            <a:ln w="19050" cmpd="sng">
              <a:solidFill>
                <a:srgbClr val="0000FF"/>
              </a:solidFill>
              <a:round/>
              <a:headEnd/>
              <a:tailEnd type="arrow" w="med" len="med"/>
            </a:ln>
          </p:spPr>
        </p:cxnSp>
        <p:cxnSp>
          <p:nvCxnSpPr>
            <p:cNvPr id="182" name="Straight Arrow Connector 14"/>
            <p:cNvCxnSpPr>
              <a:cxnSpLocks noChangeShapeType="1"/>
            </p:cNvCxnSpPr>
            <p:nvPr/>
          </p:nvCxnSpPr>
          <p:spPr bwMode="auto">
            <a:xfrm flipH="1">
              <a:off x="6353737" y="3881140"/>
              <a:ext cx="1099864" cy="875010"/>
            </a:xfrm>
            <a:prstGeom prst="straightConnector1">
              <a:avLst/>
            </a:prstGeom>
            <a:noFill/>
            <a:ln w="19050" cmpd="sng">
              <a:solidFill>
                <a:srgbClr val="0000FF"/>
              </a:solidFill>
              <a:prstDash val="dash"/>
              <a:round/>
              <a:headEnd/>
              <a:tailEnd type="arrow" w="med" len="med"/>
            </a:ln>
          </p:spPr>
        </p:cxnSp>
        <p:graphicFrame>
          <p:nvGraphicFramePr>
            <p:cNvPr id="184" name="Object 18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638126815"/>
                </p:ext>
              </p:extLst>
            </p:nvPr>
          </p:nvGraphicFramePr>
          <p:xfrm>
            <a:off x="6353737" y="3995036"/>
            <a:ext cx="182563" cy="2778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1" imgW="127000" imgH="190500" progId="Equation.DSMT4">
                    <p:embed/>
                  </p:oleObj>
                </mc:Choice>
                <mc:Fallback>
                  <p:oleObj name="Equation" r:id="rId21" imgW="127000" imgH="1905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4"/>
                        <a:stretch>
                          <a:fillRect/>
                        </a:stretch>
                      </p:blipFill>
                      <p:spPr>
                        <a:xfrm>
                          <a:off x="6353737" y="3995036"/>
                          <a:ext cx="182563" cy="27781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85" name="Arc 184"/>
            <p:cNvSpPr/>
            <p:nvPr/>
          </p:nvSpPr>
          <p:spPr>
            <a:xfrm flipH="1" flipV="1">
              <a:off x="6524259" y="4053508"/>
              <a:ext cx="601361" cy="601361"/>
            </a:xfrm>
            <a:prstGeom prst="arc">
              <a:avLst>
                <a:gd name="adj1" fmla="val 19189091"/>
                <a:gd name="adj2" fmla="val 5351652"/>
              </a:avLst>
            </a:prstGeom>
            <a:ln w="9525" cmpd="sng">
              <a:solidFill>
                <a:srgbClr val="000000"/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aphicFrame>
          <p:nvGraphicFramePr>
            <p:cNvPr id="186" name="Object 18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322903192"/>
                </p:ext>
              </p:extLst>
            </p:nvPr>
          </p:nvGraphicFramePr>
          <p:xfrm>
            <a:off x="6624638" y="3587750"/>
            <a:ext cx="184150" cy="2778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2" imgW="127000" imgH="190500" progId="Equation.DSMT4">
                    <p:embed/>
                  </p:oleObj>
                </mc:Choice>
                <mc:Fallback>
                  <p:oleObj name="Equation" r:id="rId22" imgW="127000" imgH="1905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23"/>
                        <a:stretch>
                          <a:fillRect/>
                        </a:stretch>
                      </p:blipFill>
                      <p:spPr>
                        <a:xfrm>
                          <a:off x="6624638" y="3587750"/>
                          <a:ext cx="184150" cy="27781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87" name="Object 18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668575942"/>
                </p:ext>
              </p:extLst>
            </p:nvPr>
          </p:nvGraphicFramePr>
          <p:xfrm>
            <a:off x="6597650" y="4552950"/>
            <a:ext cx="165100" cy="2413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4" imgW="114300" imgH="165100" progId="Equation.DSMT4">
                    <p:embed/>
                  </p:oleObj>
                </mc:Choice>
                <mc:Fallback>
                  <p:oleObj name="Equation" r:id="rId24" imgW="114300" imgH="1651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25"/>
                        <a:stretch>
                          <a:fillRect/>
                        </a:stretch>
                      </p:blipFill>
                      <p:spPr>
                        <a:xfrm>
                          <a:off x="6597650" y="4552950"/>
                          <a:ext cx="165100" cy="2413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88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505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33.)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3679443" y="6014978"/>
            <a:ext cx="51470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/>
                <a:cs typeface="Times New Roman"/>
              </a:rPr>
              <a:t>which is the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torque on the coil </a:t>
            </a:r>
            <a:r>
              <a:rPr lang="en-US" sz="2000" dirty="0">
                <a:latin typeface="Times New Roman"/>
                <a:cs typeface="Times New Roman"/>
              </a:rPr>
              <a:t>. . . 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192724" y="2754655"/>
            <a:ext cx="49380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/>
                <a:cs typeface="Times New Roman"/>
              </a:rPr>
              <a:t>--Although this is not something I think the AP folks are likely to ever test on, consider: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endParaRPr lang="en-US" sz="20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549868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35" grpId="0"/>
      <p:bldP spid="85" grpId="0"/>
      <p:bldP spid="86" grpId="0"/>
      <p:bldP spid="54" grpId="0"/>
      <p:bldP spid="48" grpId="0"/>
      <p:bldP spid="49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ext Box 5"/>
          <p:cNvSpPr txBox="1">
            <a:spLocks/>
          </p:cNvSpPr>
          <p:nvPr/>
        </p:nvSpPr>
        <p:spPr bwMode="auto">
          <a:xfrm>
            <a:off x="296546" y="3504900"/>
            <a:ext cx="8695054" cy="16219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 dirty="0">
                <a:latin typeface="Times New Roman"/>
                <a:cs typeface="Times New Roman"/>
              </a:rPr>
              <a:t>And, in fact, that is exactly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how a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GALVANOMETER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is made</a:t>
            </a:r>
            <a:r>
              <a:rPr lang="en-US" sz="2000" dirty="0">
                <a:latin typeface="Times New Roman"/>
                <a:cs typeface="Times New Roman"/>
              </a:rPr>
              <a:t>—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it’s a coil suspended in a magnetic field with a spring attached to it to provide a restoring torque</a:t>
            </a:r>
            <a:r>
              <a:rPr lang="en-US" sz="2000" dirty="0">
                <a:latin typeface="Times New Roman"/>
                <a:cs typeface="Times New Roman"/>
              </a:rPr>
              <a:t>, so that when you put                      through it,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torque provided </a:t>
            </a:r>
            <a:r>
              <a:rPr lang="en-US" sz="2000" dirty="0">
                <a:latin typeface="Times New Roman"/>
                <a:cs typeface="Times New Roman"/>
              </a:rPr>
              <a:t>by the moving current in the </a:t>
            </a:r>
            <a:r>
              <a:rPr lang="en-US" sz="2000" i="1" dirty="0">
                <a:latin typeface="Times New Roman"/>
                <a:cs typeface="Times New Roman"/>
              </a:rPr>
              <a:t>B-</a:t>
            </a:r>
            <a:r>
              <a:rPr lang="en-US" sz="2000" i="1" dirty="0" err="1">
                <a:latin typeface="Times New Roman"/>
                <a:cs typeface="Times New Roman"/>
              </a:rPr>
              <a:t>fld</a:t>
            </a:r>
            <a:r>
              <a:rPr lang="en-US" sz="2000" dirty="0">
                <a:latin typeface="Times New Roman"/>
                <a:cs typeface="Times New Roman"/>
              </a:rPr>
              <a:t> coupled with the restoring torque sees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pointer swing “full deflection” over the scale </a:t>
            </a:r>
            <a:r>
              <a:rPr lang="en-US" sz="2000" dirty="0">
                <a:latin typeface="Times New Roman"/>
                <a:cs typeface="Times New Roman"/>
              </a:rPr>
              <a:t>. . . and that is very cool . . . </a:t>
            </a:r>
          </a:p>
        </p:txBody>
      </p:sp>
      <p:sp>
        <p:nvSpPr>
          <p:cNvPr id="141316" name="Text Box 4"/>
          <p:cNvSpPr txBox="1">
            <a:spLocks/>
          </p:cNvSpPr>
          <p:nvPr/>
        </p:nvSpPr>
        <p:spPr bwMode="auto">
          <a:xfrm>
            <a:off x="397193" y="241459"/>
            <a:ext cx="8312468" cy="3300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 eaLnBrk="1" hangingPunct="1"/>
            <a:endParaRPr lang="en-US" sz="1600"/>
          </a:p>
        </p:txBody>
      </p:sp>
      <p:sp>
        <p:nvSpPr>
          <p:cNvPr id="141317" name="Text Box 5"/>
          <p:cNvSpPr txBox="1">
            <a:spLocks/>
          </p:cNvSpPr>
          <p:nvPr/>
        </p:nvSpPr>
        <p:spPr bwMode="auto">
          <a:xfrm>
            <a:off x="294323" y="472917"/>
            <a:ext cx="4137977" cy="1314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n-US" sz="2000" dirty="0">
                <a:latin typeface="Times New Roman"/>
                <a:cs typeface="Times New Roman"/>
              </a:rPr>
              <a:t>Aside from giving physics teachers an excuse for having students do torque calculations in an E&amp;M section, the real usefulness of all of this quite cool. </a:t>
            </a:r>
          </a:p>
        </p:txBody>
      </p:sp>
      <p:sp>
        <p:nvSpPr>
          <p:cNvPr id="141318" name="Rectangle 5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4761760" y="775006"/>
            <a:ext cx="4800600" cy="2470212"/>
            <a:chOff x="937260" y="1543050"/>
            <a:chExt cx="7063740" cy="3634740"/>
          </a:xfrm>
        </p:grpSpPr>
        <p:sp>
          <p:nvSpPr>
            <p:cNvPr id="141319" name="Rectangle 6"/>
            <p:cNvSpPr>
              <a:spLocks noChangeArrowheads="1"/>
            </p:cNvSpPr>
            <p:nvPr/>
          </p:nvSpPr>
          <p:spPr bwMode="auto">
            <a:xfrm>
              <a:off x="937260" y="4046220"/>
              <a:ext cx="1988820" cy="617220"/>
            </a:xfrm>
            <a:prstGeom prst="rect">
              <a:avLst/>
            </a:prstGeom>
            <a:solidFill>
              <a:srgbClr val="3366FF"/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 lIns="82296" tIns="41148" rIns="82296" bIns="41148"/>
            <a:lstStyle/>
            <a:p>
              <a:endParaRPr lang="en-US"/>
            </a:p>
          </p:txBody>
        </p:sp>
        <p:sp>
          <p:nvSpPr>
            <p:cNvPr id="141320" name="Rectangle 7"/>
            <p:cNvSpPr>
              <a:spLocks noChangeArrowheads="1"/>
            </p:cNvSpPr>
            <p:nvPr/>
          </p:nvSpPr>
          <p:spPr bwMode="auto">
            <a:xfrm>
              <a:off x="6012180" y="4046220"/>
              <a:ext cx="1988820" cy="617220"/>
            </a:xfrm>
            <a:prstGeom prst="rect">
              <a:avLst/>
            </a:prstGeom>
            <a:solidFill>
              <a:srgbClr val="3366FF"/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 lIns="82296" tIns="41148" rIns="82296" bIns="41148"/>
            <a:lstStyle/>
            <a:p>
              <a:endParaRPr lang="en-US"/>
            </a:p>
          </p:txBody>
        </p:sp>
        <p:cxnSp>
          <p:nvCxnSpPr>
            <p:cNvPr id="141321" name="Straight Connector 8"/>
            <p:cNvCxnSpPr>
              <a:cxnSpLocks noChangeShapeType="1"/>
            </p:cNvCxnSpPr>
            <p:nvPr/>
          </p:nvCxnSpPr>
          <p:spPr bwMode="auto">
            <a:xfrm flipV="1">
              <a:off x="3474720" y="3634740"/>
              <a:ext cx="1851660" cy="1440180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141322" name="Straight Connector 9"/>
            <p:cNvCxnSpPr>
              <a:cxnSpLocks noChangeShapeType="1"/>
            </p:cNvCxnSpPr>
            <p:nvPr/>
          </p:nvCxnSpPr>
          <p:spPr bwMode="auto">
            <a:xfrm rot="10800000" flipV="1">
              <a:off x="4846320" y="3840480"/>
              <a:ext cx="205740" cy="6858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</p:spPr>
        </p:cxnSp>
        <p:cxnSp>
          <p:nvCxnSpPr>
            <p:cNvPr id="141323" name="Straight Connector 10"/>
            <p:cNvCxnSpPr>
              <a:cxnSpLocks noChangeShapeType="1"/>
            </p:cNvCxnSpPr>
            <p:nvPr/>
          </p:nvCxnSpPr>
          <p:spPr bwMode="auto">
            <a:xfrm rot="5400000">
              <a:off x="4914900" y="3909060"/>
              <a:ext cx="205740" cy="6858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</p:spPr>
        </p:cxnSp>
        <p:cxnSp>
          <p:nvCxnSpPr>
            <p:cNvPr id="141324" name="Straight Arrow Connector 11"/>
            <p:cNvCxnSpPr>
              <a:cxnSpLocks noChangeShapeType="1"/>
            </p:cNvCxnSpPr>
            <p:nvPr/>
          </p:nvCxnSpPr>
          <p:spPr bwMode="auto">
            <a:xfrm>
              <a:off x="3063240" y="4387692"/>
              <a:ext cx="2880360" cy="1428"/>
            </a:xfrm>
            <a:prstGeom prst="straightConnector1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arrow" w="med" len="med"/>
            </a:ln>
          </p:spPr>
        </p:cxnSp>
        <p:sp>
          <p:nvSpPr>
            <p:cNvPr id="141325" name="Freeform 12"/>
            <p:cNvSpPr>
              <a:spLocks noChangeArrowheads="1"/>
            </p:cNvSpPr>
            <p:nvPr/>
          </p:nvSpPr>
          <p:spPr bwMode="auto">
            <a:xfrm flipV="1">
              <a:off x="3063240" y="4663440"/>
              <a:ext cx="2811780" cy="514350"/>
            </a:xfrm>
            <a:custGeom>
              <a:avLst/>
              <a:gdLst>
                <a:gd name="T0" fmla="*/ 0 w 3124200"/>
                <a:gd name="T1" fmla="*/ 533400 h 571500"/>
                <a:gd name="T2" fmla="*/ 1549400 w 3124200"/>
                <a:gd name="T3" fmla="*/ 6350 h 571500"/>
                <a:gd name="T4" fmla="*/ 3124200 w 3124200"/>
                <a:gd name="T5" fmla="*/ 571500 h 571500"/>
                <a:gd name="T6" fmla="*/ 0 60000 65536"/>
                <a:gd name="T7" fmla="*/ 0 60000 65536"/>
                <a:gd name="T8" fmla="*/ 0 60000 65536"/>
                <a:gd name="T9" fmla="*/ 0 w 3124200"/>
                <a:gd name="T10" fmla="*/ 0 h 571500"/>
                <a:gd name="T11" fmla="*/ 3124200 w 3124200"/>
                <a:gd name="T12" fmla="*/ 571500 h 5715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124200" h="571500">
                  <a:moveTo>
                    <a:pt x="0" y="533400"/>
                  </a:moveTo>
                  <a:cubicBezTo>
                    <a:pt x="514350" y="266700"/>
                    <a:pt x="1028700" y="0"/>
                    <a:pt x="1549400" y="6350"/>
                  </a:cubicBezTo>
                  <a:cubicBezTo>
                    <a:pt x="2070100" y="12700"/>
                    <a:pt x="3124200" y="571500"/>
                    <a:pt x="3124200" y="571500"/>
                  </a:cubicBezTo>
                </a:path>
              </a:pathLst>
            </a:cu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82296" tIns="41148" rIns="82296" bIns="41148"/>
            <a:lstStyle/>
            <a:p>
              <a:endParaRPr lang="en-US"/>
            </a:p>
          </p:txBody>
        </p:sp>
        <p:grpSp>
          <p:nvGrpSpPr>
            <p:cNvPr id="141326" name="Group 13"/>
            <p:cNvGrpSpPr>
              <a:grpSpLocks/>
            </p:cNvGrpSpPr>
            <p:nvPr/>
          </p:nvGrpSpPr>
          <p:grpSpPr bwMode="auto">
            <a:xfrm>
              <a:off x="3080385" y="3566160"/>
              <a:ext cx="2811780" cy="514350"/>
              <a:chOff x="3651250" y="3276600"/>
              <a:chExt cx="3124200" cy="571500"/>
            </a:xfrm>
          </p:grpSpPr>
          <p:sp>
            <p:nvSpPr>
              <p:cNvPr id="141361" name="Freeform 14"/>
              <p:cNvSpPr>
                <a:spLocks noChangeArrowheads="1"/>
              </p:cNvSpPr>
              <p:nvPr/>
            </p:nvSpPr>
            <p:spPr bwMode="auto">
              <a:xfrm>
                <a:off x="3651250" y="3276600"/>
                <a:ext cx="3124200" cy="571500"/>
              </a:xfrm>
              <a:custGeom>
                <a:avLst/>
                <a:gdLst>
                  <a:gd name="T0" fmla="*/ 0 w 3124200"/>
                  <a:gd name="T1" fmla="*/ 533400 h 571500"/>
                  <a:gd name="T2" fmla="*/ 1549400 w 3124200"/>
                  <a:gd name="T3" fmla="*/ 6350 h 571500"/>
                  <a:gd name="T4" fmla="*/ 3124200 w 3124200"/>
                  <a:gd name="T5" fmla="*/ 571500 h 571500"/>
                  <a:gd name="T6" fmla="*/ 0 60000 65536"/>
                  <a:gd name="T7" fmla="*/ 0 60000 65536"/>
                  <a:gd name="T8" fmla="*/ 0 60000 65536"/>
                  <a:gd name="T9" fmla="*/ 0 w 3124200"/>
                  <a:gd name="T10" fmla="*/ 0 h 571500"/>
                  <a:gd name="T11" fmla="*/ 3124200 w 3124200"/>
                  <a:gd name="T12" fmla="*/ 571500 h 5715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124200" h="571500">
                    <a:moveTo>
                      <a:pt x="0" y="533400"/>
                    </a:moveTo>
                    <a:cubicBezTo>
                      <a:pt x="514350" y="266700"/>
                      <a:pt x="1028700" y="0"/>
                      <a:pt x="1549400" y="6350"/>
                    </a:cubicBezTo>
                    <a:cubicBezTo>
                      <a:pt x="2070100" y="12700"/>
                      <a:pt x="3124200" y="571500"/>
                      <a:pt x="3124200" y="571500"/>
                    </a:cubicBezTo>
                  </a:path>
                </a:pathLst>
              </a:cu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cxnSp>
            <p:nvCxnSpPr>
              <p:cNvPr id="141362" name="Straight Connector 15"/>
              <p:cNvCxnSpPr>
                <a:cxnSpLocks noChangeShapeType="1"/>
                <a:stCxn id="141361" idx="2"/>
              </p:cNvCxnSpPr>
              <p:nvPr/>
            </p:nvCxnSpPr>
            <p:spPr bwMode="auto">
              <a:xfrm flipH="1" flipV="1">
                <a:off x="6680200" y="3733800"/>
                <a:ext cx="95250" cy="11430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141363" name="Straight Connector 16"/>
              <p:cNvCxnSpPr>
                <a:cxnSpLocks noChangeShapeType="1"/>
                <a:stCxn id="141361" idx="2"/>
              </p:cNvCxnSpPr>
              <p:nvPr/>
            </p:nvCxnSpPr>
            <p:spPr bwMode="auto">
              <a:xfrm flipH="1" flipV="1">
                <a:off x="6604000" y="3810000"/>
                <a:ext cx="171450" cy="3810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</p:spPr>
          </p:cxnSp>
        </p:grpSp>
        <p:cxnSp>
          <p:nvCxnSpPr>
            <p:cNvPr id="141327" name="Straight Connector 17"/>
            <p:cNvCxnSpPr>
              <a:cxnSpLocks noChangeShapeType="1"/>
            </p:cNvCxnSpPr>
            <p:nvPr/>
          </p:nvCxnSpPr>
          <p:spPr bwMode="auto">
            <a:xfrm flipH="1">
              <a:off x="5806440" y="4663440"/>
              <a:ext cx="85725" cy="10287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141328" name="Straight Connector 18"/>
            <p:cNvCxnSpPr>
              <a:cxnSpLocks noChangeShapeType="1"/>
            </p:cNvCxnSpPr>
            <p:nvPr/>
          </p:nvCxnSpPr>
          <p:spPr bwMode="auto">
            <a:xfrm flipH="1">
              <a:off x="5737860" y="4663440"/>
              <a:ext cx="154305" cy="3429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</p:cxnSp>
        <p:sp>
          <p:nvSpPr>
            <p:cNvPr id="141329" name="Freeform 19"/>
            <p:cNvSpPr>
              <a:spLocks noChangeArrowheads="1"/>
            </p:cNvSpPr>
            <p:nvPr/>
          </p:nvSpPr>
          <p:spPr bwMode="auto">
            <a:xfrm flipV="1">
              <a:off x="3063240" y="4526280"/>
              <a:ext cx="2880360" cy="274320"/>
            </a:xfrm>
            <a:custGeom>
              <a:avLst/>
              <a:gdLst>
                <a:gd name="T0" fmla="*/ 0 w 3124200"/>
                <a:gd name="T1" fmla="*/ 284480 h 571500"/>
                <a:gd name="T2" fmla="*/ 1587190 w 3124200"/>
                <a:gd name="T3" fmla="*/ 3387 h 571500"/>
                <a:gd name="T4" fmla="*/ 3200400 w 3124200"/>
                <a:gd name="T5" fmla="*/ 304800 h 571500"/>
                <a:gd name="T6" fmla="*/ 0 60000 65536"/>
                <a:gd name="T7" fmla="*/ 0 60000 65536"/>
                <a:gd name="T8" fmla="*/ 0 60000 65536"/>
                <a:gd name="T9" fmla="*/ 0 w 3124200"/>
                <a:gd name="T10" fmla="*/ 0 h 571500"/>
                <a:gd name="T11" fmla="*/ 3124200 w 3124200"/>
                <a:gd name="T12" fmla="*/ 571500 h 5715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124200" h="571500">
                  <a:moveTo>
                    <a:pt x="0" y="533400"/>
                  </a:moveTo>
                  <a:cubicBezTo>
                    <a:pt x="514350" y="266700"/>
                    <a:pt x="1028700" y="0"/>
                    <a:pt x="1549400" y="6350"/>
                  </a:cubicBezTo>
                  <a:cubicBezTo>
                    <a:pt x="2070100" y="12700"/>
                    <a:pt x="3124200" y="571500"/>
                    <a:pt x="3124200" y="571500"/>
                  </a:cubicBezTo>
                </a:path>
              </a:pathLst>
            </a:cu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82296" tIns="41148" rIns="82296" bIns="41148"/>
            <a:lstStyle/>
            <a:p>
              <a:endParaRPr lang="en-US"/>
            </a:p>
          </p:txBody>
        </p:sp>
        <p:cxnSp>
          <p:nvCxnSpPr>
            <p:cNvPr id="141330" name="Straight Connector 20"/>
            <p:cNvCxnSpPr>
              <a:cxnSpLocks noChangeShapeType="1"/>
              <a:stCxn id="141329" idx="2"/>
            </p:cNvCxnSpPr>
            <p:nvPr/>
          </p:nvCxnSpPr>
          <p:spPr bwMode="auto">
            <a:xfrm flipH="1">
              <a:off x="5856447" y="4526280"/>
              <a:ext cx="87153" cy="54293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141331" name="Straight Connector 21"/>
            <p:cNvCxnSpPr>
              <a:cxnSpLocks noChangeShapeType="1"/>
              <a:stCxn id="141329" idx="2"/>
            </p:cNvCxnSpPr>
            <p:nvPr/>
          </p:nvCxnSpPr>
          <p:spPr bwMode="auto">
            <a:xfrm flipH="1">
              <a:off x="5806440" y="4526280"/>
              <a:ext cx="137160" cy="1429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</p:cxnSp>
        <p:sp>
          <p:nvSpPr>
            <p:cNvPr id="141332" name="Freeform 22"/>
            <p:cNvSpPr>
              <a:spLocks noChangeArrowheads="1"/>
            </p:cNvSpPr>
            <p:nvPr/>
          </p:nvSpPr>
          <p:spPr bwMode="auto">
            <a:xfrm>
              <a:off x="3063240" y="3977640"/>
              <a:ext cx="2880360" cy="274320"/>
            </a:xfrm>
            <a:custGeom>
              <a:avLst/>
              <a:gdLst>
                <a:gd name="T0" fmla="*/ 0 w 3124200"/>
                <a:gd name="T1" fmla="*/ 284480 h 571500"/>
                <a:gd name="T2" fmla="*/ 1587190 w 3124200"/>
                <a:gd name="T3" fmla="*/ 3387 h 571500"/>
                <a:gd name="T4" fmla="*/ 3200400 w 3124200"/>
                <a:gd name="T5" fmla="*/ 304800 h 571500"/>
                <a:gd name="T6" fmla="*/ 0 60000 65536"/>
                <a:gd name="T7" fmla="*/ 0 60000 65536"/>
                <a:gd name="T8" fmla="*/ 0 60000 65536"/>
                <a:gd name="T9" fmla="*/ 0 w 3124200"/>
                <a:gd name="T10" fmla="*/ 0 h 571500"/>
                <a:gd name="T11" fmla="*/ 3124200 w 3124200"/>
                <a:gd name="T12" fmla="*/ 571500 h 5715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124200" h="571500">
                  <a:moveTo>
                    <a:pt x="0" y="533400"/>
                  </a:moveTo>
                  <a:cubicBezTo>
                    <a:pt x="514350" y="266700"/>
                    <a:pt x="1028700" y="0"/>
                    <a:pt x="1549400" y="6350"/>
                  </a:cubicBezTo>
                  <a:cubicBezTo>
                    <a:pt x="2070100" y="12700"/>
                    <a:pt x="3124200" y="571500"/>
                    <a:pt x="3124200" y="571500"/>
                  </a:cubicBezTo>
                </a:path>
              </a:pathLst>
            </a:cu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82296" tIns="41148" rIns="82296" bIns="41148"/>
            <a:lstStyle/>
            <a:p>
              <a:endParaRPr lang="en-US"/>
            </a:p>
          </p:txBody>
        </p:sp>
        <p:cxnSp>
          <p:nvCxnSpPr>
            <p:cNvPr id="141333" name="Straight Connector 23"/>
            <p:cNvCxnSpPr>
              <a:cxnSpLocks noChangeShapeType="1"/>
              <a:stCxn id="141332" idx="2"/>
            </p:cNvCxnSpPr>
            <p:nvPr/>
          </p:nvCxnSpPr>
          <p:spPr bwMode="auto">
            <a:xfrm flipH="1" flipV="1">
              <a:off x="5856447" y="4197668"/>
              <a:ext cx="87153" cy="54293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141334" name="Straight Connector 24"/>
            <p:cNvCxnSpPr>
              <a:cxnSpLocks noChangeShapeType="1"/>
              <a:stCxn id="141332" idx="2"/>
            </p:cNvCxnSpPr>
            <p:nvPr/>
          </p:nvCxnSpPr>
          <p:spPr bwMode="auto">
            <a:xfrm flipH="1">
              <a:off x="5806440" y="4251960"/>
              <a:ext cx="137160" cy="1429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</p:cxnSp>
        <p:sp>
          <p:nvSpPr>
            <p:cNvPr id="141335" name="TextBox 25"/>
            <p:cNvSpPr txBox="1">
              <a:spLocks noChangeArrowheads="1"/>
            </p:cNvSpPr>
            <p:nvPr/>
          </p:nvSpPr>
          <p:spPr bwMode="auto">
            <a:xfrm>
              <a:off x="2408646" y="4002678"/>
              <a:ext cx="418624" cy="4714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2296" tIns="41148" rIns="82296" bIns="41148">
              <a:spAutoFit/>
            </a:bodyPr>
            <a:lstStyle>
              <a:lvl1pPr eaLnBrk="0" hangingPunct="0">
                <a:defRPr sz="3200">
                  <a:solidFill>
                    <a:srgbClr val="000000"/>
                  </a:solidFill>
                  <a:latin typeface="Gill Sans" charset="0"/>
                  <a:ea typeface="ＭＳ Ｐゴシック" charset="0"/>
                  <a:cs typeface="Gill Sans" charset="0"/>
                  <a:sym typeface="Gill Sans" charset="0"/>
                </a:defRPr>
              </a:lvl1pPr>
              <a:lvl2pPr marL="37931725" indent="-37474525"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2pPr>
              <a:lvl3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3pPr>
              <a:lvl4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4pPr>
              <a:lvl5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9pPr>
            </a:lstStyle>
            <a:p>
              <a:pPr eaLnBrk="1" hangingPunct="1"/>
              <a:r>
                <a:rPr lang="en-US" sz="2500" dirty="0"/>
                <a:t>N</a:t>
              </a:r>
            </a:p>
          </p:txBody>
        </p:sp>
        <p:sp>
          <p:nvSpPr>
            <p:cNvPr id="141336" name="TextBox 26"/>
            <p:cNvSpPr txBox="1">
              <a:spLocks noChangeArrowheads="1"/>
            </p:cNvSpPr>
            <p:nvPr/>
          </p:nvSpPr>
          <p:spPr bwMode="auto">
            <a:xfrm>
              <a:off x="6008983" y="3990159"/>
              <a:ext cx="312896" cy="4714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2296" tIns="41148" rIns="82296" bIns="41148">
              <a:spAutoFit/>
            </a:bodyPr>
            <a:lstStyle>
              <a:lvl1pPr eaLnBrk="0" hangingPunct="0">
                <a:defRPr sz="3200">
                  <a:solidFill>
                    <a:srgbClr val="000000"/>
                  </a:solidFill>
                  <a:latin typeface="Gill Sans" charset="0"/>
                  <a:ea typeface="ＭＳ Ｐゴシック" charset="0"/>
                  <a:cs typeface="Gill Sans" charset="0"/>
                  <a:sym typeface="Gill Sans" charset="0"/>
                </a:defRPr>
              </a:lvl1pPr>
              <a:lvl2pPr marL="37931725" indent="-37474525"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2pPr>
              <a:lvl3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3pPr>
              <a:lvl4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4pPr>
              <a:lvl5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9pPr>
            </a:lstStyle>
            <a:p>
              <a:pPr eaLnBrk="1" hangingPunct="1"/>
              <a:r>
                <a:rPr lang="en-US" sz="2500" dirty="0"/>
                <a:t>S</a:t>
              </a:r>
            </a:p>
          </p:txBody>
        </p:sp>
        <p:sp>
          <p:nvSpPr>
            <p:cNvPr id="141337" name="TextBox 27"/>
            <p:cNvSpPr txBox="1">
              <a:spLocks noChangeArrowheads="1"/>
            </p:cNvSpPr>
            <p:nvPr/>
          </p:nvSpPr>
          <p:spPr bwMode="auto">
            <a:xfrm>
              <a:off x="4777740" y="3977640"/>
              <a:ext cx="217170" cy="3600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2296" tIns="41148" rIns="82296" bIns="41148">
              <a:spAutoFit/>
            </a:bodyPr>
            <a:lstStyle>
              <a:lvl1pPr eaLnBrk="0" hangingPunct="0">
                <a:defRPr sz="3200">
                  <a:solidFill>
                    <a:srgbClr val="000000"/>
                  </a:solidFill>
                  <a:latin typeface="Gill Sans" charset="0"/>
                  <a:ea typeface="ＭＳ Ｐゴシック" charset="0"/>
                  <a:cs typeface="Gill Sans" charset="0"/>
                  <a:sym typeface="Gill Sans" charset="0"/>
                </a:defRPr>
              </a:lvl1pPr>
              <a:lvl2pPr marL="37931725" indent="-37474525"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2pPr>
              <a:lvl3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3pPr>
              <a:lvl4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4pPr>
              <a:lvl5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9pPr>
            </a:lstStyle>
            <a:p>
              <a:pPr eaLnBrk="1" hangingPunct="1"/>
              <a:r>
                <a:rPr lang="en-US" sz="1800"/>
                <a:t>i</a:t>
              </a:r>
            </a:p>
          </p:txBody>
        </p:sp>
        <p:cxnSp>
          <p:nvCxnSpPr>
            <p:cNvPr id="141338" name="Straight Arrow Connector 29"/>
            <p:cNvCxnSpPr>
              <a:cxnSpLocks noChangeShapeType="1"/>
            </p:cNvCxnSpPr>
            <p:nvPr/>
          </p:nvCxnSpPr>
          <p:spPr bwMode="auto">
            <a:xfrm rot="16200000" flipV="1">
              <a:off x="3063240" y="2948940"/>
              <a:ext cx="1508760" cy="1234440"/>
            </a:xfrm>
            <a:prstGeom prst="straightConnector1">
              <a:avLst/>
            </a:prstGeom>
            <a:noFill/>
            <a:ln w="76200">
              <a:solidFill>
                <a:srgbClr val="FF0000"/>
              </a:solidFill>
              <a:round/>
              <a:headEnd/>
              <a:tailEnd type="arrow" w="med" len="med"/>
            </a:ln>
          </p:spPr>
        </p:cxnSp>
        <p:grpSp>
          <p:nvGrpSpPr>
            <p:cNvPr id="141339" name="Group 64"/>
            <p:cNvGrpSpPr>
              <a:grpSpLocks/>
            </p:cNvGrpSpPr>
            <p:nvPr/>
          </p:nvGrpSpPr>
          <p:grpSpPr bwMode="auto">
            <a:xfrm>
              <a:off x="1760220" y="1543050"/>
              <a:ext cx="5074920" cy="1474470"/>
              <a:chOff x="2171700" y="1714500"/>
              <a:chExt cx="5295900" cy="1394883"/>
            </a:xfrm>
          </p:grpSpPr>
          <p:sp>
            <p:nvSpPr>
              <p:cNvPr id="141357" name="Freeform 34"/>
              <p:cNvSpPr>
                <a:spLocks noChangeArrowheads="1"/>
              </p:cNvSpPr>
              <p:nvPr/>
            </p:nvSpPr>
            <p:spPr bwMode="auto">
              <a:xfrm>
                <a:off x="2171700" y="1714500"/>
                <a:ext cx="5295900" cy="914400"/>
              </a:xfrm>
              <a:custGeom>
                <a:avLst/>
                <a:gdLst>
                  <a:gd name="T0" fmla="*/ 0 w 5295900"/>
                  <a:gd name="T1" fmla="*/ 914400 h 914400"/>
                  <a:gd name="T2" fmla="*/ 2667000 w 5295900"/>
                  <a:gd name="T3" fmla="*/ 12700 h 914400"/>
                  <a:gd name="T4" fmla="*/ 5295900 w 5295900"/>
                  <a:gd name="T5" fmla="*/ 838200 h 914400"/>
                  <a:gd name="T6" fmla="*/ 0 60000 65536"/>
                  <a:gd name="T7" fmla="*/ 0 60000 65536"/>
                  <a:gd name="T8" fmla="*/ 0 60000 65536"/>
                  <a:gd name="T9" fmla="*/ 0 w 5295900"/>
                  <a:gd name="T10" fmla="*/ 0 h 914400"/>
                  <a:gd name="T11" fmla="*/ 5295900 w 5295900"/>
                  <a:gd name="T12" fmla="*/ 914400 h 9144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5295900" h="914400">
                    <a:moveTo>
                      <a:pt x="0" y="914400"/>
                    </a:moveTo>
                    <a:cubicBezTo>
                      <a:pt x="892175" y="469900"/>
                      <a:pt x="1784350" y="25400"/>
                      <a:pt x="2667000" y="12700"/>
                    </a:cubicBezTo>
                    <a:cubicBezTo>
                      <a:pt x="3549650" y="0"/>
                      <a:pt x="5295900" y="838200"/>
                      <a:pt x="5295900" y="838200"/>
                    </a:cubicBezTo>
                  </a:path>
                </a:pathLst>
              </a:cu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1358" name="Freeform 38"/>
              <p:cNvSpPr>
                <a:spLocks noChangeArrowheads="1"/>
              </p:cNvSpPr>
              <p:nvPr/>
            </p:nvSpPr>
            <p:spPr bwMode="auto">
              <a:xfrm>
                <a:off x="2717800" y="2514600"/>
                <a:ext cx="4229100" cy="594783"/>
              </a:xfrm>
              <a:custGeom>
                <a:avLst/>
                <a:gdLst>
                  <a:gd name="T0" fmla="*/ 0 w 4229100"/>
                  <a:gd name="T1" fmla="*/ 594783 h 594783"/>
                  <a:gd name="T2" fmla="*/ 2108200 w 4229100"/>
                  <a:gd name="T3" fmla="*/ 10583 h 594783"/>
                  <a:gd name="T4" fmla="*/ 4229100 w 4229100"/>
                  <a:gd name="T5" fmla="*/ 531283 h 594783"/>
                  <a:gd name="T6" fmla="*/ 4229100 w 4229100"/>
                  <a:gd name="T7" fmla="*/ 531283 h 59478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229100"/>
                  <a:gd name="T13" fmla="*/ 0 h 594783"/>
                  <a:gd name="T14" fmla="*/ 4229100 w 4229100"/>
                  <a:gd name="T15" fmla="*/ 594783 h 59478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229100" h="594783">
                    <a:moveTo>
                      <a:pt x="0" y="594783"/>
                    </a:moveTo>
                    <a:cubicBezTo>
                      <a:pt x="701675" y="307974"/>
                      <a:pt x="1403350" y="21166"/>
                      <a:pt x="2108200" y="10583"/>
                    </a:cubicBezTo>
                    <a:cubicBezTo>
                      <a:pt x="2813050" y="0"/>
                      <a:pt x="4229100" y="531283"/>
                      <a:pt x="4229100" y="531283"/>
                    </a:cubicBezTo>
                  </a:path>
                </a:pathLst>
              </a:cu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cxnSp>
            <p:nvCxnSpPr>
              <p:cNvPr id="141359" name="Straight Connector 40"/>
              <p:cNvCxnSpPr>
                <a:cxnSpLocks noChangeShapeType="1"/>
                <a:stCxn id="141357" idx="0"/>
                <a:endCxn id="141358" idx="0"/>
              </p:cNvCxnSpPr>
              <p:nvPr/>
            </p:nvCxnSpPr>
            <p:spPr bwMode="auto">
              <a:xfrm>
                <a:off x="2171700" y="2628900"/>
                <a:ext cx="546100" cy="480483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141360" name="Straight Connector 42"/>
              <p:cNvCxnSpPr>
                <a:cxnSpLocks noChangeShapeType="1"/>
                <a:stCxn id="141357" idx="2"/>
                <a:endCxn id="141358" idx="2"/>
              </p:cNvCxnSpPr>
              <p:nvPr/>
            </p:nvCxnSpPr>
            <p:spPr bwMode="auto">
              <a:xfrm flipH="1">
                <a:off x="6946900" y="2552700"/>
                <a:ext cx="520700" cy="493183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</p:spPr>
          </p:cxnSp>
        </p:grpSp>
        <p:sp>
          <p:nvSpPr>
            <p:cNvPr id="141340" name="Freeform 43"/>
            <p:cNvSpPr>
              <a:spLocks noChangeArrowheads="1"/>
            </p:cNvSpPr>
            <p:nvPr/>
          </p:nvSpPr>
          <p:spPr bwMode="auto">
            <a:xfrm>
              <a:off x="2308860" y="1870234"/>
              <a:ext cx="3977640" cy="667226"/>
            </a:xfrm>
            <a:custGeom>
              <a:avLst/>
              <a:gdLst>
                <a:gd name="T0" fmla="*/ 0 w 4318000"/>
                <a:gd name="T1" fmla="*/ 740833 h 664633"/>
                <a:gd name="T2" fmla="*/ 2105809 w 4318000"/>
                <a:gd name="T3" fmla="*/ 18874 h 664633"/>
                <a:gd name="T4" fmla="*/ 4419600 w 4318000"/>
                <a:gd name="T5" fmla="*/ 627585 h 664633"/>
                <a:gd name="T6" fmla="*/ 0 60000 65536"/>
                <a:gd name="T7" fmla="*/ 0 60000 65536"/>
                <a:gd name="T8" fmla="*/ 0 60000 65536"/>
                <a:gd name="T9" fmla="*/ 0 w 4318000"/>
                <a:gd name="T10" fmla="*/ 0 h 664633"/>
                <a:gd name="T11" fmla="*/ 4318000 w 4318000"/>
                <a:gd name="T12" fmla="*/ 664633 h 66463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8000" h="664633">
                  <a:moveTo>
                    <a:pt x="0" y="664633"/>
                  </a:moveTo>
                  <a:cubicBezTo>
                    <a:pt x="668866" y="349249"/>
                    <a:pt x="1337733" y="33866"/>
                    <a:pt x="2057400" y="16933"/>
                  </a:cubicBezTo>
                  <a:cubicBezTo>
                    <a:pt x="2777067" y="0"/>
                    <a:pt x="4318000" y="563033"/>
                    <a:pt x="4318000" y="563033"/>
                  </a:cubicBezTo>
                </a:path>
              </a:pathLst>
            </a:custGeom>
            <a:noFill/>
            <a:ln w="25400">
              <a:solidFill>
                <a:srgbClr val="FF0000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82296" tIns="41148" rIns="82296" bIns="41148"/>
            <a:lstStyle/>
            <a:p>
              <a:endParaRPr lang="en-US">
                <a:solidFill>
                  <a:srgbClr val="FF0000"/>
                </a:solidFill>
              </a:endParaRPr>
            </a:p>
          </p:txBody>
        </p:sp>
        <p:cxnSp>
          <p:nvCxnSpPr>
            <p:cNvPr id="141341" name="Straight Connector 45"/>
            <p:cNvCxnSpPr>
              <a:cxnSpLocks noChangeShapeType="1"/>
            </p:cNvCxnSpPr>
            <p:nvPr/>
          </p:nvCxnSpPr>
          <p:spPr bwMode="auto">
            <a:xfrm rot="5400000">
              <a:off x="4126231" y="1815941"/>
              <a:ext cx="342900" cy="2858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141342" name="Straight Connector 46"/>
            <p:cNvCxnSpPr>
              <a:cxnSpLocks noChangeShapeType="1"/>
            </p:cNvCxnSpPr>
            <p:nvPr/>
          </p:nvCxnSpPr>
          <p:spPr bwMode="auto">
            <a:xfrm rot="5400000">
              <a:off x="4639866" y="1919526"/>
              <a:ext cx="137160" cy="1428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141343" name="Straight Connector 49"/>
            <p:cNvCxnSpPr>
              <a:cxnSpLocks noChangeShapeType="1"/>
            </p:cNvCxnSpPr>
            <p:nvPr/>
          </p:nvCxnSpPr>
          <p:spPr bwMode="auto">
            <a:xfrm rot="5400000">
              <a:off x="5051346" y="1988106"/>
              <a:ext cx="137160" cy="1428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141344" name="Straight Connector 50"/>
            <p:cNvCxnSpPr>
              <a:cxnSpLocks noChangeShapeType="1"/>
            </p:cNvCxnSpPr>
            <p:nvPr/>
          </p:nvCxnSpPr>
          <p:spPr bwMode="auto">
            <a:xfrm rot="5400000">
              <a:off x="5462826" y="2125266"/>
              <a:ext cx="137160" cy="1428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141345" name="Straight Connector 51"/>
            <p:cNvCxnSpPr>
              <a:cxnSpLocks noChangeShapeType="1"/>
            </p:cNvCxnSpPr>
            <p:nvPr/>
          </p:nvCxnSpPr>
          <p:spPr bwMode="auto">
            <a:xfrm rot="5400000">
              <a:off x="5874306" y="2262426"/>
              <a:ext cx="137160" cy="1428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141346" name="Straight Connector 52"/>
            <p:cNvCxnSpPr>
              <a:cxnSpLocks noChangeShapeType="1"/>
            </p:cNvCxnSpPr>
            <p:nvPr/>
          </p:nvCxnSpPr>
          <p:spPr bwMode="auto">
            <a:xfrm rot="5400000">
              <a:off x="6285786" y="2468166"/>
              <a:ext cx="137160" cy="1428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</p:cxnSp>
        <p:grpSp>
          <p:nvGrpSpPr>
            <p:cNvPr id="141347" name="Group 63"/>
            <p:cNvGrpSpPr>
              <a:grpSpLocks/>
            </p:cNvGrpSpPr>
            <p:nvPr/>
          </p:nvGrpSpPr>
          <p:grpSpPr bwMode="auto">
            <a:xfrm rot="21378252" flipH="1">
              <a:off x="2258855" y="1904524"/>
              <a:ext cx="1647348" cy="617220"/>
              <a:chOff x="5383212" y="2209800"/>
              <a:chExt cx="1830388" cy="685800"/>
            </a:xfrm>
          </p:grpSpPr>
          <p:cxnSp>
            <p:nvCxnSpPr>
              <p:cNvPr id="141352" name="Straight Connector 58"/>
              <p:cNvCxnSpPr>
                <a:cxnSpLocks noChangeShapeType="1"/>
              </p:cNvCxnSpPr>
              <p:nvPr/>
            </p:nvCxnSpPr>
            <p:spPr bwMode="auto">
              <a:xfrm rot="5400000">
                <a:off x="5307806" y="2285206"/>
                <a:ext cx="152400" cy="1588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141353" name="Straight Connector 59"/>
              <p:cNvCxnSpPr>
                <a:cxnSpLocks noChangeShapeType="1"/>
              </p:cNvCxnSpPr>
              <p:nvPr/>
            </p:nvCxnSpPr>
            <p:spPr bwMode="auto">
              <a:xfrm rot="5400000">
                <a:off x="5765006" y="2361406"/>
                <a:ext cx="152400" cy="1588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141354" name="Straight Connector 60"/>
              <p:cNvCxnSpPr>
                <a:cxnSpLocks noChangeShapeType="1"/>
              </p:cNvCxnSpPr>
              <p:nvPr/>
            </p:nvCxnSpPr>
            <p:spPr bwMode="auto">
              <a:xfrm rot="5400000">
                <a:off x="6222206" y="2513806"/>
                <a:ext cx="152400" cy="1588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141355" name="Straight Connector 61"/>
              <p:cNvCxnSpPr>
                <a:cxnSpLocks noChangeShapeType="1"/>
              </p:cNvCxnSpPr>
              <p:nvPr/>
            </p:nvCxnSpPr>
            <p:spPr bwMode="auto">
              <a:xfrm rot="5400000">
                <a:off x="6679406" y="2666206"/>
                <a:ext cx="152400" cy="1588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141356" name="Straight Connector 62"/>
              <p:cNvCxnSpPr>
                <a:cxnSpLocks noChangeShapeType="1"/>
              </p:cNvCxnSpPr>
              <p:nvPr/>
            </p:nvCxnSpPr>
            <p:spPr bwMode="auto">
              <a:xfrm rot="5400000">
                <a:off x="7136606" y="2818606"/>
                <a:ext cx="152400" cy="1588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</p:spPr>
          </p:cxnSp>
        </p:grpSp>
        <p:sp>
          <p:nvSpPr>
            <p:cNvPr id="141348" name="TextBox 65"/>
            <p:cNvSpPr txBox="1">
              <a:spLocks noChangeArrowheads="1"/>
            </p:cNvSpPr>
            <p:nvPr/>
          </p:nvSpPr>
          <p:spPr bwMode="auto">
            <a:xfrm>
              <a:off x="4160520" y="1903095"/>
              <a:ext cx="281464" cy="3600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2296" tIns="41148" rIns="82296" bIns="41148">
              <a:spAutoFit/>
            </a:bodyPr>
            <a:lstStyle>
              <a:lvl1pPr eaLnBrk="0" hangingPunct="0">
                <a:defRPr sz="3200">
                  <a:solidFill>
                    <a:srgbClr val="000000"/>
                  </a:solidFill>
                  <a:latin typeface="Gill Sans" charset="0"/>
                  <a:ea typeface="ＭＳ Ｐゴシック" charset="0"/>
                  <a:cs typeface="Gill Sans" charset="0"/>
                  <a:sym typeface="Gill Sans" charset="0"/>
                </a:defRPr>
              </a:lvl1pPr>
              <a:lvl2pPr marL="37931725" indent="-37474525"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2pPr>
              <a:lvl3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3pPr>
              <a:lvl4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4pPr>
              <a:lvl5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9pPr>
            </a:lstStyle>
            <a:p>
              <a:pPr eaLnBrk="1" hangingPunct="1"/>
              <a:r>
                <a:rPr lang="en-US" sz="1800"/>
                <a:t>0</a:t>
              </a:r>
            </a:p>
          </p:txBody>
        </p:sp>
        <p:sp>
          <p:nvSpPr>
            <p:cNvPr id="141349" name="TextBox 67"/>
            <p:cNvSpPr txBox="1">
              <a:spLocks noChangeArrowheads="1"/>
            </p:cNvSpPr>
            <p:nvPr/>
          </p:nvSpPr>
          <p:spPr bwMode="auto">
            <a:xfrm>
              <a:off x="6210777" y="2520315"/>
              <a:ext cx="281463" cy="3600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2296" tIns="41148" rIns="82296" bIns="41148">
              <a:spAutoFit/>
            </a:bodyPr>
            <a:lstStyle>
              <a:lvl1pPr eaLnBrk="0" hangingPunct="0">
                <a:defRPr sz="3200">
                  <a:solidFill>
                    <a:srgbClr val="000000"/>
                  </a:solidFill>
                  <a:latin typeface="Gill Sans" charset="0"/>
                  <a:ea typeface="ＭＳ Ｐゴシック" charset="0"/>
                  <a:cs typeface="Gill Sans" charset="0"/>
                  <a:sym typeface="Gill Sans" charset="0"/>
                </a:defRPr>
              </a:lvl1pPr>
              <a:lvl2pPr marL="37931725" indent="-37474525"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2pPr>
              <a:lvl3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3pPr>
              <a:lvl4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4pPr>
              <a:lvl5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9pPr>
            </a:lstStyle>
            <a:p>
              <a:pPr eaLnBrk="1" hangingPunct="1"/>
              <a:r>
                <a:rPr lang="en-US" sz="1800"/>
                <a:t>5</a:t>
              </a:r>
            </a:p>
          </p:txBody>
        </p:sp>
        <p:sp>
          <p:nvSpPr>
            <p:cNvPr id="141350" name="TextBox 68"/>
            <p:cNvSpPr txBox="1">
              <a:spLocks noChangeArrowheads="1"/>
            </p:cNvSpPr>
            <p:nvPr/>
          </p:nvSpPr>
          <p:spPr bwMode="auto">
            <a:xfrm>
              <a:off x="2171700" y="2588895"/>
              <a:ext cx="281464" cy="3600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2296" tIns="41148" rIns="82296" bIns="41148">
              <a:spAutoFit/>
            </a:bodyPr>
            <a:lstStyle>
              <a:lvl1pPr eaLnBrk="0" hangingPunct="0">
                <a:defRPr sz="3200">
                  <a:solidFill>
                    <a:srgbClr val="000000"/>
                  </a:solidFill>
                  <a:latin typeface="Gill Sans" charset="0"/>
                  <a:ea typeface="ＭＳ Ｐゴシック" charset="0"/>
                  <a:cs typeface="Gill Sans" charset="0"/>
                  <a:sym typeface="Gill Sans" charset="0"/>
                </a:defRPr>
              </a:lvl1pPr>
              <a:lvl2pPr marL="37931725" indent="-37474525"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2pPr>
              <a:lvl3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3pPr>
              <a:lvl4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4pPr>
              <a:lvl5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9pPr>
            </a:lstStyle>
            <a:p>
              <a:pPr eaLnBrk="1" hangingPunct="1"/>
              <a:r>
                <a:rPr lang="en-US" sz="1800"/>
                <a:t>5</a:t>
              </a:r>
            </a:p>
          </p:txBody>
        </p:sp>
      </p:grpSp>
      <p:graphicFrame>
        <p:nvGraphicFramePr>
          <p:cNvPr id="14131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47145219"/>
              </p:ext>
            </p:extLst>
          </p:nvPr>
        </p:nvGraphicFramePr>
        <p:xfrm>
          <a:off x="3306238" y="4143217"/>
          <a:ext cx="1347788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838200" imgH="228600" progId="Equation.DSMT4">
                  <p:embed/>
                </p:oleObj>
              </mc:Choice>
              <mc:Fallback>
                <p:oleObj name="Equation" r:id="rId2" imgW="8382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06238" y="4143217"/>
                        <a:ext cx="1347788" cy="368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4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505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34.)</a:t>
            </a:r>
          </a:p>
        </p:txBody>
      </p:sp>
      <p:sp>
        <p:nvSpPr>
          <p:cNvPr id="55" name="Text Box 5"/>
          <p:cNvSpPr txBox="1">
            <a:spLocks/>
          </p:cNvSpPr>
          <p:nvPr/>
        </p:nvSpPr>
        <p:spPr bwMode="auto">
          <a:xfrm>
            <a:off x="296546" y="1819418"/>
            <a:ext cx="4300854" cy="16219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n-US" sz="2000" dirty="0">
                <a:latin typeface="Times New Roman"/>
                <a:cs typeface="Times New Roman"/>
              </a:rPr>
              <a:t>If you put a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pinned coil in a magnetic field</a:t>
            </a:r>
            <a:r>
              <a:rPr lang="en-US" sz="2000" dirty="0">
                <a:latin typeface="Times New Roman"/>
                <a:cs typeface="Times New Roman"/>
              </a:rPr>
              <a:t>, </a:t>
            </a:r>
            <a:r>
              <a:rPr lang="en-US" sz="2000" dirty="0">
                <a:solidFill>
                  <a:srgbClr val="008000"/>
                </a:solidFill>
                <a:latin typeface="Times New Roman"/>
                <a:cs typeface="Times New Roman"/>
              </a:rPr>
              <a:t>attach a spring </a:t>
            </a:r>
            <a:r>
              <a:rPr lang="en-US" sz="2000" dirty="0">
                <a:latin typeface="Times New Roman"/>
                <a:cs typeface="Times New Roman"/>
              </a:rPr>
              <a:t>to it </a:t>
            </a:r>
            <a:r>
              <a:rPr lang="en-US" sz="2000" dirty="0">
                <a:solidFill>
                  <a:srgbClr val="008000"/>
                </a:solidFill>
                <a:latin typeface="Times New Roman"/>
                <a:cs typeface="Times New Roman"/>
              </a:rPr>
              <a:t>to provide </a:t>
            </a:r>
            <a:r>
              <a:rPr lang="en-US" sz="2000" dirty="0">
                <a:latin typeface="Times New Roman"/>
                <a:cs typeface="Times New Roman"/>
              </a:rPr>
              <a:t>a </a:t>
            </a:r>
            <a:r>
              <a:rPr lang="en-US" sz="2000" dirty="0">
                <a:solidFill>
                  <a:srgbClr val="008000"/>
                </a:solidFill>
                <a:latin typeface="Times New Roman"/>
                <a:cs typeface="Times New Roman"/>
              </a:rPr>
              <a:t>restoring torque</a:t>
            </a:r>
            <a:r>
              <a:rPr lang="en-US" sz="2000" dirty="0">
                <a:latin typeface="Times New Roman"/>
                <a:cs typeface="Times New Roman"/>
              </a:rPr>
              <a:t>, then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attach a pointer hung over a scale</a:t>
            </a:r>
            <a:r>
              <a:rPr lang="en-US" sz="2000" dirty="0">
                <a:latin typeface="Times New Roman"/>
                <a:cs typeface="Times New Roman"/>
              </a:rPr>
              <a:t>, you have the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makings of a meter</a:t>
            </a:r>
            <a:r>
              <a:rPr lang="en-US" sz="2000" dirty="0">
                <a:latin typeface="Times New Roman"/>
                <a:cs typeface="Times New Roman"/>
              </a:rPr>
              <a:t>.  </a:t>
            </a:r>
          </a:p>
        </p:txBody>
      </p:sp>
    </p:spTree>
    <p:extLst>
      <p:ext uri="{BB962C8B-B14F-4D97-AF65-F5344CB8AC3E}">
        <p14:creationId xmlns:p14="http://schemas.microsoft.com/office/powerpoint/2010/main" val="166606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41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  <p:bldP spid="55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Arrow Connector 14"/>
          <p:cNvCxnSpPr>
            <a:cxnSpLocks noChangeShapeType="1"/>
          </p:cNvCxnSpPr>
          <p:nvPr/>
        </p:nvCxnSpPr>
        <p:spPr bwMode="auto">
          <a:xfrm flipH="1" flipV="1">
            <a:off x="7483475" y="1346200"/>
            <a:ext cx="723900" cy="156019"/>
          </a:xfrm>
          <a:prstGeom prst="straightConnector1">
            <a:avLst/>
          </a:prstGeom>
          <a:noFill/>
          <a:ln w="57150">
            <a:solidFill>
              <a:srgbClr val="FF0000"/>
            </a:solidFill>
            <a:round/>
            <a:headEnd/>
            <a:tailEnd type="arrow" w="med" len="med"/>
          </a:ln>
        </p:spPr>
      </p:cxnSp>
      <p:sp>
        <p:nvSpPr>
          <p:cNvPr id="8" name="Rectangle 9"/>
          <p:cNvSpPr txBox="1">
            <a:spLocks noChangeArrowheads="1"/>
          </p:cNvSpPr>
          <p:nvPr/>
        </p:nvSpPr>
        <p:spPr>
          <a:xfrm>
            <a:off x="209550" y="366713"/>
            <a:ext cx="6584950" cy="18288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Bef>
                <a:spcPct val="50000"/>
              </a:spcBef>
            </a:pPr>
            <a:r>
              <a:rPr lang="en-US" sz="2800" b="1" dirty="0">
                <a:solidFill>
                  <a:srgbClr val="FF0000"/>
                </a:solidFill>
                <a:latin typeface="Apple Chancery"/>
                <a:ea typeface="ＭＳ Ｐゴシック" charset="0"/>
                <a:cs typeface="Apple Chancery"/>
              </a:rPr>
              <a:t>Example 8: </a:t>
            </a:r>
            <a:r>
              <a:rPr lang="en-US" sz="1800" dirty="0">
                <a:latin typeface="Times New Roman"/>
                <a:cs typeface="Times New Roman"/>
              </a:rPr>
              <a:t>(courtesy of Mr. White)</a:t>
            </a:r>
            <a:r>
              <a:rPr lang="en-US" sz="2000" dirty="0">
                <a:latin typeface="Times New Roman"/>
                <a:cs typeface="Times New Roman"/>
              </a:rPr>
              <a:t>:  A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rectangular coil </a:t>
            </a:r>
            <a:r>
              <a:rPr lang="en-US" sz="2000" dirty="0">
                <a:latin typeface="Times New Roman"/>
                <a:cs typeface="Times New Roman"/>
              </a:rPr>
              <a:t>of dimensions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5.40 cm x 8.50 cm </a:t>
            </a:r>
            <a:r>
              <a:rPr lang="en-US" sz="2000" dirty="0">
                <a:latin typeface="Times New Roman"/>
                <a:cs typeface="Times New Roman"/>
              </a:rPr>
              <a:t>consists of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 25 turns </a:t>
            </a:r>
            <a:r>
              <a:rPr lang="en-US" sz="2000" dirty="0">
                <a:latin typeface="Times New Roman"/>
                <a:cs typeface="Times New Roman"/>
              </a:rPr>
              <a:t>of wire and carries a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current</a:t>
            </a:r>
            <a:r>
              <a:rPr lang="en-US" sz="2000" dirty="0">
                <a:latin typeface="Times New Roman"/>
                <a:cs typeface="Times New Roman"/>
              </a:rPr>
              <a:t> of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15.0 mA.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</a:p>
        </p:txBody>
      </p:sp>
      <p:sp>
        <p:nvSpPr>
          <p:cNvPr id="4" name="Freeform 3"/>
          <p:cNvSpPr/>
          <p:nvPr/>
        </p:nvSpPr>
        <p:spPr>
          <a:xfrm>
            <a:off x="7861300" y="266700"/>
            <a:ext cx="660400" cy="2413000"/>
          </a:xfrm>
          <a:custGeom>
            <a:avLst/>
            <a:gdLst>
              <a:gd name="connsiteX0" fmla="*/ 38100 w 660400"/>
              <a:gd name="connsiteY0" fmla="*/ 558800 h 2413000"/>
              <a:gd name="connsiteX1" fmla="*/ 660400 w 660400"/>
              <a:gd name="connsiteY1" fmla="*/ 0 h 2413000"/>
              <a:gd name="connsiteX2" fmla="*/ 647700 w 660400"/>
              <a:gd name="connsiteY2" fmla="*/ 1701800 h 2413000"/>
              <a:gd name="connsiteX3" fmla="*/ 0 w 660400"/>
              <a:gd name="connsiteY3" fmla="*/ 2413000 h 2413000"/>
              <a:gd name="connsiteX4" fmla="*/ 38100 w 660400"/>
              <a:gd name="connsiteY4" fmla="*/ 558800 h 2413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0400" h="2413000">
                <a:moveTo>
                  <a:pt x="38100" y="558800"/>
                </a:moveTo>
                <a:lnTo>
                  <a:pt x="660400" y="0"/>
                </a:lnTo>
                <a:cubicBezTo>
                  <a:pt x="656167" y="567267"/>
                  <a:pt x="651933" y="1134533"/>
                  <a:pt x="647700" y="1701800"/>
                </a:cubicBezTo>
                <a:lnTo>
                  <a:pt x="0" y="2413000"/>
                </a:lnTo>
                <a:lnTo>
                  <a:pt x="38100" y="558800"/>
                </a:lnTo>
                <a:close/>
              </a:path>
            </a:pathLst>
          </a:custGeom>
          <a:noFill/>
          <a:ln w="3810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9"/>
          <p:cNvSpPr txBox="1">
            <a:spLocks noChangeArrowheads="1"/>
          </p:cNvSpPr>
          <p:nvPr/>
        </p:nvSpPr>
        <p:spPr>
          <a:xfrm>
            <a:off x="514350" y="1981993"/>
            <a:ext cx="6853238" cy="748507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Bef>
                <a:spcPct val="50000"/>
              </a:spcBef>
            </a:pPr>
            <a:r>
              <a:rPr lang="en-US" sz="2000" b="1" dirty="0">
                <a:solidFill>
                  <a:srgbClr val="FF0000"/>
                </a:solidFill>
                <a:latin typeface="Apple Chancery"/>
                <a:ea typeface="ＭＳ Ｐゴシック" charset="0"/>
                <a:cs typeface="Apple Chancery"/>
              </a:rPr>
              <a:t>a.) </a:t>
            </a:r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Calculate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magnetic moment </a:t>
            </a:r>
            <a:r>
              <a:rPr lang="en-US" sz="2000" dirty="0">
                <a:latin typeface="Times New Roman"/>
                <a:cs typeface="Times New Roman"/>
              </a:rPr>
              <a:t>of the coil, putting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direction onto the sketch</a:t>
            </a:r>
            <a:r>
              <a:rPr lang="en-US" sz="2000" dirty="0">
                <a:latin typeface="Times New Roman"/>
                <a:cs typeface="Times New Roman"/>
              </a:rPr>
              <a:t>.</a:t>
            </a:r>
          </a:p>
        </p:txBody>
      </p:sp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02816966"/>
              </p:ext>
            </p:extLst>
          </p:nvPr>
        </p:nvGraphicFramePr>
        <p:xfrm>
          <a:off x="1843088" y="2895600"/>
          <a:ext cx="4305300" cy="1211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578100" imgH="723900" progId="Equation.DSMT4">
                  <p:embed/>
                </p:oleObj>
              </mc:Choice>
              <mc:Fallback>
                <p:oleObj name="Equation" r:id="rId3" imgW="2578100" imgH="7239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843088" y="2895600"/>
                        <a:ext cx="4305300" cy="12112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Rectangle 9"/>
          <p:cNvSpPr txBox="1">
            <a:spLocks noChangeArrowheads="1"/>
          </p:cNvSpPr>
          <p:nvPr/>
        </p:nvSpPr>
        <p:spPr>
          <a:xfrm>
            <a:off x="930275" y="4403328"/>
            <a:ext cx="8007349" cy="761207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Bef>
                <a:spcPct val="50000"/>
              </a:spcBef>
            </a:pPr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Circling the right hand </a:t>
            </a:r>
            <a:r>
              <a:rPr lang="en-US" sz="2000" dirty="0">
                <a:latin typeface="Times New Roman"/>
                <a:cs typeface="Times New Roman"/>
              </a:rPr>
              <a:t>in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direction of the current </a:t>
            </a:r>
            <a:r>
              <a:rPr lang="en-US" sz="2000" dirty="0">
                <a:latin typeface="Times New Roman"/>
                <a:cs typeface="Times New Roman"/>
              </a:rPr>
              <a:t>yields a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thumb-point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leftward</a:t>
            </a:r>
            <a:r>
              <a:rPr lang="en-US" sz="2000" dirty="0">
                <a:latin typeface="Times New Roman"/>
                <a:cs typeface="Times New Roman"/>
              </a:rPr>
              <a:t> (the direction should be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perpendicular to the face of the coil</a:t>
            </a:r>
            <a:r>
              <a:rPr lang="en-US" sz="2000" dirty="0">
                <a:latin typeface="Times New Roman"/>
                <a:cs typeface="Times New Roman"/>
              </a:rPr>
              <a:t>)</a:t>
            </a:r>
          </a:p>
        </p:txBody>
      </p:sp>
      <p:grpSp>
        <p:nvGrpSpPr>
          <p:cNvPr id="18" name="Group 17"/>
          <p:cNvGrpSpPr/>
          <p:nvPr/>
        </p:nvGrpSpPr>
        <p:grpSpPr>
          <a:xfrm>
            <a:off x="7894637" y="617749"/>
            <a:ext cx="228600" cy="184150"/>
            <a:chOff x="8064500" y="469900"/>
            <a:chExt cx="228600" cy="184150"/>
          </a:xfrm>
        </p:grpSpPr>
        <p:cxnSp>
          <p:nvCxnSpPr>
            <p:cNvPr id="6" name="Straight Connector 5"/>
            <p:cNvCxnSpPr/>
            <p:nvPr/>
          </p:nvCxnSpPr>
          <p:spPr>
            <a:xfrm flipH="1">
              <a:off x="8064500" y="469900"/>
              <a:ext cx="228600" cy="63500"/>
            </a:xfrm>
            <a:prstGeom prst="line">
              <a:avLst/>
            </a:prstGeom>
            <a:ln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8207375" y="469900"/>
              <a:ext cx="85725" cy="184150"/>
            </a:xfrm>
            <a:prstGeom prst="line">
              <a:avLst/>
            </a:prstGeom>
            <a:ln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22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45711754"/>
              </p:ext>
            </p:extLst>
          </p:nvPr>
        </p:nvGraphicFramePr>
        <p:xfrm>
          <a:off x="7747000" y="525674"/>
          <a:ext cx="147637" cy="276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88900" imgH="165100" progId="Equation.DSMT4">
                  <p:embed/>
                </p:oleObj>
              </mc:Choice>
              <mc:Fallback>
                <p:oleObj name="Equation" r:id="rId5" imgW="88900" imgH="1651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747000" y="525674"/>
                        <a:ext cx="147637" cy="2762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00316821"/>
              </p:ext>
            </p:extLst>
          </p:nvPr>
        </p:nvGraphicFramePr>
        <p:xfrm>
          <a:off x="7367588" y="1470025"/>
          <a:ext cx="231775" cy="339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39700" imgH="203200" progId="Equation.DSMT4">
                  <p:embed/>
                </p:oleObj>
              </mc:Choice>
              <mc:Fallback>
                <p:oleObj name="Equation" r:id="rId7" imgW="139700" imgH="203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367588" y="1470025"/>
                        <a:ext cx="231775" cy="339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2" name="Straight Connector 31"/>
          <p:cNvCxnSpPr/>
          <p:nvPr/>
        </p:nvCxnSpPr>
        <p:spPr>
          <a:xfrm rot="8112443" flipH="1">
            <a:off x="8461222" y="680223"/>
            <a:ext cx="228600" cy="63500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flipH="1" flipV="1">
            <a:off x="8426450" y="608912"/>
            <a:ext cx="90327" cy="206123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5" name="Object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88487977"/>
              </p:ext>
            </p:extLst>
          </p:nvPr>
        </p:nvGraphicFramePr>
        <p:xfrm>
          <a:off x="8617743" y="547687"/>
          <a:ext cx="147637" cy="276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88900" imgH="165100" progId="Equation.DSMT4">
                  <p:embed/>
                </p:oleObj>
              </mc:Choice>
              <mc:Fallback>
                <p:oleObj name="Equation" r:id="rId9" imgW="88900" imgH="1651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617743" y="547687"/>
                        <a:ext cx="147637" cy="2762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" name="Rectangle 5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37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505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35.)</a:t>
            </a:r>
          </a:p>
        </p:txBody>
      </p:sp>
    </p:spTree>
    <p:extLst>
      <p:ext uri="{BB962C8B-B14F-4D97-AF65-F5344CB8AC3E}">
        <p14:creationId xmlns:p14="http://schemas.microsoft.com/office/powerpoint/2010/main" val="2200297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6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" name="Object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06183455"/>
              </p:ext>
            </p:extLst>
          </p:nvPr>
        </p:nvGraphicFramePr>
        <p:xfrm>
          <a:off x="1363663" y="1463675"/>
          <a:ext cx="5318125" cy="187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755900" imgH="977900" progId="Equation.DSMT4">
                  <p:embed/>
                </p:oleObj>
              </mc:Choice>
              <mc:Fallback>
                <p:oleObj name="Equation" r:id="rId3" imgW="2755900" imgH="9779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363663" y="1463675"/>
                        <a:ext cx="5318125" cy="1879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Freeform 3"/>
          <p:cNvSpPr/>
          <p:nvPr/>
        </p:nvSpPr>
        <p:spPr>
          <a:xfrm>
            <a:off x="7861300" y="266700"/>
            <a:ext cx="660400" cy="2413000"/>
          </a:xfrm>
          <a:custGeom>
            <a:avLst/>
            <a:gdLst>
              <a:gd name="connsiteX0" fmla="*/ 38100 w 660400"/>
              <a:gd name="connsiteY0" fmla="*/ 558800 h 2413000"/>
              <a:gd name="connsiteX1" fmla="*/ 660400 w 660400"/>
              <a:gd name="connsiteY1" fmla="*/ 0 h 2413000"/>
              <a:gd name="connsiteX2" fmla="*/ 647700 w 660400"/>
              <a:gd name="connsiteY2" fmla="*/ 1701800 h 2413000"/>
              <a:gd name="connsiteX3" fmla="*/ 0 w 660400"/>
              <a:gd name="connsiteY3" fmla="*/ 2413000 h 2413000"/>
              <a:gd name="connsiteX4" fmla="*/ 38100 w 660400"/>
              <a:gd name="connsiteY4" fmla="*/ 558800 h 2413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0400" h="2413000">
                <a:moveTo>
                  <a:pt x="38100" y="558800"/>
                </a:moveTo>
                <a:lnTo>
                  <a:pt x="660400" y="0"/>
                </a:lnTo>
                <a:cubicBezTo>
                  <a:pt x="656167" y="567267"/>
                  <a:pt x="651933" y="1134533"/>
                  <a:pt x="647700" y="1701800"/>
                </a:cubicBezTo>
                <a:lnTo>
                  <a:pt x="0" y="2413000"/>
                </a:lnTo>
                <a:lnTo>
                  <a:pt x="38100" y="558800"/>
                </a:lnTo>
                <a:close/>
              </a:path>
            </a:pathLst>
          </a:custGeom>
          <a:noFill/>
          <a:ln w="3810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9"/>
          <p:cNvSpPr txBox="1">
            <a:spLocks noChangeArrowheads="1"/>
          </p:cNvSpPr>
          <p:nvPr/>
        </p:nvSpPr>
        <p:spPr>
          <a:xfrm>
            <a:off x="342105" y="442117"/>
            <a:ext cx="6579395" cy="92313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Bef>
                <a:spcPct val="50000"/>
              </a:spcBef>
            </a:pPr>
            <a:r>
              <a:rPr lang="en-US" sz="2000" b="1" dirty="0">
                <a:solidFill>
                  <a:srgbClr val="FF0000"/>
                </a:solidFill>
                <a:latin typeface="Apple Chancery"/>
                <a:ea typeface="ＭＳ Ｐゴシック" charset="0"/>
                <a:cs typeface="Apple Chancery"/>
              </a:rPr>
              <a:t>b.) </a:t>
            </a:r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If a magnetic field </a:t>
            </a:r>
            <a:r>
              <a:rPr lang="en-US" sz="2000" dirty="0">
                <a:latin typeface="Times New Roman"/>
                <a:cs typeface="Times New Roman"/>
              </a:rPr>
              <a:t>of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0.350 T</a:t>
            </a:r>
            <a:r>
              <a:rPr lang="en-US" sz="2000" dirty="0">
                <a:latin typeface="Times New Roman"/>
                <a:cs typeface="Times New Roman"/>
              </a:rPr>
              <a:t> is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applied parallel to the plane of the loop</a:t>
            </a:r>
            <a:r>
              <a:rPr lang="en-US" sz="2000" dirty="0">
                <a:latin typeface="Times New Roman"/>
                <a:cs typeface="Times New Roman"/>
              </a:rPr>
              <a:t>, what is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magnitude of the torque </a:t>
            </a:r>
            <a:r>
              <a:rPr lang="en-US" sz="2000" dirty="0">
                <a:latin typeface="Times New Roman"/>
                <a:cs typeface="Times New Roman"/>
              </a:rPr>
              <a:t>acting on the loop?</a:t>
            </a:r>
          </a:p>
        </p:txBody>
      </p:sp>
      <p:cxnSp>
        <p:nvCxnSpPr>
          <p:cNvPr id="23" name="Straight Arrow Connector 14"/>
          <p:cNvCxnSpPr>
            <a:cxnSpLocks noChangeShapeType="1"/>
          </p:cNvCxnSpPr>
          <p:nvPr/>
        </p:nvCxnSpPr>
        <p:spPr bwMode="auto">
          <a:xfrm flipH="1" flipV="1">
            <a:off x="7483475" y="1346200"/>
            <a:ext cx="723900" cy="156019"/>
          </a:xfrm>
          <a:prstGeom prst="straightConnector1">
            <a:avLst/>
          </a:prstGeom>
          <a:noFill/>
          <a:ln w="57150">
            <a:solidFill>
              <a:srgbClr val="FF0000"/>
            </a:solidFill>
            <a:round/>
            <a:headEnd/>
            <a:tailEnd type="arrow" w="med" len="med"/>
          </a:ln>
        </p:spPr>
      </p:cxnSp>
      <p:graphicFrame>
        <p:nvGraphicFramePr>
          <p:cNvPr id="25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119799"/>
              </p:ext>
            </p:extLst>
          </p:nvPr>
        </p:nvGraphicFramePr>
        <p:xfrm>
          <a:off x="7367588" y="1470025"/>
          <a:ext cx="231775" cy="339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39700" imgH="203200" progId="Equation.DSMT4">
                  <p:embed/>
                </p:oleObj>
              </mc:Choice>
              <mc:Fallback>
                <p:oleObj name="Equation" r:id="rId5" imgW="139700" imgH="203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367588" y="1470025"/>
                        <a:ext cx="231775" cy="339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7" name="Group 16"/>
          <p:cNvGrpSpPr/>
          <p:nvPr/>
        </p:nvGrpSpPr>
        <p:grpSpPr>
          <a:xfrm>
            <a:off x="7894637" y="617749"/>
            <a:ext cx="228600" cy="184150"/>
            <a:chOff x="8064500" y="469900"/>
            <a:chExt cx="228600" cy="184150"/>
          </a:xfrm>
        </p:grpSpPr>
        <p:cxnSp>
          <p:nvCxnSpPr>
            <p:cNvPr id="18" name="Straight Connector 17"/>
            <p:cNvCxnSpPr/>
            <p:nvPr/>
          </p:nvCxnSpPr>
          <p:spPr>
            <a:xfrm flipH="1">
              <a:off x="8064500" y="469900"/>
              <a:ext cx="228600" cy="63500"/>
            </a:xfrm>
            <a:prstGeom prst="line">
              <a:avLst/>
            </a:prstGeom>
            <a:ln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8207375" y="469900"/>
              <a:ext cx="85725" cy="184150"/>
            </a:xfrm>
            <a:prstGeom prst="line">
              <a:avLst/>
            </a:prstGeom>
            <a:ln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1" name="Straight Arrow Connector 14"/>
          <p:cNvCxnSpPr>
            <a:cxnSpLocks noChangeShapeType="1"/>
          </p:cNvCxnSpPr>
          <p:nvPr/>
        </p:nvCxnSpPr>
        <p:spPr bwMode="auto">
          <a:xfrm flipV="1">
            <a:off x="7723187" y="1115217"/>
            <a:ext cx="968375" cy="1068389"/>
          </a:xfrm>
          <a:prstGeom prst="straightConnector1">
            <a:avLst/>
          </a:prstGeom>
          <a:noFill/>
          <a:ln w="57150">
            <a:solidFill>
              <a:srgbClr val="0000FF"/>
            </a:solidFill>
            <a:round/>
            <a:headEnd/>
            <a:tailEnd type="arrow" w="med" len="med"/>
          </a:ln>
        </p:spPr>
      </p:cxnSp>
      <p:graphicFrame>
        <p:nvGraphicFramePr>
          <p:cNvPr id="24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12304787"/>
              </p:ext>
            </p:extLst>
          </p:nvPr>
        </p:nvGraphicFramePr>
        <p:xfrm>
          <a:off x="8256588" y="1612900"/>
          <a:ext cx="231775" cy="319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39700" imgH="190500" progId="Equation.DSMT4">
                  <p:embed/>
                </p:oleObj>
              </mc:Choice>
              <mc:Fallback>
                <p:oleObj name="Equation" r:id="rId7" imgW="139700" imgH="1905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8256588" y="1612900"/>
                        <a:ext cx="231775" cy="3190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6" name="Straight Connector 25"/>
          <p:cNvCxnSpPr/>
          <p:nvPr/>
        </p:nvCxnSpPr>
        <p:spPr>
          <a:xfrm rot="8112443" flipH="1">
            <a:off x="8461222" y="680223"/>
            <a:ext cx="228600" cy="63500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 flipV="1">
            <a:off x="8426450" y="608912"/>
            <a:ext cx="90327" cy="206123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8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11396368"/>
              </p:ext>
            </p:extLst>
          </p:nvPr>
        </p:nvGraphicFramePr>
        <p:xfrm>
          <a:off x="8617743" y="547687"/>
          <a:ext cx="147637" cy="276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88900" imgH="165100" progId="Equation.DSMT4">
                  <p:embed/>
                </p:oleObj>
              </mc:Choice>
              <mc:Fallback>
                <p:oleObj name="Equation" r:id="rId9" imgW="88900" imgH="1651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8617743" y="547687"/>
                        <a:ext cx="147637" cy="2762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" name="Freeform 29"/>
          <p:cNvSpPr/>
          <p:nvPr/>
        </p:nvSpPr>
        <p:spPr>
          <a:xfrm>
            <a:off x="5105401" y="4257477"/>
            <a:ext cx="660400" cy="2413000"/>
          </a:xfrm>
          <a:custGeom>
            <a:avLst/>
            <a:gdLst>
              <a:gd name="connsiteX0" fmla="*/ 38100 w 660400"/>
              <a:gd name="connsiteY0" fmla="*/ 558800 h 2413000"/>
              <a:gd name="connsiteX1" fmla="*/ 660400 w 660400"/>
              <a:gd name="connsiteY1" fmla="*/ 0 h 2413000"/>
              <a:gd name="connsiteX2" fmla="*/ 647700 w 660400"/>
              <a:gd name="connsiteY2" fmla="*/ 1701800 h 2413000"/>
              <a:gd name="connsiteX3" fmla="*/ 0 w 660400"/>
              <a:gd name="connsiteY3" fmla="*/ 2413000 h 2413000"/>
              <a:gd name="connsiteX4" fmla="*/ 38100 w 660400"/>
              <a:gd name="connsiteY4" fmla="*/ 558800 h 2413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0400" h="2413000">
                <a:moveTo>
                  <a:pt x="38100" y="558800"/>
                </a:moveTo>
                <a:lnTo>
                  <a:pt x="660400" y="0"/>
                </a:lnTo>
                <a:cubicBezTo>
                  <a:pt x="656167" y="567267"/>
                  <a:pt x="651933" y="1134533"/>
                  <a:pt x="647700" y="1701800"/>
                </a:cubicBezTo>
                <a:lnTo>
                  <a:pt x="0" y="2413000"/>
                </a:lnTo>
                <a:lnTo>
                  <a:pt x="38100" y="558800"/>
                </a:lnTo>
                <a:close/>
              </a:path>
            </a:pathLst>
          </a:custGeom>
          <a:noFill/>
          <a:ln w="3810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1" name="Straight Arrow Connector 14"/>
          <p:cNvCxnSpPr>
            <a:cxnSpLocks noChangeShapeType="1"/>
          </p:cNvCxnSpPr>
          <p:nvPr/>
        </p:nvCxnSpPr>
        <p:spPr bwMode="auto">
          <a:xfrm flipH="1" flipV="1">
            <a:off x="4727576" y="5336977"/>
            <a:ext cx="723900" cy="156019"/>
          </a:xfrm>
          <a:prstGeom prst="straightConnector1">
            <a:avLst/>
          </a:prstGeom>
          <a:noFill/>
          <a:ln w="57150">
            <a:solidFill>
              <a:srgbClr val="FF0000"/>
            </a:solidFill>
            <a:round/>
            <a:headEnd/>
            <a:tailEnd type="arrow" w="med" len="med"/>
          </a:ln>
        </p:spPr>
      </p:cxnSp>
      <p:graphicFrame>
        <p:nvGraphicFramePr>
          <p:cNvPr id="32" name="Object 3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39584264"/>
              </p:ext>
            </p:extLst>
          </p:nvPr>
        </p:nvGraphicFramePr>
        <p:xfrm>
          <a:off x="4611689" y="5460802"/>
          <a:ext cx="231775" cy="339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139700" imgH="203200" progId="Equation.DSMT4">
                  <p:embed/>
                </p:oleObj>
              </mc:Choice>
              <mc:Fallback>
                <p:oleObj name="Equation" r:id="rId11" imgW="139700" imgH="203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611689" y="5460802"/>
                        <a:ext cx="231775" cy="339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3" name="Group 32"/>
          <p:cNvGrpSpPr/>
          <p:nvPr/>
        </p:nvGrpSpPr>
        <p:grpSpPr>
          <a:xfrm>
            <a:off x="5138738" y="4608526"/>
            <a:ext cx="228600" cy="184150"/>
            <a:chOff x="8064500" y="469900"/>
            <a:chExt cx="228600" cy="184150"/>
          </a:xfrm>
        </p:grpSpPr>
        <p:cxnSp>
          <p:nvCxnSpPr>
            <p:cNvPr id="34" name="Straight Connector 33"/>
            <p:cNvCxnSpPr/>
            <p:nvPr/>
          </p:nvCxnSpPr>
          <p:spPr>
            <a:xfrm flipH="1">
              <a:off x="8064500" y="469900"/>
              <a:ext cx="228600" cy="63500"/>
            </a:xfrm>
            <a:prstGeom prst="line">
              <a:avLst/>
            </a:prstGeom>
            <a:ln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flipH="1">
              <a:off x="8207375" y="469900"/>
              <a:ext cx="85725" cy="184150"/>
            </a:xfrm>
            <a:prstGeom prst="line">
              <a:avLst/>
            </a:prstGeom>
            <a:ln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6" name="Straight Arrow Connector 14"/>
          <p:cNvCxnSpPr>
            <a:cxnSpLocks noChangeShapeType="1"/>
          </p:cNvCxnSpPr>
          <p:nvPr/>
        </p:nvCxnSpPr>
        <p:spPr bwMode="auto">
          <a:xfrm flipH="1" flipV="1">
            <a:off x="5353050" y="4749667"/>
            <a:ext cx="121047" cy="776141"/>
          </a:xfrm>
          <a:prstGeom prst="straightConnector1">
            <a:avLst/>
          </a:prstGeom>
          <a:noFill/>
          <a:ln w="57150">
            <a:solidFill>
              <a:srgbClr val="0000FF"/>
            </a:solidFill>
            <a:round/>
            <a:headEnd/>
            <a:tailEnd type="arrow" w="med" len="med"/>
          </a:ln>
        </p:spPr>
      </p:cxnSp>
      <p:graphicFrame>
        <p:nvGraphicFramePr>
          <p:cNvPr id="37" name="Object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2526628"/>
              </p:ext>
            </p:extLst>
          </p:nvPr>
        </p:nvGraphicFramePr>
        <p:xfrm>
          <a:off x="5500689" y="5177433"/>
          <a:ext cx="231775" cy="319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39700" imgH="190500" progId="Equation.DSMT4">
                  <p:embed/>
                </p:oleObj>
              </mc:Choice>
              <mc:Fallback>
                <p:oleObj name="Equation" r:id="rId12" imgW="139700" imgH="1905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500689" y="5177433"/>
                        <a:ext cx="231775" cy="3190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8" name="Straight Connector 37"/>
          <p:cNvCxnSpPr/>
          <p:nvPr/>
        </p:nvCxnSpPr>
        <p:spPr>
          <a:xfrm rot="8112443" flipH="1">
            <a:off x="5705323" y="4671000"/>
            <a:ext cx="228600" cy="63500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 flipH="1" flipV="1">
            <a:off x="5670551" y="4599689"/>
            <a:ext cx="90327" cy="206123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40" name="Object 3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67816876"/>
              </p:ext>
            </p:extLst>
          </p:nvPr>
        </p:nvGraphicFramePr>
        <p:xfrm>
          <a:off x="5861844" y="4538464"/>
          <a:ext cx="147637" cy="276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88900" imgH="165100" progId="Equation.DSMT4">
                  <p:embed/>
                </p:oleObj>
              </mc:Choice>
              <mc:Fallback>
                <p:oleObj name="Equation" r:id="rId13" imgW="88900" imgH="1651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861844" y="4538464"/>
                        <a:ext cx="147637" cy="2762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" name="Freeform 40"/>
          <p:cNvSpPr/>
          <p:nvPr/>
        </p:nvSpPr>
        <p:spPr>
          <a:xfrm>
            <a:off x="8037512" y="3349625"/>
            <a:ext cx="660400" cy="2413000"/>
          </a:xfrm>
          <a:custGeom>
            <a:avLst/>
            <a:gdLst>
              <a:gd name="connsiteX0" fmla="*/ 38100 w 660400"/>
              <a:gd name="connsiteY0" fmla="*/ 558800 h 2413000"/>
              <a:gd name="connsiteX1" fmla="*/ 660400 w 660400"/>
              <a:gd name="connsiteY1" fmla="*/ 0 h 2413000"/>
              <a:gd name="connsiteX2" fmla="*/ 647700 w 660400"/>
              <a:gd name="connsiteY2" fmla="*/ 1701800 h 2413000"/>
              <a:gd name="connsiteX3" fmla="*/ 0 w 660400"/>
              <a:gd name="connsiteY3" fmla="*/ 2413000 h 2413000"/>
              <a:gd name="connsiteX4" fmla="*/ 38100 w 660400"/>
              <a:gd name="connsiteY4" fmla="*/ 558800 h 2413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0400" h="2413000">
                <a:moveTo>
                  <a:pt x="38100" y="558800"/>
                </a:moveTo>
                <a:lnTo>
                  <a:pt x="660400" y="0"/>
                </a:lnTo>
                <a:cubicBezTo>
                  <a:pt x="656167" y="567267"/>
                  <a:pt x="651933" y="1134533"/>
                  <a:pt x="647700" y="1701800"/>
                </a:cubicBezTo>
                <a:lnTo>
                  <a:pt x="0" y="2413000"/>
                </a:lnTo>
                <a:lnTo>
                  <a:pt x="38100" y="558800"/>
                </a:lnTo>
                <a:close/>
              </a:path>
            </a:pathLst>
          </a:custGeom>
          <a:noFill/>
          <a:ln w="3810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2" name="Straight Arrow Connector 14"/>
          <p:cNvCxnSpPr>
            <a:cxnSpLocks noChangeShapeType="1"/>
          </p:cNvCxnSpPr>
          <p:nvPr/>
        </p:nvCxnSpPr>
        <p:spPr bwMode="auto">
          <a:xfrm flipH="1" flipV="1">
            <a:off x="7659687" y="4429125"/>
            <a:ext cx="723900" cy="156019"/>
          </a:xfrm>
          <a:prstGeom prst="straightConnector1">
            <a:avLst/>
          </a:prstGeom>
          <a:noFill/>
          <a:ln w="57150">
            <a:solidFill>
              <a:srgbClr val="FF0000"/>
            </a:solidFill>
            <a:round/>
            <a:headEnd/>
            <a:tailEnd type="arrow" w="med" len="med"/>
          </a:ln>
        </p:spPr>
      </p:cxnSp>
      <p:graphicFrame>
        <p:nvGraphicFramePr>
          <p:cNvPr id="43" name="Object 4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86570679"/>
              </p:ext>
            </p:extLst>
          </p:nvPr>
        </p:nvGraphicFramePr>
        <p:xfrm>
          <a:off x="7543800" y="4552950"/>
          <a:ext cx="231775" cy="339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139700" imgH="203200" progId="Equation.DSMT4">
                  <p:embed/>
                </p:oleObj>
              </mc:Choice>
              <mc:Fallback>
                <p:oleObj name="Equation" r:id="rId14" imgW="139700" imgH="203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543800" y="4552950"/>
                        <a:ext cx="231775" cy="339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4" name="Group 43"/>
          <p:cNvGrpSpPr/>
          <p:nvPr/>
        </p:nvGrpSpPr>
        <p:grpSpPr>
          <a:xfrm>
            <a:off x="8070849" y="3700674"/>
            <a:ext cx="228600" cy="184150"/>
            <a:chOff x="8064500" y="469900"/>
            <a:chExt cx="228600" cy="184150"/>
          </a:xfrm>
        </p:grpSpPr>
        <p:cxnSp>
          <p:nvCxnSpPr>
            <p:cNvPr id="45" name="Straight Connector 44"/>
            <p:cNvCxnSpPr/>
            <p:nvPr/>
          </p:nvCxnSpPr>
          <p:spPr>
            <a:xfrm flipH="1">
              <a:off x="8064500" y="469900"/>
              <a:ext cx="228600" cy="63500"/>
            </a:xfrm>
            <a:prstGeom prst="line">
              <a:avLst/>
            </a:prstGeom>
            <a:ln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flipH="1">
              <a:off x="8207375" y="469900"/>
              <a:ext cx="85725" cy="184150"/>
            </a:xfrm>
            <a:prstGeom prst="line">
              <a:avLst/>
            </a:prstGeom>
            <a:ln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7" name="Straight Arrow Connector 14"/>
          <p:cNvCxnSpPr>
            <a:cxnSpLocks noChangeShapeType="1"/>
          </p:cNvCxnSpPr>
          <p:nvPr/>
        </p:nvCxnSpPr>
        <p:spPr bwMode="auto">
          <a:xfrm flipH="1" flipV="1">
            <a:off x="7666036" y="4194571"/>
            <a:ext cx="745332" cy="156370"/>
          </a:xfrm>
          <a:prstGeom prst="straightConnector1">
            <a:avLst/>
          </a:prstGeom>
          <a:noFill/>
          <a:ln w="57150">
            <a:solidFill>
              <a:srgbClr val="0000FF"/>
            </a:solidFill>
            <a:round/>
            <a:headEnd/>
            <a:tailEnd type="arrow" w="med" len="med"/>
          </a:ln>
        </p:spPr>
      </p:cxnSp>
      <p:graphicFrame>
        <p:nvGraphicFramePr>
          <p:cNvPr id="48" name="Object 4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94058181"/>
              </p:ext>
            </p:extLst>
          </p:nvPr>
        </p:nvGraphicFramePr>
        <p:xfrm>
          <a:off x="8179593" y="3953668"/>
          <a:ext cx="231775" cy="319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5" imgW="139700" imgH="190500" progId="Equation.DSMT4">
                  <p:embed/>
                </p:oleObj>
              </mc:Choice>
              <mc:Fallback>
                <p:oleObj name="Equation" r:id="rId15" imgW="139700" imgH="1905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8179593" y="3953668"/>
                        <a:ext cx="231775" cy="3190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49" name="Straight Connector 48"/>
          <p:cNvCxnSpPr/>
          <p:nvPr/>
        </p:nvCxnSpPr>
        <p:spPr>
          <a:xfrm rot="8112443" flipH="1">
            <a:off x="8637434" y="3763148"/>
            <a:ext cx="228600" cy="63500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H="1" flipV="1">
            <a:off x="8602662" y="3691837"/>
            <a:ext cx="90327" cy="206123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51" name="Object 5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58095507"/>
              </p:ext>
            </p:extLst>
          </p:nvPr>
        </p:nvGraphicFramePr>
        <p:xfrm>
          <a:off x="8793955" y="3630612"/>
          <a:ext cx="147637" cy="276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88900" imgH="165100" progId="Equation.DSMT4">
                  <p:embed/>
                </p:oleObj>
              </mc:Choice>
              <mc:Fallback>
                <p:oleObj name="Equation" r:id="rId16" imgW="88900" imgH="1651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8793955" y="3630612"/>
                        <a:ext cx="147637" cy="2762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" name="Object 5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86348490"/>
              </p:ext>
            </p:extLst>
          </p:nvPr>
        </p:nvGraphicFramePr>
        <p:xfrm>
          <a:off x="7764462" y="409574"/>
          <a:ext cx="147637" cy="276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7" imgW="88900" imgH="165100" progId="Equation.DSMT4">
                  <p:embed/>
                </p:oleObj>
              </mc:Choice>
              <mc:Fallback>
                <p:oleObj name="Equation" r:id="rId17" imgW="88900" imgH="1651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7764462" y="409574"/>
                        <a:ext cx="147637" cy="2762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" name="Object 5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23728624"/>
              </p:ext>
            </p:extLst>
          </p:nvPr>
        </p:nvGraphicFramePr>
        <p:xfrm>
          <a:off x="8037512" y="3415612"/>
          <a:ext cx="147637" cy="276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88900" imgH="165100" progId="Equation.DSMT4">
                  <p:embed/>
                </p:oleObj>
              </mc:Choice>
              <mc:Fallback>
                <p:oleObj name="Equation" r:id="rId18" imgW="88900" imgH="1651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8037512" y="3415612"/>
                        <a:ext cx="147637" cy="2762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" name="Object 5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00896964"/>
              </p:ext>
            </p:extLst>
          </p:nvPr>
        </p:nvGraphicFramePr>
        <p:xfrm>
          <a:off x="5105401" y="4352039"/>
          <a:ext cx="147637" cy="276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9" imgW="88900" imgH="165100" progId="Equation.DSMT4">
                  <p:embed/>
                </p:oleObj>
              </mc:Choice>
              <mc:Fallback>
                <p:oleObj name="Equation" r:id="rId19" imgW="88900" imgH="1651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105401" y="4352039"/>
                        <a:ext cx="147637" cy="2762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" name="Group 9"/>
          <p:cNvGrpSpPr/>
          <p:nvPr/>
        </p:nvGrpSpPr>
        <p:grpSpPr>
          <a:xfrm>
            <a:off x="342105" y="3500041"/>
            <a:ext cx="5249071" cy="1224359"/>
            <a:chOff x="342105" y="3944541"/>
            <a:chExt cx="5249071" cy="1224359"/>
          </a:xfrm>
        </p:grpSpPr>
        <p:sp>
          <p:nvSpPr>
            <p:cNvPr id="15" name="Rectangle 9"/>
            <p:cNvSpPr txBox="1">
              <a:spLocks noChangeArrowheads="1"/>
            </p:cNvSpPr>
            <p:nvPr/>
          </p:nvSpPr>
          <p:spPr>
            <a:xfrm>
              <a:off x="342105" y="3944541"/>
              <a:ext cx="5093496" cy="1224359"/>
            </a:xfrm>
            <a:prstGeom prst="rect">
              <a:avLst/>
            </a:prstGeom>
            <a:noFill/>
          </p:spPr>
          <p:txBody>
            <a:bodyPr vert="horz" lIns="91440" tIns="45720" rIns="91440" bIns="45720" rtlCol="0" anchor="ctr">
              <a:no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>
                <a:spcBef>
                  <a:spcPct val="50000"/>
                </a:spcBef>
              </a:pPr>
              <a:r>
                <a:rPr lang="en-US" sz="2000" b="1" dirty="0">
                  <a:solidFill>
                    <a:srgbClr val="FF0000"/>
                  </a:solidFill>
                  <a:latin typeface="Apple Chancery"/>
                  <a:ea typeface="ＭＳ Ｐゴシック" charset="0"/>
                  <a:cs typeface="Apple Chancery"/>
                </a:rPr>
                <a:t>c.) </a:t>
              </a:r>
              <a:r>
                <a:rPr lang="en-US" sz="2000" dirty="0">
                  <a:solidFill>
                    <a:srgbClr val="FF0000"/>
                  </a:solidFill>
                  <a:latin typeface="Apple Chancery"/>
                  <a:cs typeface="Apple Chancery"/>
                </a:rPr>
                <a:t>Calculate </a:t>
              </a:r>
              <a:r>
                <a:rPr lang="en-US" sz="2000" dirty="0">
                  <a:latin typeface="Times New Roman"/>
                  <a:cs typeface="Times New Roman"/>
                </a:rPr>
                <a:t>the </a:t>
              </a:r>
              <a:r>
                <a:rPr lang="en-US" sz="2000" dirty="0">
                  <a:solidFill>
                    <a:srgbClr val="0000FF"/>
                  </a:solidFill>
                  <a:latin typeface="Times New Roman"/>
                  <a:cs typeface="Times New Roman"/>
                </a:rPr>
                <a:t>magnitude of the torque </a:t>
              </a:r>
              <a:r>
                <a:rPr lang="en-US" sz="2000" dirty="0">
                  <a:latin typeface="Times New Roman"/>
                  <a:cs typeface="Times New Roman"/>
                </a:rPr>
                <a:t>on the coil when the </a:t>
              </a:r>
              <a:r>
                <a:rPr lang="en-US" sz="2000" dirty="0">
                  <a:solidFill>
                    <a:srgbClr val="FF0000"/>
                  </a:solidFill>
                  <a:latin typeface="Times New Roman"/>
                  <a:cs typeface="Times New Roman"/>
                </a:rPr>
                <a:t>0.350 T </a:t>
              </a:r>
              <a:r>
                <a:rPr lang="en-US" sz="2000" i="1" dirty="0">
                  <a:solidFill>
                    <a:srgbClr val="FF0000"/>
                  </a:solidFill>
                  <a:latin typeface="Times New Roman"/>
                  <a:cs typeface="Times New Roman"/>
                </a:rPr>
                <a:t>B-</a:t>
              </a:r>
              <a:r>
                <a:rPr lang="en-US" sz="2000" i="1" dirty="0" err="1">
                  <a:solidFill>
                    <a:srgbClr val="FF0000"/>
                  </a:solidFill>
                  <a:latin typeface="Times New Roman"/>
                  <a:cs typeface="Times New Roman"/>
                </a:rPr>
                <a:t>fld</a:t>
              </a:r>
              <a:r>
                <a:rPr lang="en-US" sz="2000" i="1" dirty="0">
                  <a:solidFill>
                    <a:srgbClr val="FF0000"/>
                  </a:solidFill>
                  <a:latin typeface="Times New Roman"/>
                  <a:cs typeface="Times New Roman"/>
                </a:rPr>
                <a:t> </a:t>
              </a:r>
              <a:r>
                <a:rPr lang="en-US" sz="2000" dirty="0">
                  <a:latin typeface="Times New Roman"/>
                  <a:cs typeface="Times New Roman"/>
                </a:rPr>
                <a:t>makes an angle of     with    .</a:t>
              </a:r>
            </a:p>
          </p:txBody>
        </p:sp>
        <p:graphicFrame>
          <p:nvGraphicFramePr>
            <p:cNvPr id="55" name="Object 5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168750191"/>
                </p:ext>
              </p:extLst>
            </p:nvPr>
          </p:nvGraphicFramePr>
          <p:xfrm>
            <a:off x="5168371" y="4384873"/>
            <a:ext cx="422805" cy="31710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0" imgW="254000" imgH="190500" progId="Equation.DSMT4">
                    <p:embed/>
                  </p:oleObj>
                </mc:Choice>
                <mc:Fallback>
                  <p:oleObj name="Equation" r:id="rId20" imgW="254000" imgH="1905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21"/>
                        <a:stretch>
                          <a:fillRect/>
                        </a:stretch>
                      </p:blipFill>
                      <p:spPr>
                        <a:xfrm>
                          <a:off x="5168371" y="4384873"/>
                          <a:ext cx="422805" cy="317104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7" name="Object 5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312195130"/>
                </p:ext>
              </p:extLst>
            </p:nvPr>
          </p:nvGraphicFramePr>
          <p:xfrm>
            <a:off x="950912" y="4725987"/>
            <a:ext cx="231775" cy="3397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2" imgW="139700" imgH="203200" progId="Equation.DSMT4">
                    <p:embed/>
                  </p:oleObj>
                </mc:Choice>
                <mc:Fallback>
                  <p:oleObj name="Equation" r:id="rId22" imgW="139700" imgH="2032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23"/>
                        <a:stretch>
                          <a:fillRect/>
                        </a:stretch>
                      </p:blipFill>
                      <p:spPr>
                        <a:xfrm>
                          <a:off x="950912" y="4725987"/>
                          <a:ext cx="231775" cy="33972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59" name="Object 5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0530416"/>
              </p:ext>
            </p:extLst>
          </p:nvPr>
        </p:nvGraphicFramePr>
        <p:xfrm>
          <a:off x="341313" y="4884738"/>
          <a:ext cx="4138355" cy="12112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4" imgW="2374900" imgH="698500" progId="Equation.DSMT4">
                  <p:embed/>
                </p:oleObj>
              </mc:Choice>
              <mc:Fallback>
                <p:oleObj name="Equation" r:id="rId24" imgW="2374900" imgH="6985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5"/>
                      <a:stretch>
                        <a:fillRect/>
                      </a:stretch>
                    </p:blipFill>
                    <p:spPr>
                      <a:xfrm>
                        <a:off x="341313" y="4884738"/>
                        <a:ext cx="4138355" cy="121126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" name="Object 5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34013284"/>
              </p:ext>
            </p:extLst>
          </p:nvPr>
        </p:nvGraphicFramePr>
        <p:xfrm>
          <a:off x="6890543" y="5514416"/>
          <a:ext cx="1747838" cy="969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6" imgW="1003300" imgH="558800" progId="Equation.DSMT4">
                  <p:embed/>
                </p:oleObj>
              </mc:Choice>
              <mc:Fallback>
                <p:oleObj name="Equation" r:id="rId26" imgW="1003300" imgH="558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7"/>
                      <a:stretch>
                        <a:fillRect/>
                      </a:stretch>
                    </p:blipFill>
                    <p:spPr>
                      <a:xfrm>
                        <a:off x="6890543" y="5514416"/>
                        <a:ext cx="1747838" cy="9699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" name="Freeform 57"/>
          <p:cNvSpPr/>
          <p:nvPr/>
        </p:nvSpPr>
        <p:spPr>
          <a:xfrm>
            <a:off x="6159500" y="3898900"/>
            <a:ext cx="673100" cy="2755900"/>
          </a:xfrm>
          <a:custGeom>
            <a:avLst/>
            <a:gdLst>
              <a:gd name="connsiteX0" fmla="*/ 673100 w 673100"/>
              <a:gd name="connsiteY0" fmla="*/ 0 h 2755900"/>
              <a:gd name="connsiteX1" fmla="*/ 558800 w 673100"/>
              <a:gd name="connsiteY1" fmla="*/ 12700 h 2755900"/>
              <a:gd name="connsiteX2" fmla="*/ 482600 w 673100"/>
              <a:gd name="connsiteY2" fmla="*/ 50800 h 2755900"/>
              <a:gd name="connsiteX3" fmla="*/ 444500 w 673100"/>
              <a:gd name="connsiteY3" fmla="*/ 63500 h 2755900"/>
              <a:gd name="connsiteX4" fmla="*/ 406400 w 673100"/>
              <a:gd name="connsiteY4" fmla="*/ 101600 h 2755900"/>
              <a:gd name="connsiteX5" fmla="*/ 381000 w 673100"/>
              <a:gd name="connsiteY5" fmla="*/ 228600 h 2755900"/>
              <a:gd name="connsiteX6" fmla="*/ 368300 w 673100"/>
              <a:gd name="connsiteY6" fmla="*/ 660400 h 2755900"/>
              <a:gd name="connsiteX7" fmla="*/ 355600 w 673100"/>
              <a:gd name="connsiteY7" fmla="*/ 698500 h 2755900"/>
              <a:gd name="connsiteX8" fmla="*/ 330200 w 673100"/>
              <a:gd name="connsiteY8" fmla="*/ 736600 h 2755900"/>
              <a:gd name="connsiteX9" fmla="*/ 292100 w 673100"/>
              <a:gd name="connsiteY9" fmla="*/ 787400 h 2755900"/>
              <a:gd name="connsiteX10" fmla="*/ 254000 w 673100"/>
              <a:gd name="connsiteY10" fmla="*/ 812800 h 2755900"/>
              <a:gd name="connsiteX11" fmla="*/ 228600 w 673100"/>
              <a:gd name="connsiteY11" fmla="*/ 850900 h 2755900"/>
              <a:gd name="connsiteX12" fmla="*/ 228600 w 673100"/>
              <a:gd name="connsiteY12" fmla="*/ 965200 h 2755900"/>
              <a:gd name="connsiteX13" fmla="*/ 266700 w 673100"/>
              <a:gd name="connsiteY13" fmla="*/ 1016000 h 2755900"/>
              <a:gd name="connsiteX14" fmla="*/ 317500 w 673100"/>
              <a:gd name="connsiteY14" fmla="*/ 1104900 h 2755900"/>
              <a:gd name="connsiteX15" fmla="*/ 330200 w 673100"/>
              <a:gd name="connsiteY15" fmla="*/ 1143000 h 2755900"/>
              <a:gd name="connsiteX16" fmla="*/ 355600 w 673100"/>
              <a:gd name="connsiteY16" fmla="*/ 1181100 h 2755900"/>
              <a:gd name="connsiteX17" fmla="*/ 368300 w 673100"/>
              <a:gd name="connsiteY17" fmla="*/ 1219200 h 2755900"/>
              <a:gd name="connsiteX18" fmla="*/ 406400 w 673100"/>
              <a:gd name="connsiteY18" fmla="*/ 1244600 h 2755900"/>
              <a:gd name="connsiteX19" fmla="*/ 381000 w 673100"/>
              <a:gd name="connsiteY19" fmla="*/ 1358900 h 2755900"/>
              <a:gd name="connsiteX20" fmla="*/ 342900 w 673100"/>
              <a:gd name="connsiteY20" fmla="*/ 1422400 h 2755900"/>
              <a:gd name="connsiteX21" fmla="*/ 304800 w 673100"/>
              <a:gd name="connsiteY21" fmla="*/ 1498600 h 2755900"/>
              <a:gd name="connsiteX22" fmla="*/ 228600 w 673100"/>
              <a:gd name="connsiteY22" fmla="*/ 1676400 h 2755900"/>
              <a:gd name="connsiteX23" fmla="*/ 215900 w 673100"/>
              <a:gd name="connsiteY23" fmla="*/ 1778000 h 2755900"/>
              <a:gd name="connsiteX24" fmla="*/ 190500 w 673100"/>
              <a:gd name="connsiteY24" fmla="*/ 1816100 h 2755900"/>
              <a:gd name="connsiteX25" fmla="*/ 139700 w 673100"/>
              <a:gd name="connsiteY25" fmla="*/ 1892300 h 2755900"/>
              <a:gd name="connsiteX26" fmla="*/ 177800 w 673100"/>
              <a:gd name="connsiteY26" fmla="*/ 2082800 h 2755900"/>
              <a:gd name="connsiteX27" fmla="*/ 215900 w 673100"/>
              <a:gd name="connsiteY27" fmla="*/ 2095500 h 2755900"/>
              <a:gd name="connsiteX28" fmla="*/ 279400 w 673100"/>
              <a:gd name="connsiteY28" fmla="*/ 2171700 h 2755900"/>
              <a:gd name="connsiteX29" fmla="*/ 292100 w 673100"/>
              <a:gd name="connsiteY29" fmla="*/ 2235200 h 2755900"/>
              <a:gd name="connsiteX30" fmla="*/ 304800 w 673100"/>
              <a:gd name="connsiteY30" fmla="*/ 2273300 h 2755900"/>
              <a:gd name="connsiteX31" fmla="*/ 292100 w 673100"/>
              <a:gd name="connsiteY31" fmla="*/ 2374900 h 2755900"/>
              <a:gd name="connsiteX32" fmla="*/ 254000 w 673100"/>
              <a:gd name="connsiteY32" fmla="*/ 2438400 h 2755900"/>
              <a:gd name="connsiteX33" fmla="*/ 203200 w 673100"/>
              <a:gd name="connsiteY33" fmla="*/ 2514600 h 2755900"/>
              <a:gd name="connsiteX34" fmla="*/ 177800 w 673100"/>
              <a:gd name="connsiteY34" fmla="*/ 2552700 h 2755900"/>
              <a:gd name="connsiteX35" fmla="*/ 139700 w 673100"/>
              <a:gd name="connsiteY35" fmla="*/ 2603500 h 2755900"/>
              <a:gd name="connsiteX36" fmla="*/ 127000 w 673100"/>
              <a:gd name="connsiteY36" fmla="*/ 2641600 h 2755900"/>
              <a:gd name="connsiteX37" fmla="*/ 12700 w 673100"/>
              <a:gd name="connsiteY37" fmla="*/ 2730500 h 2755900"/>
              <a:gd name="connsiteX38" fmla="*/ 0 w 673100"/>
              <a:gd name="connsiteY38" fmla="*/ 2755900 h 2755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673100" h="2755900">
                <a:moveTo>
                  <a:pt x="673100" y="0"/>
                </a:moveTo>
                <a:cubicBezTo>
                  <a:pt x="635000" y="4233"/>
                  <a:pt x="596613" y="6398"/>
                  <a:pt x="558800" y="12700"/>
                </a:cubicBezTo>
                <a:cubicBezTo>
                  <a:pt x="510917" y="20680"/>
                  <a:pt x="526483" y="28859"/>
                  <a:pt x="482600" y="50800"/>
                </a:cubicBezTo>
                <a:cubicBezTo>
                  <a:pt x="470626" y="56787"/>
                  <a:pt x="457200" y="59267"/>
                  <a:pt x="444500" y="63500"/>
                </a:cubicBezTo>
                <a:cubicBezTo>
                  <a:pt x="431800" y="76200"/>
                  <a:pt x="415311" y="86006"/>
                  <a:pt x="406400" y="101600"/>
                </a:cubicBezTo>
                <a:cubicBezTo>
                  <a:pt x="397485" y="117202"/>
                  <a:pt x="381773" y="223965"/>
                  <a:pt x="381000" y="228600"/>
                </a:cubicBezTo>
                <a:cubicBezTo>
                  <a:pt x="376767" y="372533"/>
                  <a:pt x="376072" y="516614"/>
                  <a:pt x="368300" y="660400"/>
                </a:cubicBezTo>
                <a:cubicBezTo>
                  <a:pt x="367577" y="673767"/>
                  <a:pt x="361587" y="686526"/>
                  <a:pt x="355600" y="698500"/>
                </a:cubicBezTo>
                <a:cubicBezTo>
                  <a:pt x="348774" y="712152"/>
                  <a:pt x="339072" y="724180"/>
                  <a:pt x="330200" y="736600"/>
                </a:cubicBezTo>
                <a:cubicBezTo>
                  <a:pt x="317897" y="753824"/>
                  <a:pt x="307067" y="772433"/>
                  <a:pt x="292100" y="787400"/>
                </a:cubicBezTo>
                <a:cubicBezTo>
                  <a:pt x="281307" y="798193"/>
                  <a:pt x="266700" y="804333"/>
                  <a:pt x="254000" y="812800"/>
                </a:cubicBezTo>
                <a:cubicBezTo>
                  <a:pt x="245533" y="825500"/>
                  <a:pt x="235426" y="837248"/>
                  <a:pt x="228600" y="850900"/>
                </a:cubicBezTo>
                <a:cubicBezTo>
                  <a:pt x="209150" y="889799"/>
                  <a:pt x="211019" y="921248"/>
                  <a:pt x="228600" y="965200"/>
                </a:cubicBezTo>
                <a:cubicBezTo>
                  <a:pt x="236461" y="984853"/>
                  <a:pt x="254000" y="999067"/>
                  <a:pt x="266700" y="1016000"/>
                </a:cubicBezTo>
                <a:cubicBezTo>
                  <a:pt x="295819" y="1103357"/>
                  <a:pt x="255990" y="997258"/>
                  <a:pt x="317500" y="1104900"/>
                </a:cubicBezTo>
                <a:cubicBezTo>
                  <a:pt x="324142" y="1116523"/>
                  <a:pt x="324213" y="1131026"/>
                  <a:pt x="330200" y="1143000"/>
                </a:cubicBezTo>
                <a:cubicBezTo>
                  <a:pt x="337026" y="1156652"/>
                  <a:pt x="348774" y="1167448"/>
                  <a:pt x="355600" y="1181100"/>
                </a:cubicBezTo>
                <a:cubicBezTo>
                  <a:pt x="361587" y="1193074"/>
                  <a:pt x="359937" y="1208747"/>
                  <a:pt x="368300" y="1219200"/>
                </a:cubicBezTo>
                <a:cubicBezTo>
                  <a:pt x="377835" y="1231119"/>
                  <a:pt x="393700" y="1236133"/>
                  <a:pt x="406400" y="1244600"/>
                </a:cubicBezTo>
                <a:cubicBezTo>
                  <a:pt x="397933" y="1282700"/>
                  <a:pt x="394127" y="1322144"/>
                  <a:pt x="381000" y="1358900"/>
                </a:cubicBezTo>
                <a:cubicBezTo>
                  <a:pt x="372698" y="1382146"/>
                  <a:pt x="354720" y="1400730"/>
                  <a:pt x="342900" y="1422400"/>
                </a:cubicBezTo>
                <a:cubicBezTo>
                  <a:pt x="329302" y="1447331"/>
                  <a:pt x="316182" y="1472583"/>
                  <a:pt x="304800" y="1498600"/>
                </a:cubicBezTo>
                <a:cubicBezTo>
                  <a:pt x="203595" y="1729925"/>
                  <a:pt x="292400" y="1548799"/>
                  <a:pt x="228600" y="1676400"/>
                </a:cubicBezTo>
                <a:cubicBezTo>
                  <a:pt x="224367" y="1710267"/>
                  <a:pt x="224880" y="1745072"/>
                  <a:pt x="215900" y="1778000"/>
                </a:cubicBezTo>
                <a:cubicBezTo>
                  <a:pt x="211884" y="1792726"/>
                  <a:pt x="197326" y="1802448"/>
                  <a:pt x="190500" y="1816100"/>
                </a:cubicBezTo>
                <a:cubicBezTo>
                  <a:pt x="153741" y="1889618"/>
                  <a:pt x="211925" y="1820075"/>
                  <a:pt x="139700" y="1892300"/>
                </a:cubicBezTo>
                <a:cubicBezTo>
                  <a:pt x="152400" y="1955800"/>
                  <a:pt x="155062" y="2022166"/>
                  <a:pt x="177800" y="2082800"/>
                </a:cubicBezTo>
                <a:cubicBezTo>
                  <a:pt x="182500" y="2095335"/>
                  <a:pt x="204761" y="2088074"/>
                  <a:pt x="215900" y="2095500"/>
                </a:cubicBezTo>
                <a:cubicBezTo>
                  <a:pt x="245236" y="2115057"/>
                  <a:pt x="260658" y="2143587"/>
                  <a:pt x="279400" y="2171700"/>
                </a:cubicBezTo>
                <a:cubicBezTo>
                  <a:pt x="283633" y="2192867"/>
                  <a:pt x="286865" y="2214259"/>
                  <a:pt x="292100" y="2235200"/>
                </a:cubicBezTo>
                <a:cubicBezTo>
                  <a:pt x="295347" y="2248187"/>
                  <a:pt x="304800" y="2259913"/>
                  <a:pt x="304800" y="2273300"/>
                </a:cubicBezTo>
                <a:cubicBezTo>
                  <a:pt x="304800" y="2307430"/>
                  <a:pt x="302137" y="2342279"/>
                  <a:pt x="292100" y="2374900"/>
                </a:cubicBezTo>
                <a:cubicBezTo>
                  <a:pt x="284841" y="2398493"/>
                  <a:pt x="267252" y="2417575"/>
                  <a:pt x="254000" y="2438400"/>
                </a:cubicBezTo>
                <a:cubicBezTo>
                  <a:pt x="237611" y="2464154"/>
                  <a:pt x="220133" y="2489200"/>
                  <a:pt x="203200" y="2514600"/>
                </a:cubicBezTo>
                <a:cubicBezTo>
                  <a:pt x="194733" y="2527300"/>
                  <a:pt x="186958" y="2540489"/>
                  <a:pt x="177800" y="2552700"/>
                </a:cubicBezTo>
                <a:lnTo>
                  <a:pt x="139700" y="2603500"/>
                </a:lnTo>
                <a:cubicBezTo>
                  <a:pt x="135467" y="2616200"/>
                  <a:pt x="136466" y="2632134"/>
                  <a:pt x="127000" y="2641600"/>
                </a:cubicBezTo>
                <a:cubicBezTo>
                  <a:pt x="15777" y="2752823"/>
                  <a:pt x="84199" y="2641126"/>
                  <a:pt x="12700" y="2730500"/>
                </a:cubicBezTo>
                <a:cubicBezTo>
                  <a:pt x="6787" y="2737892"/>
                  <a:pt x="4233" y="2747433"/>
                  <a:pt x="0" y="2755900"/>
                </a:cubicBezTo>
              </a:path>
            </a:pathLst>
          </a:custGeom>
          <a:ln w="9525" cmpd="sng">
            <a:solidFill>
              <a:srgbClr val="FF0000"/>
            </a:solidFill>
            <a:prstDash val="lg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ectangle 5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65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505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36.)</a:t>
            </a:r>
          </a:p>
        </p:txBody>
      </p:sp>
    </p:spTree>
    <p:extLst>
      <p:ext uri="{BB962C8B-B14F-4D97-AF65-F5344CB8AC3E}">
        <p14:creationId xmlns:p14="http://schemas.microsoft.com/office/powerpoint/2010/main" val="2968381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41" grpId="0" animBg="1"/>
      <p:bldP spid="58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9" name="Text Box 2"/>
          <p:cNvSpPr txBox="1">
            <a:spLocks noChangeArrowheads="1"/>
          </p:cNvSpPr>
          <p:nvPr/>
        </p:nvSpPr>
        <p:spPr bwMode="auto">
          <a:xfrm>
            <a:off x="384267" y="1193125"/>
            <a:ext cx="855653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763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Electric motors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convert electrical energy </a:t>
            </a:r>
            <a:r>
              <a:rPr lang="en-US" sz="2000" dirty="0">
                <a:latin typeface="Times New Roman"/>
                <a:cs typeface="Times New Roman"/>
              </a:rPr>
              <a:t>to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kinetic energy</a:t>
            </a:r>
            <a:r>
              <a:rPr lang="en-US" sz="2000" dirty="0">
                <a:latin typeface="Times New Roman"/>
                <a:cs typeface="Times New Roman"/>
              </a:rPr>
              <a:t>, and are created by placing a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current-carrying loop in an external magnetic field</a:t>
            </a:r>
            <a:r>
              <a:rPr lang="en-US" sz="2000" dirty="0">
                <a:latin typeface="Times New Roman"/>
                <a:cs typeface="Times New Roman"/>
              </a:rPr>
              <a:t>. There are a number of different ways of doing this, but here is one common type:</a:t>
            </a:r>
          </a:p>
        </p:txBody>
      </p:sp>
      <p:pic>
        <p:nvPicPr>
          <p:cNvPr id="60420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3200400"/>
            <a:ext cx="53213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-34833" y="104914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0000"/>
                </a:solidFill>
                <a:latin typeface="Apple Chancery"/>
                <a:cs typeface="Apple Chancery"/>
              </a:rPr>
              <a:t>Electric Motors </a:t>
            </a:r>
            <a:r>
              <a:rPr lang="en-US" dirty="0">
                <a:latin typeface="Times New Roman"/>
                <a:cs typeface="Times New Roman"/>
              </a:rPr>
              <a:t>(courtesy of Mr. White)</a:t>
            </a:r>
            <a:endParaRPr lang="en-US" sz="3600" dirty="0">
              <a:solidFill>
                <a:srgbClr val="FF0000"/>
              </a:solidFill>
              <a:latin typeface="Apple Chancery"/>
              <a:cs typeface="Apple Chancery"/>
            </a:endParaRPr>
          </a:p>
        </p:txBody>
      </p:sp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841467" y="4939625"/>
            <a:ext cx="761673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763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Note from Fletch: </a:t>
            </a:r>
            <a:r>
              <a:rPr lang="en-US" sz="2000" dirty="0">
                <a:latin typeface="Times New Roman"/>
                <a:cs typeface="Times New Roman"/>
              </a:rPr>
              <a:t>So “current in” motivates rotation (hence a motor).</a:t>
            </a: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8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505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37.)</a:t>
            </a:r>
          </a:p>
        </p:txBody>
      </p:sp>
    </p:spTree>
    <p:extLst>
      <p:ext uri="{BB962C8B-B14F-4D97-AF65-F5344CB8AC3E}">
        <p14:creationId xmlns:p14="http://schemas.microsoft.com/office/powerpoint/2010/main" val="293644921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7" name="Text Box 2"/>
          <p:cNvSpPr txBox="1">
            <a:spLocks noChangeArrowheads="1"/>
          </p:cNvSpPr>
          <p:nvPr/>
        </p:nvSpPr>
        <p:spPr bwMode="auto">
          <a:xfrm>
            <a:off x="333467" y="1092200"/>
            <a:ext cx="8775700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763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Electric generators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convert mechanical energy </a:t>
            </a:r>
            <a:r>
              <a:rPr lang="en-US" sz="2000" dirty="0">
                <a:latin typeface="Times New Roman"/>
                <a:cs typeface="Times New Roman"/>
              </a:rPr>
              <a:t>(work provided by an external source) to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 electrical energy</a:t>
            </a:r>
            <a:r>
              <a:rPr lang="en-US" sz="2000" dirty="0">
                <a:latin typeface="Times New Roman"/>
                <a:cs typeface="Times New Roman"/>
              </a:rPr>
              <a:t>. Motors and generators, in most cases, have the same physical structure.  (Note from Fletch: In other words, as far as energy conversion goes, a </a:t>
            </a:r>
            <a:r>
              <a:rPr lang="en-US" sz="2000" i="1" dirty="0">
                <a:latin typeface="Times New Roman"/>
                <a:cs typeface="Times New Roman"/>
              </a:rPr>
              <a:t>motor</a:t>
            </a:r>
            <a:r>
              <a:rPr lang="en-US" sz="2000" dirty="0">
                <a:latin typeface="Times New Roman"/>
                <a:cs typeface="Times New Roman"/>
              </a:rPr>
              <a:t> is just a </a:t>
            </a:r>
            <a:r>
              <a:rPr lang="en-US" sz="2000" i="1" dirty="0">
                <a:latin typeface="Times New Roman"/>
                <a:cs typeface="Times New Roman"/>
              </a:rPr>
              <a:t>generator</a:t>
            </a:r>
            <a:r>
              <a:rPr lang="en-US" sz="2000" dirty="0">
                <a:latin typeface="Times New Roman"/>
                <a:cs typeface="Times New Roman"/>
              </a:rPr>
              <a:t> run “in reverse.”)</a:t>
            </a:r>
          </a:p>
        </p:txBody>
      </p:sp>
      <p:pic>
        <p:nvPicPr>
          <p:cNvPr id="6246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3352800"/>
            <a:ext cx="53213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-34833" y="104914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0000"/>
                </a:solidFill>
                <a:latin typeface="Apple Chancery"/>
                <a:cs typeface="Apple Chancery"/>
              </a:rPr>
              <a:t>Electric Generators </a:t>
            </a:r>
            <a:r>
              <a:rPr lang="en-US" dirty="0">
                <a:latin typeface="Times New Roman"/>
                <a:cs typeface="Times New Roman"/>
              </a:rPr>
              <a:t>(courtesy of Mr. White)</a:t>
            </a:r>
            <a:endParaRPr lang="en-US" sz="3600" dirty="0">
              <a:solidFill>
                <a:srgbClr val="FF0000"/>
              </a:solidFill>
              <a:latin typeface="Apple Chancery"/>
              <a:cs typeface="Apple Chancery"/>
            </a:endParaRPr>
          </a:p>
        </p:txBody>
      </p:sp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841467" y="5092025"/>
            <a:ext cx="761673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763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Note from Fletch: </a:t>
            </a:r>
            <a:r>
              <a:rPr lang="en-US" sz="2000" dirty="0">
                <a:latin typeface="Times New Roman"/>
                <a:cs typeface="Times New Roman"/>
              </a:rPr>
              <a:t>So rotation motivates a current (hence a generator).</a:t>
            </a: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8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505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38.)</a:t>
            </a:r>
          </a:p>
        </p:txBody>
      </p:sp>
    </p:spTree>
    <p:extLst>
      <p:ext uri="{BB962C8B-B14F-4D97-AF65-F5344CB8AC3E}">
        <p14:creationId xmlns:p14="http://schemas.microsoft.com/office/powerpoint/2010/main" val="282534976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7" name="Text Box 2"/>
          <p:cNvSpPr txBox="1">
            <a:spLocks noChangeArrowheads="1"/>
          </p:cNvSpPr>
          <p:nvPr/>
        </p:nvSpPr>
        <p:spPr bwMode="auto">
          <a:xfrm>
            <a:off x="333467" y="939800"/>
            <a:ext cx="8518433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763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A little more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sophisticated version </a:t>
            </a:r>
            <a:r>
              <a:rPr lang="en-US" sz="2000" dirty="0">
                <a:latin typeface="Times New Roman"/>
                <a:cs typeface="Times New Roman"/>
              </a:rPr>
              <a:t>of a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motor</a:t>
            </a:r>
            <a:r>
              <a:rPr lang="en-US" sz="2000" dirty="0">
                <a:latin typeface="Times New Roman"/>
                <a:cs typeface="Times New Roman"/>
              </a:rPr>
              <a:t> required one bit of information that would normally not be covered until next chapter.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-34833" y="104914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0000"/>
                </a:solidFill>
                <a:latin typeface="Apple Chancery"/>
                <a:cs typeface="Apple Chancery"/>
              </a:rPr>
              <a:t>Other Devices</a:t>
            </a: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8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505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39.)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333467" y="1700803"/>
            <a:ext cx="4721133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763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It is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charge in motion </a:t>
            </a:r>
            <a:r>
              <a:rPr lang="en-US" sz="2000" dirty="0">
                <a:latin typeface="Times New Roman"/>
                <a:cs typeface="Times New Roman"/>
              </a:rPr>
              <a:t>that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generates magnetic fields</a:t>
            </a:r>
            <a:r>
              <a:rPr lang="en-US" sz="2000" dirty="0">
                <a:latin typeface="Times New Roman"/>
                <a:cs typeface="Times New Roman"/>
              </a:rPr>
              <a:t>.  With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current carrying coils</a:t>
            </a:r>
            <a:r>
              <a:rPr lang="en-US" sz="2000" dirty="0">
                <a:latin typeface="Times New Roman"/>
                <a:cs typeface="Times New Roman"/>
              </a:rPr>
              <a:t>, the generated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magnetic fields </a:t>
            </a:r>
            <a:r>
              <a:rPr lang="en-US" sz="2000" dirty="0">
                <a:latin typeface="Times New Roman"/>
                <a:cs typeface="Times New Roman"/>
              </a:rPr>
              <a:t>are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down the axis 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and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through the face of the coil</a:t>
            </a:r>
            <a:r>
              <a:rPr lang="en-US" sz="2000" dirty="0">
                <a:latin typeface="Times New Roman"/>
                <a:cs typeface="Times New Roman"/>
              </a:rPr>
              <a:t>.  </a:t>
            </a:r>
          </a:p>
        </p:txBody>
      </p:sp>
      <p:sp>
        <p:nvSpPr>
          <p:cNvPr id="10" name="Rectangle 1"/>
          <p:cNvSpPr>
            <a:spLocks noChangeArrowheads="1"/>
          </p:cNvSpPr>
          <p:nvPr/>
        </p:nvSpPr>
        <p:spPr bwMode="auto">
          <a:xfrm rot="18996717">
            <a:off x="6988399" y="1707497"/>
            <a:ext cx="1064814" cy="2420032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 lIns="82296" tIns="41148" rIns="82296" bIns="41148"/>
          <a:lstStyle/>
          <a:p>
            <a:endParaRPr lang="en-US">
              <a:cs typeface="Gill Sans" charset="0"/>
            </a:endParaRPr>
          </a:p>
        </p:txBody>
      </p:sp>
      <p:sp>
        <p:nvSpPr>
          <p:cNvPr id="11" name="Freeform 8"/>
          <p:cNvSpPr>
            <a:spLocks/>
          </p:cNvSpPr>
          <p:nvPr/>
        </p:nvSpPr>
        <p:spPr bwMode="auto">
          <a:xfrm rot="18996717">
            <a:off x="7262669" y="1808332"/>
            <a:ext cx="48401" cy="96801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2" name="Freeform 101"/>
          <p:cNvSpPr>
            <a:spLocks/>
          </p:cNvSpPr>
          <p:nvPr/>
        </p:nvSpPr>
        <p:spPr bwMode="auto">
          <a:xfrm rot="18996717">
            <a:off x="7395770" y="1949502"/>
            <a:ext cx="48401" cy="96801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3" name="Freeform 102"/>
          <p:cNvSpPr>
            <a:spLocks/>
          </p:cNvSpPr>
          <p:nvPr/>
        </p:nvSpPr>
        <p:spPr bwMode="auto">
          <a:xfrm rot="18996717">
            <a:off x="7528872" y="2090669"/>
            <a:ext cx="48401" cy="96801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4" name="Freeform 103"/>
          <p:cNvSpPr>
            <a:spLocks/>
          </p:cNvSpPr>
          <p:nvPr/>
        </p:nvSpPr>
        <p:spPr bwMode="auto">
          <a:xfrm rot="18996717">
            <a:off x="7659958" y="2231839"/>
            <a:ext cx="48401" cy="96801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5" name="Freeform 104"/>
          <p:cNvSpPr>
            <a:spLocks/>
          </p:cNvSpPr>
          <p:nvPr/>
        </p:nvSpPr>
        <p:spPr bwMode="auto">
          <a:xfrm rot="18996717">
            <a:off x="7793059" y="2370991"/>
            <a:ext cx="48401" cy="96801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6" name="Freeform 105"/>
          <p:cNvSpPr>
            <a:spLocks/>
          </p:cNvSpPr>
          <p:nvPr/>
        </p:nvSpPr>
        <p:spPr bwMode="auto">
          <a:xfrm rot="18996717">
            <a:off x="7926161" y="2512159"/>
            <a:ext cx="48401" cy="96801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7" name="Freeform 106"/>
          <p:cNvSpPr>
            <a:spLocks/>
          </p:cNvSpPr>
          <p:nvPr/>
        </p:nvSpPr>
        <p:spPr bwMode="auto">
          <a:xfrm rot="18996717">
            <a:off x="8059263" y="2653328"/>
            <a:ext cx="48401" cy="96801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8" name="Freeform 107"/>
          <p:cNvSpPr>
            <a:spLocks/>
          </p:cNvSpPr>
          <p:nvPr/>
        </p:nvSpPr>
        <p:spPr bwMode="auto">
          <a:xfrm rot="18996717">
            <a:off x="8192365" y="2794496"/>
            <a:ext cx="48401" cy="96801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9" name="Freeform 108"/>
          <p:cNvSpPr>
            <a:spLocks/>
          </p:cNvSpPr>
          <p:nvPr/>
        </p:nvSpPr>
        <p:spPr bwMode="auto">
          <a:xfrm rot="18996717">
            <a:off x="8325466" y="2935665"/>
            <a:ext cx="48401" cy="96801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20" name="Freeform 109"/>
          <p:cNvSpPr>
            <a:spLocks/>
          </p:cNvSpPr>
          <p:nvPr/>
        </p:nvSpPr>
        <p:spPr bwMode="auto">
          <a:xfrm rot="18996717">
            <a:off x="8458569" y="3074816"/>
            <a:ext cx="48401" cy="96801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21" name="Freeform 110"/>
          <p:cNvSpPr>
            <a:spLocks/>
          </p:cNvSpPr>
          <p:nvPr/>
        </p:nvSpPr>
        <p:spPr bwMode="auto">
          <a:xfrm rot="18996717">
            <a:off x="8591670" y="3215985"/>
            <a:ext cx="48401" cy="96801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22" name="Freeform 111"/>
          <p:cNvSpPr>
            <a:spLocks/>
          </p:cNvSpPr>
          <p:nvPr/>
        </p:nvSpPr>
        <p:spPr bwMode="auto">
          <a:xfrm rot="18996717" flipH="1">
            <a:off x="6427757" y="2548460"/>
            <a:ext cx="48401" cy="96801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23" name="Freeform 112"/>
          <p:cNvSpPr>
            <a:spLocks/>
          </p:cNvSpPr>
          <p:nvPr/>
        </p:nvSpPr>
        <p:spPr bwMode="auto">
          <a:xfrm rot="18996717" flipH="1">
            <a:off x="6560860" y="2687611"/>
            <a:ext cx="48401" cy="96801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24" name="Freeform 113"/>
          <p:cNvSpPr>
            <a:spLocks/>
          </p:cNvSpPr>
          <p:nvPr/>
        </p:nvSpPr>
        <p:spPr bwMode="auto">
          <a:xfrm rot="18996717" flipH="1">
            <a:off x="6693961" y="2828780"/>
            <a:ext cx="48401" cy="96801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25" name="Freeform 114"/>
          <p:cNvSpPr>
            <a:spLocks/>
          </p:cNvSpPr>
          <p:nvPr/>
        </p:nvSpPr>
        <p:spPr bwMode="auto">
          <a:xfrm rot="18996717" flipH="1">
            <a:off x="6827063" y="2969948"/>
            <a:ext cx="48401" cy="96801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26" name="Freeform 115"/>
          <p:cNvSpPr>
            <a:spLocks/>
          </p:cNvSpPr>
          <p:nvPr/>
        </p:nvSpPr>
        <p:spPr bwMode="auto">
          <a:xfrm rot="18996717" flipH="1">
            <a:off x="6960164" y="3111117"/>
            <a:ext cx="48401" cy="96801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27" name="Freeform 116"/>
          <p:cNvSpPr>
            <a:spLocks/>
          </p:cNvSpPr>
          <p:nvPr/>
        </p:nvSpPr>
        <p:spPr bwMode="auto">
          <a:xfrm rot="18996717" flipH="1">
            <a:off x="7093267" y="3250269"/>
            <a:ext cx="48401" cy="96801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28" name="Freeform 118"/>
          <p:cNvSpPr>
            <a:spLocks/>
          </p:cNvSpPr>
          <p:nvPr/>
        </p:nvSpPr>
        <p:spPr bwMode="auto">
          <a:xfrm rot="18996717" flipH="1">
            <a:off x="7226368" y="3391437"/>
            <a:ext cx="48401" cy="96801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29" name="Freeform 119"/>
          <p:cNvSpPr>
            <a:spLocks/>
          </p:cNvSpPr>
          <p:nvPr/>
        </p:nvSpPr>
        <p:spPr bwMode="auto">
          <a:xfrm rot="18996717" flipH="1">
            <a:off x="7359470" y="3532606"/>
            <a:ext cx="48401" cy="96801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30" name="Freeform 120"/>
          <p:cNvSpPr>
            <a:spLocks/>
          </p:cNvSpPr>
          <p:nvPr/>
        </p:nvSpPr>
        <p:spPr bwMode="auto">
          <a:xfrm rot="18996717" flipH="1">
            <a:off x="7492571" y="3673774"/>
            <a:ext cx="48401" cy="96801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31" name="Freeform 121"/>
          <p:cNvSpPr>
            <a:spLocks/>
          </p:cNvSpPr>
          <p:nvPr/>
        </p:nvSpPr>
        <p:spPr bwMode="auto">
          <a:xfrm rot="18996717" flipH="1">
            <a:off x="7625674" y="3812927"/>
            <a:ext cx="48401" cy="96801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cxnSp>
        <p:nvCxnSpPr>
          <p:cNvPr id="32" name="Straight Connector 14"/>
          <p:cNvCxnSpPr>
            <a:cxnSpLocks noChangeShapeType="1"/>
            <a:stCxn id="21" idx="0"/>
          </p:cNvCxnSpPr>
          <p:nvPr/>
        </p:nvCxnSpPr>
        <p:spPr bwMode="auto">
          <a:xfrm rot="18996717" flipH="1" flipV="1">
            <a:off x="7567189" y="3413621"/>
            <a:ext cx="1064814" cy="229904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3" name="Straight Connector 133"/>
          <p:cNvCxnSpPr>
            <a:cxnSpLocks noChangeShapeType="1"/>
          </p:cNvCxnSpPr>
          <p:nvPr/>
        </p:nvCxnSpPr>
        <p:spPr bwMode="auto">
          <a:xfrm rot="18996717" flipH="1" flipV="1">
            <a:off x="7434088" y="3272453"/>
            <a:ext cx="1064814" cy="229904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4" name="Straight Connector 134"/>
          <p:cNvCxnSpPr>
            <a:cxnSpLocks noChangeShapeType="1"/>
          </p:cNvCxnSpPr>
          <p:nvPr/>
        </p:nvCxnSpPr>
        <p:spPr bwMode="auto">
          <a:xfrm rot="18996717" flipH="1" flipV="1">
            <a:off x="7300986" y="3131283"/>
            <a:ext cx="1064814" cy="229904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5" name="Straight Connector 135"/>
          <p:cNvCxnSpPr>
            <a:cxnSpLocks noChangeShapeType="1"/>
          </p:cNvCxnSpPr>
          <p:nvPr/>
        </p:nvCxnSpPr>
        <p:spPr bwMode="auto">
          <a:xfrm rot="18996717" flipH="1" flipV="1">
            <a:off x="7167885" y="2990116"/>
            <a:ext cx="1064814" cy="229904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6" name="Straight Connector 136"/>
          <p:cNvCxnSpPr>
            <a:cxnSpLocks noChangeShapeType="1"/>
          </p:cNvCxnSpPr>
          <p:nvPr/>
        </p:nvCxnSpPr>
        <p:spPr bwMode="auto">
          <a:xfrm rot="18996717" flipH="1" flipV="1">
            <a:off x="7034782" y="2850963"/>
            <a:ext cx="1064814" cy="229904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7" name="Straight Connector 137"/>
          <p:cNvCxnSpPr>
            <a:cxnSpLocks noChangeShapeType="1"/>
          </p:cNvCxnSpPr>
          <p:nvPr/>
        </p:nvCxnSpPr>
        <p:spPr bwMode="auto">
          <a:xfrm rot="18996717" flipH="1" flipV="1">
            <a:off x="6901681" y="2709795"/>
            <a:ext cx="1064814" cy="229904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8" name="Straight Connector 138"/>
          <p:cNvCxnSpPr>
            <a:cxnSpLocks noChangeShapeType="1"/>
          </p:cNvCxnSpPr>
          <p:nvPr/>
        </p:nvCxnSpPr>
        <p:spPr bwMode="auto">
          <a:xfrm rot="18996717" flipH="1" flipV="1">
            <a:off x="6768579" y="2568626"/>
            <a:ext cx="1064814" cy="229904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9" name="Straight Connector 139"/>
          <p:cNvCxnSpPr>
            <a:cxnSpLocks noChangeShapeType="1"/>
          </p:cNvCxnSpPr>
          <p:nvPr/>
        </p:nvCxnSpPr>
        <p:spPr bwMode="auto">
          <a:xfrm rot="18996717" flipH="1" flipV="1">
            <a:off x="6635478" y="2427458"/>
            <a:ext cx="1064814" cy="229904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0" name="Straight Connector 140"/>
          <p:cNvCxnSpPr>
            <a:cxnSpLocks noChangeShapeType="1"/>
          </p:cNvCxnSpPr>
          <p:nvPr/>
        </p:nvCxnSpPr>
        <p:spPr bwMode="auto">
          <a:xfrm rot="18996717" flipH="1" flipV="1">
            <a:off x="6502375" y="2288306"/>
            <a:ext cx="1064814" cy="229904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1" name="Straight Connector 141"/>
          <p:cNvCxnSpPr>
            <a:cxnSpLocks noChangeShapeType="1"/>
          </p:cNvCxnSpPr>
          <p:nvPr/>
        </p:nvCxnSpPr>
        <p:spPr bwMode="auto">
          <a:xfrm rot="18996717" flipH="1" flipV="1">
            <a:off x="6369274" y="2147137"/>
            <a:ext cx="1064814" cy="229904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2" name="Straight Connector 136205"/>
          <p:cNvCxnSpPr>
            <a:cxnSpLocks noChangeShapeType="1"/>
          </p:cNvCxnSpPr>
          <p:nvPr/>
        </p:nvCxnSpPr>
        <p:spPr bwMode="auto">
          <a:xfrm flipH="1">
            <a:off x="7633760" y="4020646"/>
            <a:ext cx="199633" cy="14193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grpSp>
        <p:nvGrpSpPr>
          <p:cNvPr id="43" name="Group 224"/>
          <p:cNvGrpSpPr>
            <a:grpSpLocks/>
          </p:cNvGrpSpPr>
          <p:nvPr/>
        </p:nvGrpSpPr>
        <p:grpSpPr bwMode="auto">
          <a:xfrm>
            <a:off x="7113433" y="2171337"/>
            <a:ext cx="193603" cy="193603"/>
            <a:chOff x="6146800" y="4191000"/>
            <a:chExt cx="152400" cy="152400"/>
          </a:xfrm>
        </p:grpSpPr>
        <p:cxnSp>
          <p:nvCxnSpPr>
            <p:cNvPr id="44" name="Straight Connector 136220"/>
            <p:cNvCxnSpPr>
              <a:cxnSpLocks noChangeShapeType="1"/>
            </p:cNvCxnSpPr>
            <p:nvPr/>
          </p:nvCxnSpPr>
          <p:spPr bwMode="auto">
            <a:xfrm flipV="1">
              <a:off x="6146800" y="4191000"/>
              <a:ext cx="76200" cy="1524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5" name="Straight Connector 226"/>
            <p:cNvCxnSpPr>
              <a:cxnSpLocks noChangeShapeType="1"/>
            </p:cNvCxnSpPr>
            <p:nvPr/>
          </p:nvCxnSpPr>
          <p:spPr bwMode="auto">
            <a:xfrm>
              <a:off x="6146800" y="4343400"/>
              <a:ext cx="15240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grpSp>
        <p:nvGrpSpPr>
          <p:cNvPr id="46" name="Group 229"/>
          <p:cNvGrpSpPr>
            <a:grpSpLocks/>
          </p:cNvGrpSpPr>
          <p:nvPr/>
        </p:nvGrpSpPr>
        <p:grpSpPr bwMode="auto">
          <a:xfrm>
            <a:off x="7403837" y="2655344"/>
            <a:ext cx="193603" cy="193603"/>
            <a:chOff x="6146800" y="4191000"/>
            <a:chExt cx="152400" cy="152400"/>
          </a:xfrm>
        </p:grpSpPr>
        <p:cxnSp>
          <p:nvCxnSpPr>
            <p:cNvPr id="47" name="Straight Connector 230"/>
            <p:cNvCxnSpPr>
              <a:cxnSpLocks noChangeShapeType="1"/>
            </p:cNvCxnSpPr>
            <p:nvPr/>
          </p:nvCxnSpPr>
          <p:spPr bwMode="auto">
            <a:xfrm flipV="1">
              <a:off x="6146800" y="4191000"/>
              <a:ext cx="76200" cy="1524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8" name="Straight Connector 231"/>
            <p:cNvCxnSpPr>
              <a:cxnSpLocks noChangeShapeType="1"/>
            </p:cNvCxnSpPr>
            <p:nvPr/>
          </p:nvCxnSpPr>
          <p:spPr bwMode="auto">
            <a:xfrm>
              <a:off x="6146800" y="4343400"/>
              <a:ext cx="15240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grpSp>
        <p:nvGrpSpPr>
          <p:cNvPr id="49" name="Group 232"/>
          <p:cNvGrpSpPr>
            <a:grpSpLocks/>
          </p:cNvGrpSpPr>
          <p:nvPr/>
        </p:nvGrpSpPr>
        <p:grpSpPr bwMode="auto">
          <a:xfrm>
            <a:off x="7791043" y="2848946"/>
            <a:ext cx="193603" cy="193603"/>
            <a:chOff x="6146800" y="4191000"/>
            <a:chExt cx="152400" cy="152400"/>
          </a:xfrm>
        </p:grpSpPr>
        <p:cxnSp>
          <p:nvCxnSpPr>
            <p:cNvPr id="50" name="Straight Connector 233"/>
            <p:cNvCxnSpPr>
              <a:cxnSpLocks noChangeShapeType="1"/>
            </p:cNvCxnSpPr>
            <p:nvPr/>
          </p:nvCxnSpPr>
          <p:spPr bwMode="auto">
            <a:xfrm flipV="1">
              <a:off x="6146800" y="4191000"/>
              <a:ext cx="76200" cy="1524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1" name="Straight Connector 234"/>
            <p:cNvCxnSpPr>
              <a:cxnSpLocks noChangeShapeType="1"/>
            </p:cNvCxnSpPr>
            <p:nvPr/>
          </p:nvCxnSpPr>
          <p:spPr bwMode="auto">
            <a:xfrm>
              <a:off x="6146800" y="4343400"/>
              <a:ext cx="15240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graphicFrame>
        <p:nvGraphicFramePr>
          <p:cNvPr id="55" name="Object 27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37010436"/>
              </p:ext>
            </p:extLst>
          </p:nvPr>
        </p:nvGraphicFramePr>
        <p:xfrm>
          <a:off x="8371850" y="3720158"/>
          <a:ext cx="419472" cy="3872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65100" imgH="152400" progId="Equation.DSMT4">
                  <p:embed/>
                </p:oleObj>
              </mc:Choice>
              <mc:Fallback>
                <p:oleObj name="Equation" r:id="rId3" imgW="165100" imgH="15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71850" y="3720158"/>
                        <a:ext cx="419472" cy="38720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6" name="Freeform 2"/>
          <p:cNvSpPr>
            <a:spLocks/>
          </p:cNvSpPr>
          <p:nvPr/>
        </p:nvSpPr>
        <p:spPr bwMode="auto">
          <a:xfrm rot="14187812">
            <a:off x="6671777" y="2086637"/>
            <a:ext cx="794578" cy="992213"/>
          </a:xfrm>
          <a:custGeom>
            <a:avLst/>
            <a:gdLst>
              <a:gd name="T0" fmla="*/ 54754 w 1933226"/>
              <a:gd name="T1" fmla="*/ 81787 h 2414746"/>
              <a:gd name="T2" fmla="*/ 60349 w 1933226"/>
              <a:gd name="T3" fmla="*/ 68882 h 2414746"/>
              <a:gd name="T4" fmla="*/ 62932 w 1933226"/>
              <a:gd name="T5" fmla="*/ 61570 h 2414746"/>
              <a:gd name="T6" fmla="*/ 62501 w 1933226"/>
              <a:gd name="T7" fmla="*/ 47375 h 2414746"/>
              <a:gd name="T8" fmla="*/ 65514 w 1933226"/>
              <a:gd name="T9" fmla="*/ 27588 h 2414746"/>
              <a:gd name="T10" fmla="*/ 65514 w 1933226"/>
              <a:gd name="T11" fmla="*/ 18986 h 2414746"/>
              <a:gd name="T12" fmla="*/ 62501 w 1933226"/>
              <a:gd name="T13" fmla="*/ 15114 h 2414746"/>
              <a:gd name="T14" fmla="*/ 59058 w 1933226"/>
              <a:gd name="T15" fmla="*/ 19846 h 2414746"/>
              <a:gd name="T16" fmla="*/ 56045 w 1933226"/>
              <a:gd name="T17" fmla="*/ 30169 h 2414746"/>
              <a:gd name="T18" fmla="*/ 53033 w 1933226"/>
              <a:gd name="T19" fmla="*/ 40063 h 2414746"/>
              <a:gd name="T20" fmla="*/ 53894 w 1933226"/>
              <a:gd name="T21" fmla="*/ 26298 h 2414746"/>
              <a:gd name="T22" fmla="*/ 55185 w 1933226"/>
              <a:gd name="T23" fmla="*/ 16835 h 2414746"/>
              <a:gd name="T24" fmla="*/ 56476 w 1933226"/>
              <a:gd name="T25" fmla="*/ 7372 h 2414746"/>
              <a:gd name="T26" fmla="*/ 50881 w 1933226"/>
              <a:gd name="T27" fmla="*/ 3070 h 2414746"/>
              <a:gd name="T28" fmla="*/ 46147 w 1933226"/>
              <a:gd name="T29" fmla="*/ 8662 h 2414746"/>
              <a:gd name="T30" fmla="*/ 46147 w 1933226"/>
              <a:gd name="T31" fmla="*/ 16835 h 2414746"/>
              <a:gd name="T32" fmla="*/ 43134 w 1933226"/>
              <a:gd name="T33" fmla="*/ 33180 h 2414746"/>
              <a:gd name="T34" fmla="*/ 41412 w 1933226"/>
              <a:gd name="T35" fmla="*/ 37482 h 2414746"/>
              <a:gd name="T36" fmla="*/ 41412 w 1933226"/>
              <a:gd name="T37" fmla="*/ 27588 h 2414746"/>
              <a:gd name="T38" fmla="*/ 41412 w 1933226"/>
              <a:gd name="T39" fmla="*/ 12533 h 2414746"/>
              <a:gd name="T40" fmla="*/ 41412 w 1933226"/>
              <a:gd name="T41" fmla="*/ 2640 h 2414746"/>
              <a:gd name="T42" fmla="*/ 37969 w 1933226"/>
              <a:gd name="T43" fmla="*/ 59 h 2414746"/>
              <a:gd name="T44" fmla="*/ 33235 w 1933226"/>
              <a:gd name="T45" fmla="*/ 1350 h 2414746"/>
              <a:gd name="T46" fmla="*/ 33235 w 1933226"/>
              <a:gd name="T47" fmla="*/ 6942 h 2414746"/>
              <a:gd name="T48" fmla="*/ 33235 w 1933226"/>
              <a:gd name="T49" fmla="*/ 17695 h 2414746"/>
              <a:gd name="T50" fmla="*/ 33235 w 1933226"/>
              <a:gd name="T51" fmla="*/ 31030 h 2414746"/>
              <a:gd name="T52" fmla="*/ 31944 w 1933226"/>
              <a:gd name="T53" fmla="*/ 37482 h 2414746"/>
              <a:gd name="T54" fmla="*/ 29362 w 1933226"/>
              <a:gd name="T55" fmla="*/ 29309 h 2414746"/>
              <a:gd name="T56" fmla="*/ 28071 w 1933226"/>
              <a:gd name="T57" fmla="*/ 15975 h 2414746"/>
              <a:gd name="T58" fmla="*/ 27210 w 1933226"/>
              <a:gd name="T59" fmla="*/ 9092 h 2414746"/>
              <a:gd name="T60" fmla="*/ 23767 w 1933226"/>
              <a:gd name="T61" fmla="*/ 4360 h 2414746"/>
              <a:gd name="T62" fmla="*/ 20324 w 1933226"/>
              <a:gd name="T63" fmla="*/ 4360 h 2414746"/>
              <a:gd name="T64" fmla="*/ 17311 w 1933226"/>
              <a:gd name="T65" fmla="*/ 6511 h 2414746"/>
              <a:gd name="T66" fmla="*/ 17311 w 1933226"/>
              <a:gd name="T67" fmla="*/ 10813 h 2414746"/>
              <a:gd name="T68" fmla="*/ 19033 w 1933226"/>
              <a:gd name="T69" fmla="*/ 19416 h 2414746"/>
              <a:gd name="T70" fmla="*/ 19033 w 1933226"/>
              <a:gd name="T71" fmla="*/ 28879 h 2414746"/>
              <a:gd name="T72" fmla="*/ 22045 w 1933226"/>
              <a:gd name="T73" fmla="*/ 46945 h 2414746"/>
              <a:gd name="T74" fmla="*/ 10425 w 1933226"/>
              <a:gd name="T75" fmla="*/ 42643 h 2414746"/>
              <a:gd name="T76" fmla="*/ 957 w 1933226"/>
              <a:gd name="T77" fmla="*/ 45654 h 2414746"/>
              <a:gd name="T78" fmla="*/ 957 w 1933226"/>
              <a:gd name="T79" fmla="*/ 50816 h 2414746"/>
              <a:gd name="T80" fmla="*/ 6551 w 1933226"/>
              <a:gd name="T81" fmla="*/ 53397 h 2414746"/>
              <a:gd name="T82" fmla="*/ 14729 w 1933226"/>
              <a:gd name="T83" fmla="*/ 54257 h 2414746"/>
              <a:gd name="T84" fmla="*/ 20324 w 1933226"/>
              <a:gd name="T85" fmla="*/ 62000 h 2414746"/>
              <a:gd name="T86" fmla="*/ 23767 w 1933226"/>
              <a:gd name="T87" fmla="*/ 69743 h 2414746"/>
              <a:gd name="T88" fmla="*/ 27210 w 1933226"/>
              <a:gd name="T89" fmla="*/ 81356 h 241474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0" t="0" r="r" b="b"/>
            <a:pathLst>
              <a:path w="1933226" h="2414746">
                <a:moveTo>
                  <a:pt x="1615726" y="2414746"/>
                </a:moveTo>
                <a:cubicBezTo>
                  <a:pt x="1678167" y="2273987"/>
                  <a:pt x="1740609" y="2133229"/>
                  <a:pt x="1780826" y="2033746"/>
                </a:cubicBezTo>
                <a:cubicBezTo>
                  <a:pt x="1821043" y="1934263"/>
                  <a:pt x="1846443" y="1923679"/>
                  <a:pt x="1857026" y="1817846"/>
                </a:cubicBezTo>
                <a:cubicBezTo>
                  <a:pt x="1867609" y="1712013"/>
                  <a:pt x="1831626" y="1565963"/>
                  <a:pt x="1844326" y="1398746"/>
                </a:cubicBezTo>
                <a:cubicBezTo>
                  <a:pt x="1857026" y="1231529"/>
                  <a:pt x="1918409" y="954246"/>
                  <a:pt x="1933226" y="814546"/>
                </a:cubicBezTo>
                <a:cubicBezTo>
                  <a:pt x="1948043" y="674846"/>
                  <a:pt x="1948043" y="621929"/>
                  <a:pt x="1933226" y="560546"/>
                </a:cubicBezTo>
                <a:cubicBezTo>
                  <a:pt x="1918409" y="499163"/>
                  <a:pt x="1876076" y="442013"/>
                  <a:pt x="1844326" y="446246"/>
                </a:cubicBezTo>
                <a:cubicBezTo>
                  <a:pt x="1812576" y="450479"/>
                  <a:pt x="1774476" y="511863"/>
                  <a:pt x="1742726" y="585946"/>
                </a:cubicBezTo>
                <a:cubicBezTo>
                  <a:pt x="1710976" y="660029"/>
                  <a:pt x="1683459" y="791263"/>
                  <a:pt x="1653826" y="890746"/>
                </a:cubicBezTo>
                <a:cubicBezTo>
                  <a:pt x="1624193" y="990229"/>
                  <a:pt x="1575509" y="1201896"/>
                  <a:pt x="1564926" y="1182846"/>
                </a:cubicBezTo>
                <a:cubicBezTo>
                  <a:pt x="1554343" y="1163796"/>
                  <a:pt x="1579743" y="890746"/>
                  <a:pt x="1590326" y="776446"/>
                </a:cubicBezTo>
                <a:cubicBezTo>
                  <a:pt x="1600909" y="662146"/>
                  <a:pt x="1628426" y="497046"/>
                  <a:pt x="1628426" y="497046"/>
                </a:cubicBezTo>
                <a:cubicBezTo>
                  <a:pt x="1641126" y="403913"/>
                  <a:pt x="1687693" y="285379"/>
                  <a:pt x="1666526" y="217646"/>
                </a:cubicBezTo>
                <a:cubicBezTo>
                  <a:pt x="1645359" y="149913"/>
                  <a:pt x="1552226" y="84296"/>
                  <a:pt x="1501426" y="90646"/>
                </a:cubicBezTo>
                <a:cubicBezTo>
                  <a:pt x="1450626" y="96996"/>
                  <a:pt x="1385009" y="188013"/>
                  <a:pt x="1361726" y="255746"/>
                </a:cubicBezTo>
                <a:cubicBezTo>
                  <a:pt x="1338443" y="323479"/>
                  <a:pt x="1376543" y="376396"/>
                  <a:pt x="1361726" y="497046"/>
                </a:cubicBezTo>
                <a:cubicBezTo>
                  <a:pt x="1346909" y="617696"/>
                  <a:pt x="1296109" y="878046"/>
                  <a:pt x="1272826" y="979646"/>
                </a:cubicBezTo>
                <a:cubicBezTo>
                  <a:pt x="1249543" y="1081246"/>
                  <a:pt x="1230493" y="1134163"/>
                  <a:pt x="1222026" y="1106646"/>
                </a:cubicBezTo>
                <a:cubicBezTo>
                  <a:pt x="1213559" y="1079129"/>
                  <a:pt x="1222026" y="814546"/>
                  <a:pt x="1222026" y="814546"/>
                </a:cubicBezTo>
                <a:lnTo>
                  <a:pt x="1222026" y="370046"/>
                </a:lnTo>
                <a:cubicBezTo>
                  <a:pt x="1222026" y="247279"/>
                  <a:pt x="1238959" y="139329"/>
                  <a:pt x="1222026" y="77946"/>
                </a:cubicBezTo>
                <a:cubicBezTo>
                  <a:pt x="1205093" y="16563"/>
                  <a:pt x="1160643" y="8096"/>
                  <a:pt x="1120426" y="1746"/>
                </a:cubicBezTo>
                <a:cubicBezTo>
                  <a:pt x="1080209" y="-4604"/>
                  <a:pt x="1004009" y="5979"/>
                  <a:pt x="980726" y="39846"/>
                </a:cubicBezTo>
                <a:cubicBezTo>
                  <a:pt x="957443" y="73713"/>
                  <a:pt x="980726" y="204946"/>
                  <a:pt x="980726" y="204946"/>
                </a:cubicBezTo>
                <a:lnTo>
                  <a:pt x="980726" y="522446"/>
                </a:lnTo>
                <a:cubicBezTo>
                  <a:pt x="980726" y="640979"/>
                  <a:pt x="987076" y="818779"/>
                  <a:pt x="980726" y="916146"/>
                </a:cubicBezTo>
                <a:cubicBezTo>
                  <a:pt x="974376" y="1013513"/>
                  <a:pt x="961676" y="1115113"/>
                  <a:pt x="942626" y="1106646"/>
                </a:cubicBezTo>
                <a:cubicBezTo>
                  <a:pt x="923576" y="1098179"/>
                  <a:pt x="885476" y="971179"/>
                  <a:pt x="866426" y="865346"/>
                </a:cubicBezTo>
                <a:cubicBezTo>
                  <a:pt x="847376" y="759513"/>
                  <a:pt x="838909" y="571129"/>
                  <a:pt x="828326" y="471646"/>
                </a:cubicBezTo>
                <a:cubicBezTo>
                  <a:pt x="817743" y="372163"/>
                  <a:pt x="824093" y="325596"/>
                  <a:pt x="802926" y="268446"/>
                </a:cubicBezTo>
                <a:cubicBezTo>
                  <a:pt x="781759" y="211296"/>
                  <a:pt x="735193" y="152029"/>
                  <a:pt x="701326" y="128746"/>
                </a:cubicBezTo>
                <a:cubicBezTo>
                  <a:pt x="667459" y="105463"/>
                  <a:pt x="631476" y="118163"/>
                  <a:pt x="599726" y="128746"/>
                </a:cubicBezTo>
                <a:cubicBezTo>
                  <a:pt x="567976" y="139329"/>
                  <a:pt x="525643" y="160496"/>
                  <a:pt x="510826" y="192246"/>
                </a:cubicBezTo>
                <a:cubicBezTo>
                  <a:pt x="496009" y="223996"/>
                  <a:pt x="502359" y="255746"/>
                  <a:pt x="510826" y="319246"/>
                </a:cubicBezTo>
                <a:cubicBezTo>
                  <a:pt x="519293" y="382746"/>
                  <a:pt x="553159" y="484346"/>
                  <a:pt x="561626" y="573246"/>
                </a:cubicBezTo>
                <a:cubicBezTo>
                  <a:pt x="570093" y="662146"/>
                  <a:pt x="546809" y="717179"/>
                  <a:pt x="561626" y="852646"/>
                </a:cubicBezTo>
                <a:cubicBezTo>
                  <a:pt x="576443" y="988113"/>
                  <a:pt x="692859" y="1318313"/>
                  <a:pt x="650526" y="1386046"/>
                </a:cubicBezTo>
                <a:cubicBezTo>
                  <a:pt x="608193" y="1453779"/>
                  <a:pt x="411343" y="1265396"/>
                  <a:pt x="307626" y="1259046"/>
                </a:cubicBezTo>
                <a:cubicBezTo>
                  <a:pt x="203909" y="1252696"/>
                  <a:pt x="74793" y="1307729"/>
                  <a:pt x="28226" y="1347946"/>
                </a:cubicBezTo>
                <a:cubicBezTo>
                  <a:pt x="-18341" y="1388163"/>
                  <a:pt x="709" y="1462246"/>
                  <a:pt x="28226" y="1500346"/>
                </a:cubicBezTo>
                <a:cubicBezTo>
                  <a:pt x="55743" y="1538446"/>
                  <a:pt x="125593" y="1559613"/>
                  <a:pt x="193326" y="1576546"/>
                </a:cubicBezTo>
                <a:cubicBezTo>
                  <a:pt x="261059" y="1593479"/>
                  <a:pt x="366893" y="1559613"/>
                  <a:pt x="434626" y="1601946"/>
                </a:cubicBezTo>
                <a:cubicBezTo>
                  <a:pt x="502359" y="1644279"/>
                  <a:pt x="555276" y="1754346"/>
                  <a:pt x="599726" y="1830546"/>
                </a:cubicBezTo>
                <a:cubicBezTo>
                  <a:pt x="644176" y="1906746"/>
                  <a:pt x="667459" y="1963896"/>
                  <a:pt x="701326" y="2059146"/>
                </a:cubicBezTo>
                <a:cubicBezTo>
                  <a:pt x="735193" y="2154396"/>
                  <a:pt x="802926" y="2402046"/>
                  <a:pt x="802926" y="2402046"/>
                </a:cubicBezTo>
              </a:path>
            </a:pathLst>
          </a:custGeom>
          <a:solidFill>
            <a:schemeClr val="tx1"/>
          </a:solidFill>
          <a:ln w="9525">
            <a:solidFill>
              <a:srgbClr val="008000"/>
            </a:solidFill>
            <a:round/>
            <a:headEnd/>
            <a:tailEnd/>
          </a:ln>
        </p:spPr>
        <p:txBody>
          <a:bodyPr lIns="82296" tIns="41148" rIns="82296" bIns="41148"/>
          <a:lstStyle/>
          <a:p>
            <a:endParaRPr lang="en-US"/>
          </a:p>
        </p:txBody>
      </p:sp>
      <p:cxnSp>
        <p:nvCxnSpPr>
          <p:cNvPr id="57" name="Straight Arrow Connector 5"/>
          <p:cNvCxnSpPr>
            <a:cxnSpLocks noChangeShapeType="1"/>
          </p:cNvCxnSpPr>
          <p:nvPr/>
        </p:nvCxnSpPr>
        <p:spPr bwMode="auto">
          <a:xfrm>
            <a:off x="7403837" y="2945748"/>
            <a:ext cx="387205" cy="387205"/>
          </a:xfrm>
          <a:prstGeom prst="straightConnector1">
            <a:avLst/>
          </a:prstGeom>
          <a:noFill/>
          <a:ln w="76200">
            <a:solidFill>
              <a:srgbClr val="008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8" name="Straight Connector 142"/>
          <p:cNvCxnSpPr>
            <a:cxnSpLocks noChangeShapeType="1"/>
          </p:cNvCxnSpPr>
          <p:nvPr/>
        </p:nvCxnSpPr>
        <p:spPr bwMode="auto">
          <a:xfrm rot="18996717" flipH="1" flipV="1">
            <a:off x="6687911" y="1923284"/>
            <a:ext cx="580808" cy="13310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grpSp>
        <p:nvGrpSpPr>
          <p:cNvPr id="59" name="Group 232"/>
          <p:cNvGrpSpPr>
            <a:grpSpLocks/>
          </p:cNvGrpSpPr>
          <p:nvPr/>
        </p:nvGrpSpPr>
        <p:grpSpPr bwMode="auto">
          <a:xfrm>
            <a:off x="7972127" y="3189465"/>
            <a:ext cx="193603" cy="193603"/>
            <a:chOff x="6146800" y="4191000"/>
            <a:chExt cx="152400" cy="152400"/>
          </a:xfrm>
        </p:grpSpPr>
        <p:cxnSp>
          <p:nvCxnSpPr>
            <p:cNvPr id="60" name="Straight Connector 233"/>
            <p:cNvCxnSpPr>
              <a:cxnSpLocks noChangeShapeType="1"/>
            </p:cNvCxnSpPr>
            <p:nvPr/>
          </p:nvCxnSpPr>
          <p:spPr bwMode="auto">
            <a:xfrm flipV="1">
              <a:off x="6146800" y="4191000"/>
              <a:ext cx="76200" cy="1524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61" name="Straight Connector 234"/>
            <p:cNvCxnSpPr>
              <a:cxnSpLocks noChangeShapeType="1"/>
            </p:cNvCxnSpPr>
            <p:nvPr/>
          </p:nvCxnSpPr>
          <p:spPr bwMode="auto">
            <a:xfrm>
              <a:off x="6146800" y="4343400"/>
              <a:ext cx="15240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sp>
        <p:nvSpPr>
          <p:cNvPr id="62" name="Text Box 2"/>
          <p:cNvSpPr txBox="1">
            <a:spLocks noChangeArrowheads="1"/>
          </p:cNvSpPr>
          <p:nvPr/>
        </p:nvSpPr>
        <p:spPr bwMode="auto">
          <a:xfrm>
            <a:off x="5672277" y="3408022"/>
            <a:ext cx="129275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763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600" dirty="0">
                <a:solidFill>
                  <a:srgbClr val="0000FF"/>
                </a:solidFill>
                <a:latin typeface="Apple Chancery"/>
                <a:cs typeface="Apple Chancery"/>
              </a:rPr>
              <a:t>direction of</a:t>
            </a:r>
            <a:endParaRPr lang="en-US" sz="1600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63" name="Text Box 2"/>
          <p:cNvSpPr txBox="1">
            <a:spLocks noChangeArrowheads="1"/>
          </p:cNvSpPr>
          <p:nvPr/>
        </p:nvSpPr>
        <p:spPr bwMode="auto">
          <a:xfrm>
            <a:off x="5964003" y="3650772"/>
            <a:ext cx="65133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763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600" dirty="0">
                <a:solidFill>
                  <a:srgbClr val="FF0000"/>
                </a:solidFill>
                <a:latin typeface="Apple Chancery"/>
                <a:cs typeface="Apple Chancery"/>
              </a:rPr>
              <a:t>B-</a:t>
            </a:r>
            <a:r>
              <a:rPr lang="en-US" sz="1600" dirty="0" err="1">
                <a:solidFill>
                  <a:srgbClr val="FF0000"/>
                </a:solidFill>
                <a:latin typeface="Apple Chancery"/>
                <a:cs typeface="Apple Chancery"/>
              </a:rPr>
              <a:t>fld</a:t>
            </a:r>
            <a:endParaRPr lang="en-US" sz="1600" dirty="0">
              <a:latin typeface="Times New Roman"/>
              <a:cs typeface="Times New Roman"/>
            </a:endParaRPr>
          </a:p>
        </p:txBody>
      </p:sp>
      <p:sp>
        <p:nvSpPr>
          <p:cNvPr id="64" name="Text Box 2"/>
          <p:cNvSpPr txBox="1">
            <a:spLocks noChangeArrowheads="1"/>
          </p:cNvSpPr>
          <p:nvPr/>
        </p:nvSpPr>
        <p:spPr bwMode="auto">
          <a:xfrm>
            <a:off x="7558474" y="4163856"/>
            <a:ext cx="129275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763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600" dirty="0">
                <a:solidFill>
                  <a:srgbClr val="FF0000"/>
                </a:solidFill>
                <a:latin typeface="Apple Chancery"/>
                <a:cs typeface="Apple Chancery"/>
              </a:rPr>
              <a:t>this end </a:t>
            </a:r>
            <a:r>
              <a:rPr lang="en-US" sz="1600" dirty="0">
                <a:solidFill>
                  <a:srgbClr val="000000"/>
                </a:solidFill>
                <a:latin typeface="Times New Roman"/>
                <a:cs typeface="Times New Roman"/>
              </a:rPr>
              <a:t>of</a:t>
            </a:r>
          </a:p>
        </p:txBody>
      </p:sp>
      <p:sp>
        <p:nvSpPr>
          <p:cNvPr id="65" name="Text Box 2"/>
          <p:cNvSpPr txBox="1">
            <a:spLocks noChangeArrowheads="1"/>
          </p:cNvSpPr>
          <p:nvPr/>
        </p:nvSpPr>
        <p:spPr bwMode="auto">
          <a:xfrm>
            <a:off x="7487921" y="4401254"/>
            <a:ext cx="129275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763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600" dirty="0">
                <a:solidFill>
                  <a:srgbClr val="0000FF"/>
                </a:solidFill>
                <a:latin typeface="Times New Roman"/>
                <a:cs typeface="Times New Roman"/>
              </a:rPr>
              <a:t>coil acts like</a:t>
            </a:r>
          </a:p>
        </p:txBody>
      </p:sp>
      <p:sp>
        <p:nvSpPr>
          <p:cNvPr id="66" name="Text Box 2"/>
          <p:cNvSpPr txBox="1">
            <a:spLocks noChangeArrowheads="1"/>
          </p:cNvSpPr>
          <p:nvPr/>
        </p:nvSpPr>
        <p:spPr bwMode="auto">
          <a:xfrm>
            <a:off x="7508906" y="4646731"/>
            <a:ext cx="129275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763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600" dirty="0">
                <a:solidFill>
                  <a:srgbClr val="000000"/>
                </a:solidFill>
                <a:latin typeface="Times New Roman"/>
                <a:cs typeface="Times New Roman"/>
              </a:rPr>
              <a:t>a </a:t>
            </a:r>
            <a:r>
              <a:rPr lang="en-US" sz="1600" dirty="0">
                <a:solidFill>
                  <a:srgbClr val="FF0000"/>
                </a:solidFill>
                <a:latin typeface="Times New Roman"/>
                <a:cs typeface="Times New Roman"/>
              </a:rPr>
              <a:t>north pole</a:t>
            </a:r>
          </a:p>
        </p:txBody>
      </p:sp>
      <p:sp>
        <p:nvSpPr>
          <p:cNvPr id="4" name="Freeform 3"/>
          <p:cNvSpPr/>
          <p:nvPr/>
        </p:nvSpPr>
        <p:spPr>
          <a:xfrm>
            <a:off x="6680200" y="3238500"/>
            <a:ext cx="739365" cy="495300"/>
          </a:xfrm>
          <a:custGeom>
            <a:avLst/>
            <a:gdLst>
              <a:gd name="connsiteX0" fmla="*/ 685800 w 739365"/>
              <a:gd name="connsiteY0" fmla="*/ 0 h 495300"/>
              <a:gd name="connsiteX1" fmla="*/ 266700 w 739365"/>
              <a:gd name="connsiteY1" fmla="*/ 152400 h 495300"/>
              <a:gd name="connsiteX2" fmla="*/ 736600 w 739365"/>
              <a:gd name="connsiteY2" fmla="*/ 254000 h 495300"/>
              <a:gd name="connsiteX3" fmla="*/ 0 w 739365"/>
              <a:gd name="connsiteY3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9365" h="495300">
                <a:moveTo>
                  <a:pt x="685800" y="0"/>
                </a:moveTo>
                <a:cubicBezTo>
                  <a:pt x="472016" y="55033"/>
                  <a:pt x="258233" y="110067"/>
                  <a:pt x="266700" y="152400"/>
                </a:cubicBezTo>
                <a:cubicBezTo>
                  <a:pt x="275167" y="194733"/>
                  <a:pt x="781050" y="196850"/>
                  <a:pt x="736600" y="254000"/>
                </a:cubicBezTo>
                <a:cubicBezTo>
                  <a:pt x="692150" y="311150"/>
                  <a:pt x="0" y="495300"/>
                  <a:pt x="0" y="495300"/>
                </a:cubicBezTo>
              </a:path>
            </a:pathLst>
          </a:custGeom>
          <a:ln w="1270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Text Box 2"/>
          <p:cNvSpPr txBox="1">
            <a:spLocks noChangeArrowheads="1"/>
          </p:cNvSpPr>
          <p:nvPr/>
        </p:nvSpPr>
        <p:spPr bwMode="auto">
          <a:xfrm>
            <a:off x="346167" y="3076249"/>
            <a:ext cx="5178333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763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A handy trick </a:t>
            </a:r>
            <a:r>
              <a:rPr lang="en-US" sz="2000" dirty="0">
                <a:latin typeface="Times New Roman"/>
                <a:cs typeface="Times New Roman"/>
              </a:rPr>
              <a:t>to determine the direction of a current carrying wire’s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B-</a:t>
            </a:r>
            <a:r>
              <a:rPr lang="en-US" sz="2000" i="1" dirty="0" err="1">
                <a:solidFill>
                  <a:srgbClr val="0000FF"/>
                </a:solidFill>
                <a:latin typeface="Times New Roman"/>
                <a:cs typeface="Times New Roman"/>
              </a:rPr>
              <a:t>fld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>
                <a:latin typeface="Times New Roman"/>
                <a:cs typeface="Times New Roman"/>
              </a:rPr>
              <a:t>is to lay your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right hand on the coil with your fingers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following the direction of current in the coil</a:t>
            </a:r>
            <a:r>
              <a:rPr lang="en-US" sz="2000" dirty="0">
                <a:latin typeface="Times New Roman"/>
                <a:cs typeface="Times New Roman"/>
              </a:rPr>
              <a:t>. 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direction in which your extended right-thumb points identifies </a:t>
            </a:r>
            <a:r>
              <a:rPr lang="en-US" sz="2000" dirty="0">
                <a:latin typeface="Times New Roman"/>
                <a:cs typeface="Times New Roman"/>
              </a:rPr>
              <a:t>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direction of the coil’s B-fld.</a:t>
            </a:r>
            <a:endParaRPr lang="en-US" sz="2000" dirty="0">
              <a:latin typeface="Times New Roman"/>
              <a:cs typeface="Times New Roman"/>
            </a:endParaRPr>
          </a:p>
        </p:txBody>
      </p:sp>
      <p:sp>
        <p:nvSpPr>
          <p:cNvPr id="68" name="Text Box 2"/>
          <p:cNvSpPr txBox="1">
            <a:spLocks noChangeArrowheads="1"/>
          </p:cNvSpPr>
          <p:nvPr/>
        </p:nvSpPr>
        <p:spPr bwMode="auto">
          <a:xfrm>
            <a:off x="333467" y="5057017"/>
            <a:ext cx="845785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763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Note that </a:t>
            </a:r>
            <a:r>
              <a:rPr lang="en-US" sz="2000" dirty="0">
                <a:latin typeface="Times New Roman"/>
                <a:cs typeface="Times New Roman"/>
              </a:rPr>
              <a:t>with the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B-</a:t>
            </a:r>
            <a:r>
              <a:rPr lang="en-US" sz="2000" i="1" dirty="0" err="1">
                <a:solidFill>
                  <a:srgbClr val="0000FF"/>
                </a:solidFill>
                <a:latin typeface="Times New Roman"/>
                <a:cs typeface="Times New Roman"/>
              </a:rPr>
              <a:t>fld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>
                <a:latin typeface="Times New Roman"/>
                <a:cs typeface="Times New Roman"/>
              </a:rPr>
              <a:t>extending along the axis as it does,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coil’s ends look like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north</a:t>
            </a:r>
            <a:r>
              <a:rPr lang="en-US" sz="2000" dirty="0">
                <a:latin typeface="Times New Roman"/>
                <a:cs typeface="Times New Roman"/>
              </a:rPr>
              <a:t> and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south poles</a:t>
            </a:r>
            <a:r>
              <a:rPr lang="en-US" sz="2000" dirty="0">
                <a:latin typeface="Times New Roman"/>
                <a:cs typeface="Times New Roman"/>
              </a:rPr>
              <a:t>.</a:t>
            </a:r>
          </a:p>
        </p:txBody>
      </p:sp>
      <p:sp>
        <p:nvSpPr>
          <p:cNvPr id="69" name="Text Box 2"/>
          <p:cNvSpPr txBox="1">
            <a:spLocks noChangeArrowheads="1"/>
          </p:cNvSpPr>
          <p:nvPr/>
        </p:nvSpPr>
        <p:spPr bwMode="auto">
          <a:xfrm>
            <a:off x="346167" y="5841103"/>
            <a:ext cx="845785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763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With that, </a:t>
            </a:r>
            <a:r>
              <a:rPr lang="en-US" sz="2000" dirty="0">
                <a:latin typeface="Times New Roman"/>
                <a:cs typeface="Times New Roman"/>
              </a:rPr>
              <a:t>consider the following:</a:t>
            </a:r>
          </a:p>
        </p:txBody>
      </p:sp>
    </p:spTree>
    <p:extLst>
      <p:ext uri="{BB962C8B-B14F-4D97-AF65-F5344CB8AC3E}">
        <p14:creationId xmlns:p14="http://schemas.microsoft.com/office/powerpoint/2010/main" val="2919358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56" grpId="0" animBg="1"/>
      <p:bldP spid="62" grpId="0"/>
      <p:bldP spid="63" grpId="0"/>
      <p:bldP spid="64" grpId="0"/>
      <p:bldP spid="65" grpId="0"/>
      <p:bldP spid="66" grpId="0"/>
      <p:bldP spid="4" grpId="0" animBg="1"/>
      <p:bldP spid="67" grpId="0"/>
      <p:bldP spid="68" grpId="0"/>
      <p:bldP spid="69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6" name="Text Box 7"/>
          <p:cNvSpPr txBox="1">
            <a:spLocks/>
          </p:cNvSpPr>
          <p:nvPr/>
        </p:nvSpPr>
        <p:spPr bwMode="auto">
          <a:xfrm>
            <a:off x="6389384" y="3068320"/>
            <a:ext cx="2868916" cy="2545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ＭＳ Ｐゴシック" charset="0"/>
                <a:sym typeface="Gill Sans" charset="0"/>
              </a:defRPr>
            </a:lvl1pPr>
            <a:lvl2pPr marL="742950" indent="-28575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2pPr>
            <a:lvl3pPr marL="11430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3pPr>
            <a:lvl4pPr marL="16002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4pPr>
            <a:lvl5pPr marL="20574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9pPr>
          </a:lstStyle>
          <a:p>
            <a:pPr algn="l" eaLnBrk="1" hangingPunct="1"/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Fingers</a:t>
            </a:r>
            <a:r>
              <a:rPr lang="en-US" sz="2000" dirty="0">
                <a:latin typeface="Times New Roman"/>
                <a:cs typeface="Times New Roman"/>
              </a:rPr>
              <a:t> of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right hand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curl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along </a:t>
            </a:r>
            <a:r>
              <a:rPr lang="en-US" sz="2000" i="1" u="sng" dirty="0">
                <a:solidFill>
                  <a:srgbClr val="FF0000"/>
                </a:solidFill>
                <a:latin typeface="Times New Roman"/>
                <a:cs typeface="Times New Roman"/>
              </a:rPr>
              <a:t>line of current</a:t>
            </a:r>
            <a:r>
              <a:rPr lang="en-US" sz="2000" dirty="0">
                <a:latin typeface="Times New Roman"/>
                <a:cs typeface="Times New Roman"/>
              </a:rPr>
              <a:t>; </a:t>
            </a:r>
          </a:p>
          <a:p>
            <a:pPr algn="l" eaLnBrk="1" hangingPunct="1"/>
            <a:r>
              <a:rPr lang="en-US" sz="2000" dirty="0">
                <a:latin typeface="Times New Roman"/>
                <a:cs typeface="Times New Roman"/>
              </a:rPr>
              <a:t>     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thumb identifies </a:t>
            </a:r>
          </a:p>
          <a:p>
            <a:pPr algn="l" eaLnBrk="1" hangingPunct="1"/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         direction </a:t>
            </a:r>
            <a:r>
              <a:rPr lang="en-US" sz="2000" dirty="0">
                <a:solidFill>
                  <a:schemeClr val="tx1"/>
                </a:solidFill>
                <a:latin typeface="Times New Roman"/>
                <a:cs typeface="Times New Roman"/>
              </a:rPr>
              <a:t>of B-</a:t>
            </a:r>
          </a:p>
          <a:p>
            <a:pPr algn="l" eaLnBrk="1" hangingPunct="1"/>
            <a:r>
              <a:rPr lang="en-US" sz="2000" dirty="0">
                <a:solidFill>
                  <a:schemeClr val="tx1"/>
                </a:solidFill>
                <a:latin typeface="Times New Roman"/>
                <a:cs typeface="Times New Roman"/>
              </a:rPr>
              <a:t>           field (with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B-</a:t>
            </a:r>
          </a:p>
          <a:p>
            <a:pPr algn="l" eaLnBrk="1" hangingPunct="1"/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           field lines exiting </a:t>
            </a:r>
            <a:r>
              <a:rPr lang="en-US" sz="2000" dirty="0">
                <a:solidFill>
                  <a:schemeClr val="tx1"/>
                </a:solidFill>
                <a:latin typeface="Times New Roman"/>
                <a:cs typeface="Times New Roman"/>
              </a:rPr>
              <a:t>this end, so it’s a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North Pole</a:t>
            </a:r>
            <a:r>
              <a:rPr lang="en-US" sz="2000" dirty="0">
                <a:solidFill>
                  <a:schemeClr val="tx1"/>
                </a:solidFill>
                <a:latin typeface="Times New Roman"/>
                <a:cs typeface="Times New Roman"/>
              </a:rPr>
              <a:t>)</a:t>
            </a:r>
          </a:p>
        </p:txBody>
      </p:sp>
      <p:sp>
        <p:nvSpPr>
          <p:cNvPr id="17409" name="Rectangle 39"/>
          <p:cNvSpPr>
            <a:spLocks noChangeArrowheads="1"/>
          </p:cNvSpPr>
          <p:nvPr/>
        </p:nvSpPr>
        <p:spPr bwMode="auto">
          <a:xfrm>
            <a:off x="4983480" y="3703320"/>
            <a:ext cx="137160" cy="342900"/>
          </a:xfrm>
          <a:prstGeom prst="rect">
            <a:avLst/>
          </a:prstGeom>
          <a:pattFill prst="narVert">
            <a:fgClr>
              <a:srgbClr val="0000FF"/>
            </a:fgClr>
            <a:bgClr>
              <a:srgbClr val="FFFFFF"/>
            </a:bgClr>
          </a:pattFill>
          <a:ln>
            <a:noFill/>
          </a:ln>
          <a:extLs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2296" tIns="41148" rIns="82296" bIns="41148"/>
          <a:lstStyle/>
          <a:p>
            <a:endParaRPr lang="en-US">
              <a:cs typeface="Gill Sans" charset="0"/>
            </a:endParaRPr>
          </a:p>
        </p:txBody>
      </p:sp>
      <p:sp>
        <p:nvSpPr>
          <p:cNvPr id="17410" name="Rectangle 1"/>
          <p:cNvSpPr>
            <a:spLocks noChangeArrowheads="1"/>
          </p:cNvSpPr>
          <p:nvPr/>
        </p:nvSpPr>
        <p:spPr bwMode="auto">
          <a:xfrm rot="-2603283">
            <a:off x="5649278" y="3168967"/>
            <a:ext cx="754380" cy="1714500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 lIns="82296" tIns="41148" rIns="82296" bIns="41148"/>
          <a:lstStyle/>
          <a:p>
            <a:endParaRPr lang="en-US">
              <a:cs typeface="Gill Sans" charset="0"/>
            </a:endParaRPr>
          </a:p>
        </p:txBody>
      </p:sp>
      <p:sp>
        <p:nvSpPr>
          <p:cNvPr id="17411" name="Freeform 8"/>
          <p:cNvSpPr>
            <a:spLocks/>
          </p:cNvSpPr>
          <p:nvPr/>
        </p:nvSpPr>
        <p:spPr bwMode="auto">
          <a:xfrm rot="-2603283">
            <a:off x="5843588" y="3240405"/>
            <a:ext cx="34290" cy="68580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7412" name="Freeform 101"/>
          <p:cNvSpPr>
            <a:spLocks/>
          </p:cNvSpPr>
          <p:nvPr/>
        </p:nvSpPr>
        <p:spPr bwMode="auto">
          <a:xfrm rot="-2603283">
            <a:off x="5937885" y="3340418"/>
            <a:ext cx="34290" cy="68580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7413" name="Freeform 102"/>
          <p:cNvSpPr>
            <a:spLocks/>
          </p:cNvSpPr>
          <p:nvPr/>
        </p:nvSpPr>
        <p:spPr bwMode="auto">
          <a:xfrm rot="-2603283">
            <a:off x="6032183" y="3440430"/>
            <a:ext cx="34290" cy="68580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7414" name="Freeform 103"/>
          <p:cNvSpPr>
            <a:spLocks/>
          </p:cNvSpPr>
          <p:nvPr/>
        </p:nvSpPr>
        <p:spPr bwMode="auto">
          <a:xfrm rot="-2603283">
            <a:off x="6125052" y="3540443"/>
            <a:ext cx="34290" cy="68580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7415" name="Freeform 104"/>
          <p:cNvSpPr>
            <a:spLocks/>
          </p:cNvSpPr>
          <p:nvPr/>
        </p:nvSpPr>
        <p:spPr bwMode="auto">
          <a:xfrm rot="-2603283">
            <a:off x="6219349" y="3639027"/>
            <a:ext cx="34290" cy="68580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7416" name="Freeform 105"/>
          <p:cNvSpPr>
            <a:spLocks/>
          </p:cNvSpPr>
          <p:nvPr/>
        </p:nvSpPr>
        <p:spPr bwMode="auto">
          <a:xfrm rot="-2603283">
            <a:off x="6313647" y="3739039"/>
            <a:ext cx="34290" cy="68580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7417" name="Freeform 106"/>
          <p:cNvSpPr>
            <a:spLocks/>
          </p:cNvSpPr>
          <p:nvPr/>
        </p:nvSpPr>
        <p:spPr bwMode="auto">
          <a:xfrm rot="-2603283">
            <a:off x="6407944" y="3839052"/>
            <a:ext cx="34290" cy="68580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7418" name="Freeform 107"/>
          <p:cNvSpPr>
            <a:spLocks/>
          </p:cNvSpPr>
          <p:nvPr/>
        </p:nvSpPr>
        <p:spPr bwMode="auto">
          <a:xfrm rot="-2603283">
            <a:off x="6502242" y="3939064"/>
            <a:ext cx="34290" cy="68580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7419" name="Freeform 108"/>
          <p:cNvSpPr>
            <a:spLocks/>
          </p:cNvSpPr>
          <p:nvPr/>
        </p:nvSpPr>
        <p:spPr bwMode="auto">
          <a:xfrm rot="-2603283">
            <a:off x="6596539" y="4039077"/>
            <a:ext cx="34290" cy="68580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7420" name="Freeform 109"/>
          <p:cNvSpPr>
            <a:spLocks/>
          </p:cNvSpPr>
          <p:nvPr/>
        </p:nvSpPr>
        <p:spPr bwMode="auto">
          <a:xfrm rot="-2603283">
            <a:off x="6690837" y="4137660"/>
            <a:ext cx="34290" cy="68580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7421" name="Freeform 110"/>
          <p:cNvSpPr>
            <a:spLocks/>
          </p:cNvSpPr>
          <p:nvPr/>
        </p:nvSpPr>
        <p:spPr bwMode="auto">
          <a:xfrm rot="-2603283">
            <a:off x="6785134" y="4237673"/>
            <a:ext cx="34290" cy="68580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7422" name="Freeform 111"/>
          <p:cNvSpPr>
            <a:spLocks/>
          </p:cNvSpPr>
          <p:nvPr/>
        </p:nvSpPr>
        <p:spPr bwMode="auto">
          <a:xfrm rot="18996717" flipH="1">
            <a:off x="5252085" y="3764757"/>
            <a:ext cx="34290" cy="68580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7423" name="Freeform 112"/>
          <p:cNvSpPr>
            <a:spLocks/>
          </p:cNvSpPr>
          <p:nvPr/>
        </p:nvSpPr>
        <p:spPr bwMode="auto">
          <a:xfrm rot="18996717" flipH="1">
            <a:off x="5346383" y="3863340"/>
            <a:ext cx="34290" cy="68580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7424" name="Freeform 113"/>
          <p:cNvSpPr>
            <a:spLocks/>
          </p:cNvSpPr>
          <p:nvPr/>
        </p:nvSpPr>
        <p:spPr bwMode="auto">
          <a:xfrm rot="18996717" flipH="1">
            <a:off x="5440680" y="3963353"/>
            <a:ext cx="34290" cy="68580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7425" name="Freeform 114"/>
          <p:cNvSpPr>
            <a:spLocks/>
          </p:cNvSpPr>
          <p:nvPr/>
        </p:nvSpPr>
        <p:spPr bwMode="auto">
          <a:xfrm rot="18996717" flipH="1">
            <a:off x="5534978" y="4063365"/>
            <a:ext cx="34290" cy="68580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7426" name="Freeform 115"/>
          <p:cNvSpPr>
            <a:spLocks/>
          </p:cNvSpPr>
          <p:nvPr/>
        </p:nvSpPr>
        <p:spPr bwMode="auto">
          <a:xfrm rot="18996717" flipH="1">
            <a:off x="5629275" y="4163378"/>
            <a:ext cx="34290" cy="68580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7427" name="Freeform 116"/>
          <p:cNvSpPr>
            <a:spLocks/>
          </p:cNvSpPr>
          <p:nvPr/>
        </p:nvSpPr>
        <p:spPr bwMode="auto">
          <a:xfrm rot="18996717" flipH="1">
            <a:off x="5723573" y="4261962"/>
            <a:ext cx="34290" cy="68580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7428" name="Freeform 118"/>
          <p:cNvSpPr>
            <a:spLocks/>
          </p:cNvSpPr>
          <p:nvPr/>
        </p:nvSpPr>
        <p:spPr bwMode="auto">
          <a:xfrm rot="18996717" flipH="1">
            <a:off x="5817870" y="4361974"/>
            <a:ext cx="34290" cy="68580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7429" name="Freeform 119"/>
          <p:cNvSpPr>
            <a:spLocks/>
          </p:cNvSpPr>
          <p:nvPr/>
        </p:nvSpPr>
        <p:spPr bwMode="auto">
          <a:xfrm rot="18996717" flipH="1">
            <a:off x="5912168" y="4461987"/>
            <a:ext cx="34290" cy="68580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7430" name="Freeform 120"/>
          <p:cNvSpPr>
            <a:spLocks/>
          </p:cNvSpPr>
          <p:nvPr/>
        </p:nvSpPr>
        <p:spPr bwMode="auto">
          <a:xfrm rot="18996717" flipH="1">
            <a:off x="6006465" y="4561999"/>
            <a:ext cx="34290" cy="68580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7431" name="Freeform 121"/>
          <p:cNvSpPr>
            <a:spLocks/>
          </p:cNvSpPr>
          <p:nvPr/>
        </p:nvSpPr>
        <p:spPr bwMode="auto">
          <a:xfrm rot="18996717" flipH="1">
            <a:off x="6100763" y="4660583"/>
            <a:ext cx="34290" cy="68580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cxnSp>
        <p:nvCxnSpPr>
          <p:cNvPr id="17432" name="Straight Connector 14"/>
          <p:cNvCxnSpPr>
            <a:cxnSpLocks noChangeShapeType="1"/>
            <a:stCxn id="17421" idx="0"/>
          </p:cNvCxnSpPr>
          <p:nvPr/>
        </p:nvCxnSpPr>
        <p:spPr bwMode="auto">
          <a:xfrm rot="-2603283" flipH="1" flipV="1">
            <a:off x="6059329" y="4377690"/>
            <a:ext cx="754380" cy="16287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433" name="Straight Connector 133"/>
          <p:cNvCxnSpPr>
            <a:cxnSpLocks noChangeShapeType="1"/>
          </p:cNvCxnSpPr>
          <p:nvPr/>
        </p:nvCxnSpPr>
        <p:spPr bwMode="auto">
          <a:xfrm rot="-2603283" flipH="1" flipV="1">
            <a:off x="5965032" y="4277678"/>
            <a:ext cx="754380" cy="16287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434" name="Straight Connector 134"/>
          <p:cNvCxnSpPr>
            <a:cxnSpLocks noChangeShapeType="1"/>
          </p:cNvCxnSpPr>
          <p:nvPr/>
        </p:nvCxnSpPr>
        <p:spPr bwMode="auto">
          <a:xfrm rot="-2603283" flipH="1" flipV="1">
            <a:off x="5870734" y="4177665"/>
            <a:ext cx="754380" cy="16287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435" name="Straight Connector 135"/>
          <p:cNvCxnSpPr>
            <a:cxnSpLocks noChangeShapeType="1"/>
          </p:cNvCxnSpPr>
          <p:nvPr/>
        </p:nvCxnSpPr>
        <p:spPr bwMode="auto">
          <a:xfrm rot="-2603283" flipH="1" flipV="1">
            <a:off x="5776437" y="4077653"/>
            <a:ext cx="754380" cy="16287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436" name="Straight Connector 136"/>
          <p:cNvCxnSpPr>
            <a:cxnSpLocks noChangeShapeType="1"/>
          </p:cNvCxnSpPr>
          <p:nvPr/>
        </p:nvCxnSpPr>
        <p:spPr bwMode="auto">
          <a:xfrm rot="-2603283" flipH="1" flipV="1">
            <a:off x="5682139" y="3979069"/>
            <a:ext cx="754380" cy="16287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437" name="Straight Connector 137"/>
          <p:cNvCxnSpPr>
            <a:cxnSpLocks noChangeShapeType="1"/>
          </p:cNvCxnSpPr>
          <p:nvPr/>
        </p:nvCxnSpPr>
        <p:spPr bwMode="auto">
          <a:xfrm rot="-2603283" flipH="1" flipV="1">
            <a:off x="5587842" y="3879057"/>
            <a:ext cx="754380" cy="16287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438" name="Straight Connector 138"/>
          <p:cNvCxnSpPr>
            <a:cxnSpLocks noChangeShapeType="1"/>
          </p:cNvCxnSpPr>
          <p:nvPr/>
        </p:nvCxnSpPr>
        <p:spPr bwMode="auto">
          <a:xfrm rot="-2603283" flipH="1" flipV="1">
            <a:off x="5493544" y="3779044"/>
            <a:ext cx="754380" cy="16287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439" name="Straight Connector 139"/>
          <p:cNvCxnSpPr>
            <a:cxnSpLocks noChangeShapeType="1"/>
          </p:cNvCxnSpPr>
          <p:nvPr/>
        </p:nvCxnSpPr>
        <p:spPr bwMode="auto">
          <a:xfrm rot="-2603283" flipH="1" flipV="1">
            <a:off x="5399247" y="3679032"/>
            <a:ext cx="754380" cy="16287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440" name="Straight Connector 140"/>
          <p:cNvCxnSpPr>
            <a:cxnSpLocks noChangeShapeType="1"/>
          </p:cNvCxnSpPr>
          <p:nvPr/>
        </p:nvCxnSpPr>
        <p:spPr bwMode="auto">
          <a:xfrm rot="-2603283" flipH="1" flipV="1">
            <a:off x="5304949" y="3580448"/>
            <a:ext cx="754380" cy="16287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441" name="Straight Connector 141"/>
          <p:cNvCxnSpPr>
            <a:cxnSpLocks noChangeShapeType="1"/>
          </p:cNvCxnSpPr>
          <p:nvPr/>
        </p:nvCxnSpPr>
        <p:spPr bwMode="auto">
          <a:xfrm rot="-2603283" flipH="1" flipV="1">
            <a:off x="5210652" y="3480435"/>
            <a:ext cx="754380" cy="16287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443" name="Straight Connector 136205"/>
          <p:cNvCxnSpPr>
            <a:cxnSpLocks noChangeShapeType="1"/>
          </p:cNvCxnSpPr>
          <p:nvPr/>
        </p:nvCxnSpPr>
        <p:spPr bwMode="auto">
          <a:xfrm flipH="1">
            <a:off x="5943600" y="4807744"/>
            <a:ext cx="304324" cy="267176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7444" name="Rectangle 179"/>
          <p:cNvSpPr>
            <a:spLocks noChangeArrowheads="1"/>
          </p:cNvSpPr>
          <p:nvPr/>
        </p:nvSpPr>
        <p:spPr bwMode="auto">
          <a:xfrm rot="-2603283" flipH="1" flipV="1">
            <a:off x="3700463" y="1185863"/>
            <a:ext cx="754380" cy="1714500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 lIns="82296" tIns="41148" rIns="82296" bIns="41148"/>
          <a:lstStyle/>
          <a:p>
            <a:endParaRPr lang="en-US">
              <a:cs typeface="Gill Sans" charset="0"/>
            </a:endParaRPr>
          </a:p>
        </p:txBody>
      </p:sp>
      <p:sp>
        <p:nvSpPr>
          <p:cNvPr id="17445" name="Freeform 180"/>
          <p:cNvSpPr>
            <a:spLocks/>
          </p:cNvSpPr>
          <p:nvPr/>
        </p:nvSpPr>
        <p:spPr bwMode="auto">
          <a:xfrm rot="-2603283" flipH="1" flipV="1">
            <a:off x="4226243" y="2758917"/>
            <a:ext cx="34290" cy="68580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7446" name="Freeform 181"/>
          <p:cNvSpPr>
            <a:spLocks/>
          </p:cNvSpPr>
          <p:nvPr/>
        </p:nvSpPr>
        <p:spPr bwMode="auto">
          <a:xfrm rot="-2603283" flipH="1" flipV="1">
            <a:off x="4131945" y="2660333"/>
            <a:ext cx="34290" cy="68580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7447" name="Freeform 182"/>
          <p:cNvSpPr>
            <a:spLocks/>
          </p:cNvSpPr>
          <p:nvPr/>
        </p:nvSpPr>
        <p:spPr bwMode="auto">
          <a:xfrm rot="-2603283" flipH="1" flipV="1">
            <a:off x="4037648" y="2560320"/>
            <a:ext cx="34290" cy="68580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7448" name="Freeform 183"/>
          <p:cNvSpPr>
            <a:spLocks/>
          </p:cNvSpPr>
          <p:nvPr/>
        </p:nvSpPr>
        <p:spPr bwMode="auto">
          <a:xfrm rot="-2603283" flipH="1" flipV="1">
            <a:off x="3944779" y="2460308"/>
            <a:ext cx="34290" cy="68580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7449" name="Freeform 184"/>
          <p:cNvSpPr>
            <a:spLocks/>
          </p:cNvSpPr>
          <p:nvPr/>
        </p:nvSpPr>
        <p:spPr bwMode="auto">
          <a:xfrm rot="-2603283" flipH="1" flipV="1">
            <a:off x="3850482" y="2360295"/>
            <a:ext cx="34290" cy="68580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7450" name="Freeform 185"/>
          <p:cNvSpPr>
            <a:spLocks/>
          </p:cNvSpPr>
          <p:nvPr/>
        </p:nvSpPr>
        <p:spPr bwMode="auto">
          <a:xfrm rot="-2603283" flipH="1" flipV="1">
            <a:off x="3756184" y="2261712"/>
            <a:ext cx="34290" cy="68580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7451" name="Freeform 186"/>
          <p:cNvSpPr>
            <a:spLocks/>
          </p:cNvSpPr>
          <p:nvPr/>
        </p:nvSpPr>
        <p:spPr bwMode="auto">
          <a:xfrm rot="-2603283" flipH="1" flipV="1">
            <a:off x="3661887" y="2161699"/>
            <a:ext cx="34290" cy="68580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7452" name="Freeform 187"/>
          <p:cNvSpPr>
            <a:spLocks/>
          </p:cNvSpPr>
          <p:nvPr/>
        </p:nvSpPr>
        <p:spPr bwMode="auto">
          <a:xfrm rot="-2603283" flipH="1" flipV="1">
            <a:off x="3567589" y="2061687"/>
            <a:ext cx="34290" cy="68580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7453" name="Freeform 188"/>
          <p:cNvSpPr>
            <a:spLocks/>
          </p:cNvSpPr>
          <p:nvPr/>
        </p:nvSpPr>
        <p:spPr bwMode="auto">
          <a:xfrm rot="-2603283" flipH="1" flipV="1">
            <a:off x="3473292" y="1961674"/>
            <a:ext cx="34290" cy="68580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7454" name="Freeform 189"/>
          <p:cNvSpPr>
            <a:spLocks/>
          </p:cNvSpPr>
          <p:nvPr/>
        </p:nvSpPr>
        <p:spPr bwMode="auto">
          <a:xfrm rot="-2603283" flipH="1" flipV="1">
            <a:off x="3378994" y="1863090"/>
            <a:ext cx="34290" cy="68580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7455" name="Freeform 191"/>
          <p:cNvSpPr>
            <a:spLocks/>
          </p:cNvSpPr>
          <p:nvPr/>
        </p:nvSpPr>
        <p:spPr bwMode="auto">
          <a:xfrm rot="18996717" flipV="1">
            <a:off x="4817745" y="2235994"/>
            <a:ext cx="34290" cy="68580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7456" name="Freeform 192"/>
          <p:cNvSpPr>
            <a:spLocks/>
          </p:cNvSpPr>
          <p:nvPr/>
        </p:nvSpPr>
        <p:spPr bwMode="auto">
          <a:xfrm rot="18996717" flipV="1">
            <a:off x="4723448" y="2137410"/>
            <a:ext cx="34290" cy="68580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7457" name="Freeform 193"/>
          <p:cNvSpPr>
            <a:spLocks/>
          </p:cNvSpPr>
          <p:nvPr/>
        </p:nvSpPr>
        <p:spPr bwMode="auto">
          <a:xfrm rot="18996717" flipV="1">
            <a:off x="4629150" y="2037397"/>
            <a:ext cx="34290" cy="68580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7458" name="Freeform 194"/>
          <p:cNvSpPr>
            <a:spLocks/>
          </p:cNvSpPr>
          <p:nvPr/>
        </p:nvSpPr>
        <p:spPr bwMode="auto">
          <a:xfrm rot="18996717" flipV="1">
            <a:off x="4534853" y="1937385"/>
            <a:ext cx="34290" cy="68580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7459" name="Freeform 195"/>
          <p:cNvSpPr>
            <a:spLocks/>
          </p:cNvSpPr>
          <p:nvPr/>
        </p:nvSpPr>
        <p:spPr bwMode="auto">
          <a:xfrm rot="18996717" flipV="1">
            <a:off x="4440555" y="1837372"/>
            <a:ext cx="34290" cy="68580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7460" name="Freeform 196"/>
          <p:cNvSpPr>
            <a:spLocks/>
          </p:cNvSpPr>
          <p:nvPr/>
        </p:nvSpPr>
        <p:spPr bwMode="auto">
          <a:xfrm rot="18996717" flipV="1">
            <a:off x="4346258" y="1738789"/>
            <a:ext cx="34290" cy="68580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7461" name="Freeform 197"/>
          <p:cNvSpPr>
            <a:spLocks/>
          </p:cNvSpPr>
          <p:nvPr/>
        </p:nvSpPr>
        <p:spPr bwMode="auto">
          <a:xfrm rot="18996717" flipV="1">
            <a:off x="4251960" y="1638777"/>
            <a:ext cx="34290" cy="68580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7462" name="Freeform 198"/>
          <p:cNvSpPr>
            <a:spLocks/>
          </p:cNvSpPr>
          <p:nvPr/>
        </p:nvSpPr>
        <p:spPr bwMode="auto">
          <a:xfrm rot="18996717" flipV="1">
            <a:off x="4157663" y="1538764"/>
            <a:ext cx="34290" cy="68580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7463" name="Freeform 199"/>
          <p:cNvSpPr>
            <a:spLocks/>
          </p:cNvSpPr>
          <p:nvPr/>
        </p:nvSpPr>
        <p:spPr bwMode="auto">
          <a:xfrm rot="18996717" flipV="1">
            <a:off x="4063365" y="1438752"/>
            <a:ext cx="34290" cy="68580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7464" name="Freeform 200"/>
          <p:cNvSpPr>
            <a:spLocks/>
          </p:cNvSpPr>
          <p:nvPr/>
        </p:nvSpPr>
        <p:spPr bwMode="auto">
          <a:xfrm rot="18996717" flipV="1">
            <a:off x="3969068" y="1338739"/>
            <a:ext cx="34290" cy="68580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cxnSp>
        <p:nvCxnSpPr>
          <p:cNvPr id="17466" name="Straight Connector 202"/>
          <p:cNvCxnSpPr>
            <a:cxnSpLocks noChangeShapeType="1"/>
          </p:cNvCxnSpPr>
          <p:nvPr/>
        </p:nvCxnSpPr>
        <p:spPr bwMode="auto">
          <a:xfrm rot="-2603283">
            <a:off x="3384709" y="1628775"/>
            <a:ext cx="754380" cy="16287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467" name="Straight Connector 203"/>
          <p:cNvCxnSpPr>
            <a:cxnSpLocks noChangeShapeType="1"/>
          </p:cNvCxnSpPr>
          <p:nvPr/>
        </p:nvCxnSpPr>
        <p:spPr bwMode="auto">
          <a:xfrm rot="-2603283">
            <a:off x="3479007" y="1728788"/>
            <a:ext cx="754380" cy="16287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468" name="Straight Connector 204"/>
          <p:cNvCxnSpPr>
            <a:cxnSpLocks noChangeShapeType="1"/>
          </p:cNvCxnSpPr>
          <p:nvPr/>
        </p:nvCxnSpPr>
        <p:spPr bwMode="auto">
          <a:xfrm rot="-2603283">
            <a:off x="3573304" y="1827372"/>
            <a:ext cx="754380" cy="16287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469" name="Straight Connector 205"/>
          <p:cNvCxnSpPr>
            <a:cxnSpLocks noChangeShapeType="1"/>
          </p:cNvCxnSpPr>
          <p:nvPr/>
        </p:nvCxnSpPr>
        <p:spPr bwMode="auto">
          <a:xfrm rot="-2603283">
            <a:off x="3667602" y="1927384"/>
            <a:ext cx="754380" cy="16287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470" name="Straight Connector 206"/>
          <p:cNvCxnSpPr>
            <a:cxnSpLocks noChangeShapeType="1"/>
          </p:cNvCxnSpPr>
          <p:nvPr/>
        </p:nvCxnSpPr>
        <p:spPr bwMode="auto">
          <a:xfrm rot="-2603283">
            <a:off x="3761899" y="2027397"/>
            <a:ext cx="754380" cy="16287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471" name="Straight Connector 207"/>
          <p:cNvCxnSpPr>
            <a:cxnSpLocks noChangeShapeType="1"/>
          </p:cNvCxnSpPr>
          <p:nvPr/>
        </p:nvCxnSpPr>
        <p:spPr bwMode="auto">
          <a:xfrm rot="-2603283">
            <a:off x="3856197" y="2127409"/>
            <a:ext cx="754380" cy="16287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472" name="Straight Connector 208"/>
          <p:cNvCxnSpPr>
            <a:cxnSpLocks noChangeShapeType="1"/>
          </p:cNvCxnSpPr>
          <p:nvPr/>
        </p:nvCxnSpPr>
        <p:spPr bwMode="auto">
          <a:xfrm rot="-2603283">
            <a:off x="3950494" y="2225993"/>
            <a:ext cx="754380" cy="16287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473" name="Straight Connector 209"/>
          <p:cNvCxnSpPr>
            <a:cxnSpLocks noChangeShapeType="1"/>
          </p:cNvCxnSpPr>
          <p:nvPr/>
        </p:nvCxnSpPr>
        <p:spPr bwMode="auto">
          <a:xfrm rot="-2603283">
            <a:off x="4044792" y="2326005"/>
            <a:ext cx="754380" cy="16287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474" name="Straight Connector 210"/>
          <p:cNvCxnSpPr>
            <a:cxnSpLocks noChangeShapeType="1"/>
          </p:cNvCxnSpPr>
          <p:nvPr/>
        </p:nvCxnSpPr>
        <p:spPr bwMode="auto">
          <a:xfrm rot="-2603283">
            <a:off x="4139089" y="2426018"/>
            <a:ext cx="754380" cy="16287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7476" name="Rectangle 10"/>
          <p:cNvSpPr>
            <a:spLocks noChangeArrowheads="1"/>
          </p:cNvSpPr>
          <p:nvPr/>
        </p:nvSpPr>
        <p:spPr bwMode="auto">
          <a:xfrm>
            <a:off x="4983480" y="3909060"/>
            <a:ext cx="137160" cy="342900"/>
          </a:xfrm>
          <a:prstGeom prst="rect">
            <a:avLst/>
          </a:prstGeom>
          <a:solidFill>
            <a:srgbClr val="0000FF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 lIns="82296" tIns="41148" rIns="82296" bIns="41148"/>
          <a:lstStyle/>
          <a:p>
            <a:endParaRPr lang="en-US">
              <a:cs typeface="Gill Sans" charset="0"/>
            </a:endParaRPr>
          </a:p>
        </p:txBody>
      </p:sp>
      <p:sp>
        <p:nvSpPr>
          <p:cNvPr id="17477" name="Rectangle 38"/>
          <p:cNvSpPr>
            <a:spLocks noChangeArrowheads="1"/>
          </p:cNvSpPr>
          <p:nvPr/>
        </p:nvSpPr>
        <p:spPr bwMode="auto">
          <a:xfrm>
            <a:off x="4983480" y="1988820"/>
            <a:ext cx="137160" cy="342900"/>
          </a:xfrm>
          <a:prstGeom prst="rect">
            <a:avLst/>
          </a:prstGeom>
          <a:pattFill prst="narVert">
            <a:fgClr>
              <a:srgbClr val="0000FF"/>
            </a:fgClr>
            <a:bgClr>
              <a:srgbClr val="FFFFFF"/>
            </a:bgClr>
          </a:pattFill>
          <a:ln>
            <a:noFill/>
          </a:ln>
          <a:extLs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2296" tIns="41148" rIns="82296" bIns="41148"/>
          <a:lstStyle/>
          <a:p>
            <a:endParaRPr lang="en-US">
              <a:cs typeface="Gill Sans" charset="0"/>
            </a:endParaRPr>
          </a:p>
        </p:txBody>
      </p:sp>
      <p:sp>
        <p:nvSpPr>
          <p:cNvPr id="17478" name="Text Box 4"/>
          <p:cNvSpPr txBox="1">
            <a:spLocks/>
          </p:cNvSpPr>
          <p:nvPr/>
        </p:nvSpPr>
        <p:spPr bwMode="auto">
          <a:xfrm>
            <a:off x="1303020" y="1645920"/>
            <a:ext cx="1660208" cy="3300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ＭＳ Ｐゴシック" charset="0"/>
                <a:sym typeface="Gill Sans" charset="0"/>
              </a:defRPr>
            </a:lvl1pPr>
            <a:lvl2pPr marL="742950" indent="-28575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2pPr>
            <a:lvl3pPr marL="11430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3pPr>
            <a:lvl4pPr marL="16002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4pPr>
            <a:lvl5pPr marL="20574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9pPr>
          </a:lstStyle>
          <a:p>
            <a:pPr algn="l" eaLnBrk="1" hangingPunct="1"/>
            <a:endParaRPr lang="en-US" sz="1600"/>
          </a:p>
        </p:txBody>
      </p:sp>
      <p:cxnSp>
        <p:nvCxnSpPr>
          <p:cNvPr id="17479" name="Straight Connector 2"/>
          <p:cNvCxnSpPr>
            <a:cxnSpLocks noChangeShapeType="1"/>
          </p:cNvCxnSpPr>
          <p:nvPr/>
        </p:nvCxnSpPr>
        <p:spPr bwMode="auto">
          <a:xfrm>
            <a:off x="937260" y="685800"/>
            <a:ext cx="411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480" name="Straight Connector 13"/>
          <p:cNvCxnSpPr>
            <a:cxnSpLocks noChangeShapeType="1"/>
          </p:cNvCxnSpPr>
          <p:nvPr/>
        </p:nvCxnSpPr>
        <p:spPr bwMode="auto">
          <a:xfrm>
            <a:off x="937260" y="5417820"/>
            <a:ext cx="198882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481" name="Straight Connector 15"/>
          <p:cNvCxnSpPr>
            <a:cxnSpLocks noChangeShapeType="1"/>
          </p:cNvCxnSpPr>
          <p:nvPr/>
        </p:nvCxnSpPr>
        <p:spPr bwMode="auto">
          <a:xfrm>
            <a:off x="3063240" y="5417820"/>
            <a:ext cx="198882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482" name="Straight Connector 16"/>
          <p:cNvCxnSpPr>
            <a:cxnSpLocks noChangeShapeType="1"/>
          </p:cNvCxnSpPr>
          <p:nvPr/>
        </p:nvCxnSpPr>
        <p:spPr bwMode="auto">
          <a:xfrm>
            <a:off x="2926080" y="5212080"/>
            <a:ext cx="0" cy="48006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483" name="Straight Connector 19"/>
          <p:cNvCxnSpPr>
            <a:cxnSpLocks noChangeShapeType="1"/>
          </p:cNvCxnSpPr>
          <p:nvPr/>
        </p:nvCxnSpPr>
        <p:spPr bwMode="auto">
          <a:xfrm>
            <a:off x="3063240" y="5349240"/>
            <a:ext cx="0" cy="20574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484" name="Straight Connector 21"/>
          <p:cNvCxnSpPr>
            <a:cxnSpLocks noChangeShapeType="1"/>
          </p:cNvCxnSpPr>
          <p:nvPr/>
        </p:nvCxnSpPr>
        <p:spPr bwMode="auto">
          <a:xfrm>
            <a:off x="937260" y="685800"/>
            <a:ext cx="0" cy="473202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485" name="Straight Connector 23"/>
          <p:cNvCxnSpPr>
            <a:cxnSpLocks noChangeShapeType="1"/>
          </p:cNvCxnSpPr>
          <p:nvPr/>
        </p:nvCxnSpPr>
        <p:spPr bwMode="auto">
          <a:xfrm>
            <a:off x="937260" y="685800"/>
            <a:ext cx="0" cy="473202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486" name="Straight Connector 24"/>
          <p:cNvCxnSpPr>
            <a:cxnSpLocks noChangeShapeType="1"/>
          </p:cNvCxnSpPr>
          <p:nvPr/>
        </p:nvCxnSpPr>
        <p:spPr bwMode="auto">
          <a:xfrm>
            <a:off x="937260" y="685800"/>
            <a:ext cx="0" cy="473202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487" name="Straight Connector 25"/>
          <p:cNvCxnSpPr>
            <a:cxnSpLocks noChangeShapeType="1"/>
          </p:cNvCxnSpPr>
          <p:nvPr/>
        </p:nvCxnSpPr>
        <p:spPr bwMode="auto">
          <a:xfrm>
            <a:off x="5052060" y="685800"/>
            <a:ext cx="0" cy="109728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488" name="Straight Connector 28"/>
          <p:cNvCxnSpPr>
            <a:cxnSpLocks noChangeShapeType="1"/>
            <a:stCxn id="17476" idx="2"/>
          </p:cNvCxnSpPr>
          <p:nvPr/>
        </p:nvCxnSpPr>
        <p:spPr bwMode="auto">
          <a:xfrm>
            <a:off x="5052060" y="4251960"/>
            <a:ext cx="0" cy="116586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7489" name="Rectangle 31"/>
          <p:cNvSpPr>
            <a:spLocks noChangeArrowheads="1"/>
          </p:cNvSpPr>
          <p:nvPr/>
        </p:nvSpPr>
        <p:spPr bwMode="auto">
          <a:xfrm>
            <a:off x="4983480" y="1783080"/>
            <a:ext cx="137160" cy="342900"/>
          </a:xfrm>
          <a:prstGeom prst="rect">
            <a:avLst/>
          </a:prstGeom>
          <a:solidFill>
            <a:srgbClr val="0000FF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 lIns="82296" tIns="41148" rIns="82296" bIns="41148"/>
          <a:lstStyle/>
          <a:p>
            <a:endParaRPr lang="en-US">
              <a:cs typeface="Gill Sans" charset="0"/>
            </a:endParaRPr>
          </a:p>
        </p:txBody>
      </p:sp>
      <p:sp>
        <p:nvSpPr>
          <p:cNvPr id="17490" name="Oval 11"/>
          <p:cNvSpPr>
            <a:spLocks noChangeArrowheads="1"/>
          </p:cNvSpPr>
          <p:nvPr/>
        </p:nvSpPr>
        <p:spPr bwMode="auto">
          <a:xfrm>
            <a:off x="4503420" y="2468880"/>
            <a:ext cx="1097280" cy="1097280"/>
          </a:xfrm>
          <a:prstGeom prst="ellipse">
            <a:avLst/>
          </a:prstGeom>
          <a:solidFill>
            <a:srgbClr val="FFFFFF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 lIns="82296" tIns="41148" rIns="82296" bIns="41148"/>
          <a:lstStyle/>
          <a:p>
            <a:endParaRPr lang="en-US">
              <a:cs typeface="Gill Sans" charset="0"/>
            </a:endParaRPr>
          </a:p>
        </p:txBody>
      </p:sp>
      <p:sp>
        <p:nvSpPr>
          <p:cNvPr id="19" name="Block Arc 18"/>
          <p:cNvSpPr/>
          <p:nvPr/>
        </p:nvSpPr>
        <p:spPr bwMode="auto">
          <a:xfrm>
            <a:off x="4366260" y="2331720"/>
            <a:ext cx="1371600" cy="1371600"/>
          </a:xfrm>
          <a:prstGeom prst="blockArc">
            <a:avLst>
              <a:gd name="adj1" fmla="val 9142847"/>
              <a:gd name="adj2" fmla="val 17809880"/>
              <a:gd name="adj3" fmla="val 9842"/>
            </a:avLst>
          </a:prstGeom>
          <a:blipFill dpi="0" rotWithShape="0">
            <a:blip r:embed="rId2"/>
            <a:srcRect/>
            <a:tile tx="0" ty="0" sx="100000" sy="100000" flip="none" algn="tl"/>
          </a:blip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82296" tIns="41148" rIns="82296" bIns="41148"/>
          <a:lstStyle/>
          <a:p>
            <a:pPr>
              <a:defRPr/>
            </a:pPr>
            <a:endParaRPr lang="en-US">
              <a:latin typeface="Gill Sans" pitchFamily="1" charset="0"/>
              <a:ea typeface="Gill Sans" pitchFamily="1" charset="0"/>
              <a:cs typeface="Gill Sans" pitchFamily="1" charset="0"/>
              <a:sym typeface="Gill Sans" pitchFamily="1" charset="0"/>
            </a:endParaRPr>
          </a:p>
        </p:txBody>
      </p:sp>
      <p:sp>
        <p:nvSpPr>
          <p:cNvPr id="38" name="Block Arc 37"/>
          <p:cNvSpPr/>
          <p:nvPr/>
        </p:nvSpPr>
        <p:spPr bwMode="auto">
          <a:xfrm flipH="1" flipV="1">
            <a:off x="4366260" y="2331720"/>
            <a:ext cx="1371600" cy="1371600"/>
          </a:xfrm>
          <a:prstGeom prst="blockArc">
            <a:avLst>
              <a:gd name="adj1" fmla="val 9125710"/>
              <a:gd name="adj2" fmla="val 17833894"/>
              <a:gd name="adj3" fmla="val 9934"/>
            </a:avLst>
          </a:prstGeom>
          <a:blipFill dpi="0" rotWithShape="0">
            <a:blip r:embed="rId2"/>
            <a:srcRect/>
            <a:tile tx="0" ty="0" sx="100000" sy="100000" flip="none" algn="tl"/>
          </a:blip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82296" tIns="41148" rIns="82296" bIns="41148"/>
          <a:lstStyle/>
          <a:p>
            <a:pPr>
              <a:defRPr/>
            </a:pPr>
            <a:endParaRPr lang="en-US">
              <a:latin typeface="Gill Sans" pitchFamily="1" charset="0"/>
              <a:ea typeface="Gill Sans" pitchFamily="1" charset="0"/>
              <a:cs typeface="Gill Sans" pitchFamily="1" charset="0"/>
              <a:sym typeface="Gill Sans" pitchFamily="1" charset="0"/>
            </a:endParaRPr>
          </a:p>
        </p:txBody>
      </p:sp>
      <p:cxnSp>
        <p:nvCxnSpPr>
          <p:cNvPr id="17493" name="Straight Connector 136210"/>
          <p:cNvCxnSpPr>
            <a:cxnSpLocks noChangeShapeType="1"/>
          </p:cNvCxnSpPr>
          <p:nvPr/>
        </p:nvCxnSpPr>
        <p:spPr bwMode="auto">
          <a:xfrm>
            <a:off x="2994660" y="2057400"/>
            <a:ext cx="1165860" cy="17145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494" name="Straight Connector 136212"/>
          <p:cNvCxnSpPr>
            <a:cxnSpLocks noChangeShapeType="1"/>
          </p:cNvCxnSpPr>
          <p:nvPr/>
        </p:nvCxnSpPr>
        <p:spPr bwMode="auto">
          <a:xfrm flipH="1" flipV="1">
            <a:off x="4160520" y="3771900"/>
            <a:ext cx="1783080" cy="130302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grpSp>
        <p:nvGrpSpPr>
          <p:cNvPr id="17495" name="Group 224"/>
          <p:cNvGrpSpPr>
            <a:grpSpLocks/>
          </p:cNvGrpSpPr>
          <p:nvPr/>
        </p:nvGrpSpPr>
        <p:grpSpPr bwMode="auto">
          <a:xfrm>
            <a:off x="5737860" y="3497580"/>
            <a:ext cx="137160" cy="137160"/>
            <a:chOff x="6146800" y="4191000"/>
            <a:chExt cx="152400" cy="152400"/>
          </a:xfrm>
        </p:grpSpPr>
        <p:cxnSp>
          <p:nvCxnSpPr>
            <p:cNvPr id="17540" name="Straight Connector 136220"/>
            <p:cNvCxnSpPr>
              <a:cxnSpLocks noChangeShapeType="1"/>
            </p:cNvCxnSpPr>
            <p:nvPr/>
          </p:nvCxnSpPr>
          <p:spPr bwMode="auto">
            <a:xfrm flipV="1">
              <a:off x="6146800" y="4191000"/>
              <a:ext cx="76200" cy="1524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7541" name="Straight Connector 226"/>
            <p:cNvCxnSpPr>
              <a:cxnSpLocks noChangeShapeType="1"/>
            </p:cNvCxnSpPr>
            <p:nvPr/>
          </p:nvCxnSpPr>
          <p:spPr bwMode="auto">
            <a:xfrm>
              <a:off x="6146800" y="4343400"/>
              <a:ext cx="15240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grpSp>
        <p:nvGrpSpPr>
          <p:cNvPr id="17496" name="Group 229"/>
          <p:cNvGrpSpPr>
            <a:grpSpLocks/>
          </p:cNvGrpSpPr>
          <p:nvPr/>
        </p:nvGrpSpPr>
        <p:grpSpPr bwMode="auto">
          <a:xfrm>
            <a:off x="5943600" y="3840480"/>
            <a:ext cx="137160" cy="137160"/>
            <a:chOff x="6146800" y="4191000"/>
            <a:chExt cx="152400" cy="152400"/>
          </a:xfrm>
        </p:grpSpPr>
        <p:cxnSp>
          <p:nvCxnSpPr>
            <p:cNvPr id="17538" name="Straight Connector 230"/>
            <p:cNvCxnSpPr>
              <a:cxnSpLocks noChangeShapeType="1"/>
            </p:cNvCxnSpPr>
            <p:nvPr/>
          </p:nvCxnSpPr>
          <p:spPr bwMode="auto">
            <a:xfrm flipV="1">
              <a:off x="6146800" y="4191000"/>
              <a:ext cx="76200" cy="1524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7539" name="Straight Connector 231"/>
            <p:cNvCxnSpPr>
              <a:cxnSpLocks noChangeShapeType="1"/>
            </p:cNvCxnSpPr>
            <p:nvPr/>
          </p:nvCxnSpPr>
          <p:spPr bwMode="auto">
            <a:xfrm>
              <a:off x="6146800" y="4343400"/>
              <a:ext cx="15240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grpSp>
        <p:nvGrpSpPr>
          <p:cNvPr id="17497" name="Group 232"/>
          <p:cNvGrpSpPr>
            <a:grpSpLocks/>
          </p:cNvGrpSpPr>
          <p:nvPr/>
        </p:nvGrpSpPr>
        <p:grpSpPr bwMode="auto">
          <a:xfrm>
            <a:off x="6247924" y="3968090"/>
            <a:ext cx="137160" cy="137160"/>
            <a:chOff x="6146800" y="4191000"/>
            <a:chExt cx="152400" cy="152400"/>
          </a:xfrm>
        </p:grpSpPr>
        <p:cxnSp>
          <p:nvCxnSpPr>
            <p:cNvPr id="17536" name="Straight Connector 233"/>
            <p:cNvCxnSpPr>
              <a:cxnSpLocks noChangeShapeType="1"/>
            </p:cNvCxnSpPr>
            <p:nvPr/>
          </p:nvCxnSpPr>
          <p:spPr bwMode="auto">
            <a:xfrm flipV="1">
              <a:off x="6146800" y="4191000"/>
              <a:ext cx="76200" cy="1524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7537" name="Straight Connector 234"/>
            <p:cNvCxnSpPr>
              <a:cxnSpLocks noChangeShapeType="1"/>
            </p:cNvCxnSpPr>
            <p:nvPr/>
          </p:nvCxnSpPr>
          <p:spPr bwMode="auto">
            <a:xfrm>
              <a:off x="6146800" y="4343400"/>
              <a:ext cx="15240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grpSp>
        <p:nvGrpSpPr>
          <p:cNvPr id="17498" name="Group 225"/>
          <p:cNvGrpSpPr>
            <a:grpSpLocks/>
          </p:cNvGrpSpPr>
          <p:nvPr/>
        </p:nvGrpSpPr>
        <p:grpSpPr bwMode="auto">
          <a:xfrm>
            <a:off x="3749040" y="1577340"/>
            <a:ext cx="548640" cy="822960"/>
            <a:chOff x="6527800" y="4038600"/>
            <a:chExt cx="609600" cy="914400"/>
          </a:xfrm>
        </p:grpSpPr>
        <p:grpSp>
          <p:nvGrpSpPr>
            <p:cNvPr id="17527" name="Group 235"/>
            <p:cNvGrpSpPr>
              <a:grpSpLocks/>
            </p:cNvGrpSpPr>
            <p:nvPr/>
          </p:nvGrpSpPr>
          <p:grpSpPr bwMode="auto">
            <a:xfrm>
              <a:off x="6527800" y="4038600"/>
              <a:ext cx="152400" cy="152400"/>
              <a:chOff x="6146800" y="4191000"/>
              <a:chExt cx="152400" cy="152400"/>
            </a:xfrm>
          </p:grpSpPr>
          <p:cxnSp>
            <p:nvCxnSpPr>
              <p:cNvPr id="17534" name="Straight Connector 236"/>
              <p:cNvCxnSpPr>
                <a:cxnSpLocks noChangeShapeType="1"/>
              </p:cNvCxnSpPr>
              <p:nvPr/>
            </p:nvCxnSpPr>
            <p:spPr bwMode="auto">
              <a:xfrm flipV="1">
                <a:off x="6146800" y="4191000"/>
                <a:ext cx="76200" cy="15240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17535" name="Straight Connector 237"/>
              <p:cNvCxnSpPr>
                <a:cxnSpLocks noChangeShapeType="1"/>
              </p:cNvCxnSpPr>
              <p:nvPr/>
            </p:nvCxnSpPr>
            <p:spPr bwMode="auto">
              <a:xfrm>
                <a:off x="6146800" y="4343400"/>
                <a:ext cx="152400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</p:grpSp>
        <p:grpSp>
          <p:nvGrpSpPr>
            <p:cNvPr id="17528" name="Group 238"/>
            <p:cNvGrpSpPr>
              <a:grpSpLocks/>
            </p:cNvGrpSpPr>
            <p:nvPr/>
          </p:nvGrpSpPr>
          <p:grpSpPr bwMode="auto">
            <a:xfrm>
              <a:off x="6756400" y="4419600"/>
              <a:ext cx="152400" cy="152400"/>
              <a:chOff x="6146800" y="4191000"/>
              <a:chExt cx="152400" cy="152400"/>
            </a:xfrm>
          </p:grpSpPr>
          <p:cxnSp>
            <p:nvCxnSpPr>
              <p:cNvPr id="17532" name="Straight Connector 239"/>
              <p:cNvCxnSpPr>
                <a:cxnSpLocks noChangeShapeType="1"/>
              </p:cNvCxnSpPr>
              <p:nvPr/>
            </p:nvCxnSpPr>
            <p:spPr bwMode="auto">
              <a:xfrm flipV="1">
                <a:off x="6146800" y="4191000"/>
                <a:ext cx="76200" cy="15240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17533" name="Straight Connector 240"/>
              <p:cNvCxnSpPr>
                <a:cxnSpLocks noChangeShapeType="1"/>
              </p:cNvCxnSpPr>
              <p:nvPr/>
            </p:nvCxnSpPr>
            <p:spPr bwMode="auto">
              <a:xfrm>
                <a:off x="6146800" y="4343400"/>
                <a:ext cx="152400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</p:grpSp>
        <p:grpSp>
          <p:nvGrpSpPr>
            <p:cNvPr id="17529" name="Group 241"/>
            <p:cNvGrpSpPr>
              <a:grpSpLocks/>
            </p:cNvGrpSpPr>
            <p:nvPr/>
          </p:nvGrpSpPr>
          <p:grpSpPr bwMode="auto">
            <a:xfrm>
              <a:off x="6985000" y="4800600"/>
              <a:ext cx="152400" cy="152400"/>
              <a:chOff x="6146800" y="4191000"/>
              <a:chExt cx="152400" cy="152400"/>
            </a:xfrm>
          </p:grpSpPr>
          <p:cxnSp>
            <p:nvCxnSpPr>
              <p:cNvPr id="17530" name="Straight Connector 242"/>
              <p:cNvCxnSpPr>
                <a:cxnSpLocks noChangeShapeType="1"/>
              </p:cNvCxnSpPr>
              <p:nvPr/>
            </p:nvCxnSpPr>
            <p:spPr bwMode="auto">
              <a:xfrm flipV="1">
                <a:off x="6146800" y="4191000"/>
                <a:ext cx="76200" cy="15240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17531" name="Straight Connector 243"/>
              <p:cNvCxnSpPr>
                <a:cxnSpLocks noChangeShapeType="1"/>
              </p:cNvCxnSpPr>
              <p:nvPr/>
            </p:nvCxnSpPr>
            <p:spPr bwMode="auto">
              <a:xfrm>
                <a:off x="6146800" y="4343400"/>
                <a:ext cx="152400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</p:grpSp>
      </p:grpSp>
      <p:cxnSp>
        <p:nvCxnSpPr>
          <p:cNvPr id="17499" name="Straight Connector 228"/>
          <p:cNvCxnSpPr>
            <a:cxnSpLocks noChangeShapeType="1"/>
          </p:cNvCxnSpPr>
          <p:nvPr/>
        </p:nvCxnSpPr>
        <p:spPr bwMode="auto">
          <a:xfrm flipV="1">
            <a:off x="3611880" y="2811780"/>
            <a:ext cx="0" cy="13716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500" name="Straight Connector 247"/>
          <p:cNvCxnSpPr>
            <a:cxnSpLocks noChangeShapeType="1"/>
          </p:cNvCxnSpPr>
          <p:nvPr/>
        </p:nvCxnSpPr>
        <p:spPr bwMode="auto">
          <a:xfrm flipH="1" flipV="1">
            <a:off x="3474720" y="2880360"/>
            <a:ext cx="137160" cy="6858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grpSp>
        <p:nvGrpSpPr>
          <p:cNvPr id="17501" name="Group 249"/>
          <p:cNvGrpSpPr>
            <a:grpSpLocks/>
          </p:cNvGrpSpPr>
          <p:nvPr/>
        </p:nvGrpSpPr>
        <p:grpSpPr bwMode="auto">
          <a:xfrm rot="-865246">
            <a:off x="5409248" y="4677728"/>
            <a:ext cx="137160" cy="137160"/>
            <a:chOff x="4089400" y="3352800"/>
            <a:chExt cx="152400" cy="152400"/>
          </a:xfrm>
        </p:grpSpPr>
        <p:cxnSp>
          <p:nvCxnSpPr>
            <p:cNvPr id="17525" name="Straight Connector 252"/>
            <p:cNvCxnSpPr>
              <a:cxnSpLocks noChangeShapeType="1"/>
            </p:cNvCxnSpPr>
            <p:nvPr/>
          </p:nvCxnSpPr>
          <p:spPr bwMode="auto">
            <a:xfrm flipV="1">
              <a:off x="4241800" y="3352800"/>
              <a:ext cx="0" cy="1524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7526" name="Straight Connector 253"/>
            <p:cNvCxnSpPr>
              <a:cxnSpLocks noChangeShapeType="1"/>
            </p:cNvCxnSpPr>
            <p:nvPr/>
          </p:nvCxnSpPr>
          <p:spPr bwMode="auto">
            <a:xfrm flipH="1" flipV="1">
              <a:off x="4089400" y="3429000"/>
              <a:ext cx="152400" cy="762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sp>
        <p:nvSpPr>
          <p:cNvPr id="17502" name="Rectangle 250"/>
          <p:cNvSpPr>
            <a:spLocks noChangeArrowheads="1"/>
          </p:cNvSpPr>
          <p:nvPr/>
        </p:nvSpPr>
        <p:spPr bwMode="auto">
          <a:xfrm>
            <a:off x="1005840" y="2674620"/>
            <a:ext cx="754380" cy="411480"/>
          </a:xfrm>
          <a:prstGeom prst="rect">
            <a:avLst/>
          </a:prstGeom>
          <a:solidFill>
            <a:srgbClr val="FF0000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lIns="82296" tIns="41148" rIns="82296" bIns="41148"/>
          <a:lstStyle/>
          <a:p>
            <a:endParaRPr lang="en-US">
              <a:cs typeface="Gill Sans" charset="0"/>
            </a:endParaRPr>
          </a:p>
        </p:txBody>
      </p:sp>
      <p:sp>
        <p:nvSpPr>
          <p:cNvPr id="17503" name="Rectangle 257"/>
          <p:cNvSpPr>
            <a:spLocks noChangeArrowheads="1"/>
          </p:cNvSpPr>
          <p:nvPr/>
        </p:nvSpPr>
        <p:spPr bwMode="auto">
          <a:xfrm>
            <a:off x="8206740" y="2674620"/>
            <a:ext cx="754380" cy="411480"/>
          </a:xfrm>
          <a:prstGeom prst="rect">
            <a:avLst/>
          </a:prstGeom>
          <a:solidFill>
            <a:srgbClr val="3366FF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lIns="82296" tIns="41148" rIns="82296" bIns="41148"/>
          <a:lstStyle/>
          <a:p>
            <a:endParaRPr lang="en-US">
              <a:cs typeface="Gill Sans" charset="0"/>
            </a:endParaRPr>
          </a:p>
        </p:txBody>
      </p:sp>
      <p:graphicFrame>
        <p:nvGraphicFramePr>
          <p:cNvPr id="17504" name="Object 251"/>
          <p:cNvGraphicFramePr>
            <a:graphicFrameLocks noChangeAspect="1"/>
          </p:cNvGraphicFramePr>
          <p:nvPr/>
        </p:nvGraphicFramePr>
        <p:xfrm>
          <a:off x="3028950" y="5577840"/>
          <a:ext cx="342900" cy="3657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90500" imgH="203200" progId="Equation.DSMT4">
                  <p:embed/>
                </p:oleObj>
              </mc:Choice>
              <mc:Fallback>
                <p:oleObj name="Equation" r:id="rId3" imgW="1905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28950" y="5577840"/>
                        <a:ext cx="342900" cy="36576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505" name="Object 259"/>
          <p:cNvGraphicFramePr>
            <a:graphicFrameLocks noChangeAspect="1"/>
          </p:cNvGraphicFramePr>
          <p:nvPr/>
        </p:nvGraphicFramePr>
        <p:xfrm>
          <a:off x="537210" y="4069080"/>
          <a:ext cx="251460" cy="3657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39700" imgH="203200" progId="Equation.DSMT4">
                  <p:embed/>
                </p:oleObj>
              </mc:Choice>
              <mc:Fallback>
                <p:oleObj name="Equation" r:id="rId5" imgW="1397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7210" y="4069080"/>
                        <a:ext cx="251460" cy="36576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7506" name="Group 34"/>
          <p:cNvGrpSpPr>
            <a:grpSpLocks/>
          </p:cNvGrpSpPr>
          <p:nvPr/>
        </p:nvGrpSpPr>
        <p:grpSpPr bwMode="auto">
          <a:xfrm>
            <a:off x="868680" y="4183380"/>
            <a:ext cx="137160" cy="205740"/>
            <a:chOff x="965200" y="4648200"/>
            <a:chExt cx="152400" cy="228600"/>
          </a:xfrm>
        </p:grpSpPr>
        <p:cxnSp>
          <p:nvCxnSpPr>
            <p:cNvPr id="17523" name="Straight Connector 32"/>
            <p:cNvCxnSpPr>
              <a:cxnSpLocks noChangeShapeType="1"/>
            </p:cNvCxnSpPr>
            <p:nvPr/>
          </p:nvCxnSpPr>
          <p:spPr bwMode="auto">
            <a:xfrm flipH="1">
              <a:off x="965200" y="4648200"/>
              <a:ext cx="76200" cy="2286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7524" name="Straight Connector 262"/>
            <p:cNvCxnSpPr>
              <a:cxnSpLocks noChangeShapeType="1"/>
            </p:cNvCxnSpPr>
            <p:nvPr/>
          </p:nvCxnSpPr>
          <p:spPr bwMode="auto">
            <a:xfrm>
              <a:off x="1041400" y="4648200"/>
              <a:ext cx="76200" cy="2286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graphicFrame>
        <p:nvGraphicFramePr>
          <p:cNvPr id="17507" name="Object 271"/>
          <p:cNvGraphicFramePr>
            <a:graphicFrameLocks noChangeAspect="1"/>
          </p:cNvGraphicFramePr>
          <p:nvPr/>
        </p:nvGraphicFramePr>
        <p:xfrm>
          <a:off x="1417320" y="2743200"/>
          <a:ext cx="297180" cy="2743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65100" imgH="152400" progId="Equation.DSMT4">
                  <p:embed/>
                </p:oleObj>
              </mc:Choice>
              <mc:Fallback>
                <p:oleObj name="Equation" r:id="rId7" imgW="165100" imgH="15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17320" y="2743200"/>
                        <a:ext cx="297180" cy="27432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508" name="Object 272"/>
          <p:cNvGraphicFramePr>
            <a:graphicFrameLocks noChangeAspect="1"/>
          </p:cNvGraphicFramePr>
          <p:nvPr/>
        </p:nvGraphicFramePr>
        <p:xfrm>
          <a:off x="8241030" y="2743200"/>
          <a:ext cx="228600" cy="2743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27000" imgH="152400" progId="Equation.DSMT4">
                  <p:embed/>
                </p:oleObj>
              </mc:Choice>
              <mc:Fallback>
                <p:oleObj name="Equation" r:id="rId9" imgW="127000" imgH="15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41030" y="2743200"/>
                        <a:ext cx="228600" cy="27432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7509" name="Group 278"/>
          <p:cNvGrpSpPr>
            <a:grpSpLocks/>
          </p:cNvGrpSpPr>
          <p:nvPr/>
        </p:nvGrpSpPr>
        <p:grpSpPr bwMode="auto">
          <a:xfrm rot="16200000" flipV="1">
            <a:off x="2823210" y="582930"/>
            <a:ext cx="137160" cy="205740"/>
            <a:chOff x="965200" y="4648200"/>
            <a:chExt cx="152400" cy="228600"/>
          </a:xfrm>
        </p:grpSpPr>
        <p:cxnSp>
          <p:nvCxnSpPr>
            <p:cNvPr id="17521" name="Straight Connector 279"/>
            <p:cNvCxnSpPr>
              <a:cxnSpLocks noChangeShapeType="1"/>
            </p:cNvCxnSpPr>
            <p:nvPr/>
          </p:nvCxnSpPr>
          <p:spPr bwMode="auto">
            <a:xfrm flipH="1">
              <a:off x="965200" y="4648200"/>
              <a:ext cx="76200" cy="2286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7522" name="Straight Connector 280"/>
            <p:cNvCxnSpPr>
              <a:cxnSpLocks noChangeShapeType="1"/>
            </p:cNvCxnSpPr>
            <p:nvPr/>
          </p:nvCxnSpPr>
          <p:spPr bwMode="auto">
            <a:xfrm>
              <a:off x="1041400" y="4648200"/>
              <a:ext cx="76200" cy="2286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graphicFrame>
        <p:nvGraphicFramePr>
          <p:cNvPr id="17510" name="Object 281"/>
          <p:cNvGraphicFramePr>
            <a:graphicFrameLocks noChangeAspect="1"/>
          </p:cNvGraphicFramePr>
          <p:nvPr/>
        </p:nvGraphicFramePr>
        <p:xfrm>
          <a:off x="2583180" y="251460"/>
          <a:ext cx="251460" cy="3657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139700" imgH="203200" progId="Equation.DSMT4">
                  <p:embed/>
                </p:oleObj>
              </mc:Choice>
              <mc:Fallback>
                <p:oleObj name="Equation" r:id="rId11" imgW="1397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83180" y="251460"/>
                        <a:ext cx="251460" cy="36576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7511" name="Group 11"/>
          <p:cNvGrpSpPr>
            <a:grpSpLocks/>
          </p:cNvGrpSpPr>
          <p:nvPr/>
        </p:nvGrpSpPr>
        <p:grpSpPr bwMode="auto">
          <a:xfrm>
            <a:off x="4640580" y="2606040"/>
            <a:ext cx="754380" cy="822960"/>
            <a:chOff x="5156200" y="2895600"/>
            <a:chExt cx="838200" cy="914400"/>
          </a:xfrm>
        </p:grpSpPr>
        <p:sp>
          <p:nvSpPr>
            <p:cNvPr id="7" name="Arc 6"/>
            <p:cNvSpPr/>
            <p:nvPr/>
          </p:nvSpPr>
          <p:spPr bwMode="auto">
            <a:xfrm>
              <a:off x="5156200" y="2971800"/>
              <a:ext cx="838200" cy="838200"/>
            </a:xfrm>
            <a:prstGeom prst="arc">
              <a:avLst>
                <a:gd name="adj1" fmla="val 16200000"/>
                <a:gd name="adj2" fmla="val 2471156"/>
              </a:avLst>
            </a:prstGeom>
            <a:noFill/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Gill Sans" pitchFamily="1" charset="0"/>
                <a:ea typeface="Gill Sans" pitchFamily="1" charset="0"/>
                <a:cs typeface="Gill Sans" pitchFamily="1" charset="0"/>
                <a:sym typeface="Gill Sans" pitchFamily="1" charset="0"/>
              </a:endParaRPr>
            </a:p>
          </p:txBody>
        </p:sp>
        <p:cxnSp>
          <p:nvCxnSpPr>
            <p:cNvPr id="17519" name="Straight Connector 8"/>
            <p:cNvCxnSpPr>
              <a:cxnSpLocks noChangeShapeType="1"/>
              <a:stCxn id="7" idx="0"/>
            </p:cNvCxnSpPr>
            <p:nvPr/>
          </p:nvCxnSpPr>
          <p:spPr bwMode="auto">
            <a:xfrm flipV="1">
              <a:off x="5575300" y="2895600"/>
              <a:ext cx="266700" cy="7620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7520" name="Straight Connector 145"/>
            <p:cNvCxnSpPr>
              <a:cxnSpLocks noChangeShapeType="1"/>
            </p:cNvCxnSpPr>
            <p:nvPr/>
          </p:nvCxnSpPr>
          <p:spPr bwMode="auto">
            <a:xfrm>
              <a:off x="5575300" y="2971800"/>
              <a:ext cx="190500" cy="15240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graphicFrame>
        <p:nvGraphicFramePr>
          <p:cNvPr id="17512" name="Object 27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2989268"/>
              </p:ext>
            </p:extLst>
          </p:nvPr>
        </p:nvGraphicFramePr>
        <p:xfrm>
          <a:off x="6389074" y="4440233"/>
          <a:ext cx="297180" cy="2743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65100" imgH="152400" progId="Equation.DSMT4">
                  <p:embed/>
                </p:oleObj>
              </mc:Choice>
              <mc:Fallback>
                <p:oleObj name="Equation" r:id="rId12" imgW="165100" imgH="15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89074" y="4440233"/>
                        <a:ext cx="297180" cy="27432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513" name="Object 27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93515313"/>
              </p:ext>
            </p:extLst>
          </p:nvPr>
        </p:nvGraphicFramePr>
        <p:xfrm>
          <a:off x="3434419" y="1354778"/>
          <a:ext cx="228600" cy="2743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127000" imgH="152400" progId="Equation.DSMT4">
                  <p:embed/>
                </p:oleObj>
              </mc:Choice>
              <mc:Fallback>
                <p:oleObj name="Equation" r:id="rId14" imgW="127000" imgH="15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34419" y="1354778"/>
                        <a:ext cx="228600" cy="27432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514" name="Freeform 2"/>
          <p:cNvSpPr>
            <a:spLocks/>
          </p:cNvSpPr>
          <p:nvPr/>
        </p:nvSpPr>
        <p:spPr bwMode="auto">
          <a:xfrm rot="-7412188">
            <a:off x="5424964" y="3437573"/>
            <a:ext cx="562928" cy="702945"/>
          </a:xfrm>
          <a:custGeom>
            <a:avLst/>
            <a:gdLst>
              <a:gd name="T0" fmla="*/ 54754 w 1933226"/>
              <a:gd name="T1" fmla="*/ 81787 h 2414746"/>
              <a:gd name="T2" fmla="*/ 60349 w 1933226"/>
              <a:gd name="T3" fmla="*/ 68882 h 2414746"/>
              <a:gd name="T4" fmla="*/ 62932 w 1933226"/>
              <a:gd name="T5" fmla="*/ 61570 h 2414746"/>
              <a:gd name="T6" fmla="*/ 62501 w 1933226"/>
              <a:gd name="T7" fmla="*/ 47375 h 2414746"/>
              <a:gd name="T8" fmla="*/ 65514 w 1933226"/>
              <a:gd name="T9" fmla="*/ 27588 h 2414746"/>
              <a:gd name="T10" fmla="*/ 65514 w 1933226"/>
              <a:gd name="T11" fmla="*/ 18986 h 2414746"/>
              <a:gd name="T12" fmla="*/ 62501 w 1933226"/>
              <a:gd name="T13" fmla="*/ 15114 h 2414746"/>
              <a:gd name="T14" fmla="*/ 59058 w 1933226"/>
              <a:gd name="T15" fmla="*/ 19846 h 2414746"/>
              <a:gd name="T16" fmla="*/ 56045 w 1933226"/>
              <a:gd name="T17" fmla="*/ 30169 h 2414746"/>
              <a:gd name="T18" fmla="*/ 53033 w 1933226"/>
              <a:gd name="T19" fmla="*/ 40063 h 2414746"/>
              <a:gd name="T20" fmla="*/ 53894 w 1933226"/>
              <a:gd name="T21" fmla="*/ 26298 h 2414746"/>
              <a:gd name="T22" fmla="*/ 55185 w 1933226"/>
              <a:gd name="T23" fmla="*/ 16835 h 2414746"/>
              <a:gd name="T24" fmla="*/ 56476 w 1933226"/>
              <a:gd name="T25" fmla="*/ 7372 h 2414746"/>
              <a:gd name="T26" fmla="*/ 50881 w 1933226"/>
              <a:gd name="T27" fmla="*/ 3070 h 2414746"/>
              <a:gd name="T28" fmla="*/ 46147 w 1933226"/>
              <a:gd name="T29" fmla="*/ 8662 h 2414746"/>
              <a:gd name="T30" fmla="*/ 46147 w 1933226"/>
              <a:gd name="T31" fmla="*/ 16835 h 2414746"/>
              <a:gd name="T32" fmla="*/ 43134 w 1933226"/>
              <a:gd name="T33" fmla="*/ 33180 h 2414746"/>
              <a:gd name="T34" fmla="*/ 41412 w 1933226"/>
              <a:gd name="T35" fmla="*/ 37482 h 2414746"/>
              <a:gd name="T36" fmla="*/ 41412 w 1933226"/>
              <a:gd name="T37" fmla="*/ 27588 h 2414746"/>
              <a:gd name="T38" fmla="*/ 41412 w 1933226"/>
              <a:gd name="T39" fmla="*/ 12533 h 2414746"/>
              <a:gd name="T40" fmla="*/ 41412 w 1933226"/>
              <a:gd name="T41" fmla="*/ 2640 h 2414746"/>
              <a:gd name="T42" fmla="*/ 37969 w 1933226"/>
              <a:gd name="T43" fmla="*/ 59 h 2414746"/>
              <a:gd name="T44" fmla="*/ 33235 w 1933226"/>
              <a:gd name="T45" fmla="*/ 1350 h 2414746"/>
              <a:gd name="T46" fmla="*/ 33235 w 1933226"/>
              <a:gd name="T47" fmla="*/ 6942 h 2414746"/>
              <a:gd name="T48" fmla="*/ 33235 w 1933226"/>
              <a:gd name="T49" fmla="*/ 17695 h 2414746"/>
              <a:gd name="T50" fmla="*/ 33235 w 1933226"/>
              <a:gd name="T51" fmla="*/ 31030 h 2414746"/>
              <a:gd name="T52" fmla="*/ 31944 w 1933226"/>
              <a:gd name="T53" fmla="*/ 37482 h 2414746"/>
              <a:gd name="T54" fmla="*/ 29362 w 1933226"/>
              <a:gd name="T55" fmla="*/ 29309 h 2414746"/>
              <a:gd name="T56" fmla="*/ 28071 w 1933226"/>
              <a:gd name="T57" fmla="*/ 15975 h 2414746"/>
              <a:gd name="T58" fmla="*/ 27210 w 1933226"/>
              <a:gd name="T59" fmla="*/ 9092 h 2414746"/>
              <a:gd name="T60" fmla="*/ 23767 w 1933226"/>
              <a:gd name="T61" fmla="*/ 4360 h 2414746"/>
              <a:gd name="T62" fmla="*/ 20324 w 1933226"/>
              <a:gd name="T63" fmla="*/ 4360 h 2414746"/>
              <a:gd name="T64" fmla="*/ 17311 w 1933226"/>
              <a:gd name="T65" fmla="*/ 6511 h 2414746"/>
              <a:gd name="T66" fmla="*/ 17311 w 1933226"/>
              <a:gd name="T67" fmla="*/ 10813 h 2414746"/>
              <a:gd name="T68" fmla="*/ 19033 w 1933226"/>
              <a:gd name="T69" fmla="*/ 19416 h 2414746"/>
              <a:gd name="T70" fmla="*/ 19033 w 1933226"/>
              <a:gd name="T71" fmla="*/ 28879 h 2414746"/>
              <a:gd name="T72" fmla="*/ 22045 w 1933226"/>
              <a:gd name="T73" fmla="*/ 46945 h 2414746"/>
              <a:gd name="T74" fmla="*/ 10425 w 1933226"/>
              <a:gd name="T75" fmla="*/ 42643 h 2414746"/>
              <a:gd name="T76" fmla="*/ 957 w 1933226"/>
              <a:gd name="T77" fmla="*/ 45654 h 2414746"/>
              <a:gd name="T78" fmla="*/ 957 w 1933226"/>
              <a:gd name="T79" fmla="*/ 50816 h 2414746"/>
              <a:gd name="T80" fmla="*/ 6551 w 1933226"/>
              <a:gd name="T81" fmla="*/ 53397 h 2414746"/>
              <a:gd name="T82" fmla="*/ 14729 w 1933226"/>
              <a:gd name="T83" fmla="*/ 54257 h 2414746"/>
              <a:gd name="T84" fmla="*/ 20324 w 1933226"/>
              <a:gd name="T85" fmla="*/ 62000 h 2414746"/>
              <a:gd name="T86" fmla="*/ 23767 w 1933226"/>
              <a:gd name="T87" fmla="*/ 69743 h 2414746"/>
              <a:gd name="T88" fmla="*/ 27210 w 1933226"/>
              <a:gd name="T89" fmla="*/ 81356 h 241474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0" t="0" r="r" b="b"/>
            <a:pathLst>
              <a:path w="1933226" h="2414746">
                <a:moveTo>
                  <a:pt x="1615726" y="2414746"/>
                </a:moveTo>
                <a:cubicBezTo>
                  <a:pt x="1678167" y="2273987"/>
                  <a:pt x="1740609" y="2133229"/>
                  <a:pt x="1780826" y="2033746"/>
                </a:cubicBezTo>
                <a:cubicBezTo>
                  <a:pt x="1821043" y="1934263"/>
                  <a:pt x="1846443" y="1923679"/>
                  <a:pt x="1857026" y="1817846"/>
                </a:cubicBezTo>
                <a:cubicBezTo>
                  <a:pt x="1867609" y="1712013"/>
                  <a:pt x="1831626" y="1565963"/>
                  <a:pt x="1844326" y="1398746"/>
                </a:cubicBezTo>
                <a:cubicBezTo>
                  <a:pt x="1857026" y="1231529"/>
                  <a:pt x="1918409" y="954246"/>
                  <a:pt x="1933226" y="814546"/>
                </a:cubicBezTo>
                <a:cubicBezTo>
                  <a:pt x="1948043" y="674846"/>
                  <a:pt x="1948043" y="621929"/>
                  <a:pt x="1933226" y="560546"/>
                </a:cubicBezTo>
                <a:cubicBezTo>
                  <a:pt x="1918409" y="499163"/>
                  <a:pt x="1876076" y="442013"/>
                  <a:pt x="1844326" y="446246"/>
                </a:cubicBezTo>
                <a:cubicBezTo>
                  <a:pt x="1812576" y="450479"/>
                  <a:pt x="1774476" y="511863"/>
                  <a:pt x="1742726" y="585946"/>
                </a:cubicBezTo>
                <a:cubicBezTo>
                  <a:pt x="1710976" y="660029"/>
                  <a:pt x="1683459" y="791263"/>
                  <a:pt x="1653826" y="890746"/>
                </a:cubicBezTo>
                <a:cubicBezTo>
                  <a:pt x="1624193" y="990229"/>
                  <a:pt x="1575509" y="1201896"/>
                  <a:pt x="1564926" y="1182846"/>
                </a:cubicBezTo>
                <a:cubicBezTo>
                  <a:pt x="1554343" y="1163796"/>
                  <a:pt x="1579743" y="890746"/>
                  <a:pt x="1590326" y="776446"/>
                </a:cubicBezTo>
                <a:cubicBezTo>
                  <a:pt x="1600909" y="662146"/>
                  <a:pt x="1628426" y="497046"/>
                  <a:pt x="1628426" y="497046"/>
                </a:cubicBezTo>
                <a:cubicBezTo>
                  <a:pt x="1641126" y="403913"/>
                  <a:pt x="1687693" y="285379"/>
                  <a:pt x="1666526" y="217646"/>
                </a:cubicBezTo>
                <a:cubicBezTo>
                  <a:pt x="1645359" y="149913"/>
                  <a:pt x="1552226" y="84296"/>
                  <a:pt x="1501426" y="90646"/>
                </a:cubicBezTo>
                <a:cubicBezTo>
                  <a:pt x="1450626" y="96996"/>
                  <a:pt x="1385009" y="188013"/>
                  <a:pt x="1361726" y="255746"/>
                </a:cubicBezTo>
                <a:cubicBezTo>
                  <a:pt x="1338443" y="323479"/>
                  <a:pt x="1376543" y="376396"/>
                  <a:pt x="1361726" y="497046"/>
                </a:cubicBezTo>
                <a:cubicBezTo>
                  <a:pt x="1346909" y="617696"/>
                  <a:pt x="1296109" y="878046"/>
                  <a:pt x="1272826" y="979646"/>
                </a:cubicBezTo>
                <a:cubicBezTo>
                  <a:pt x="1249543" y="1081246"/>
                  <a:pt x="1230493" y="1134163"/>
                  <a:pt x="1222026" y="1106646"/>
                </a:cubicBezTo>
                <a:cubicBezTo>
                  <a:pt x="1213559" y="1079129"/>
                  <a:pt x="1222026" y="814546"/>
                  <a:pt x="1222026" y="814546"/>
                </a:cubicBezTo>
                <a:lnTo>
                  <a:pt x="1222026" y="370046"/>
                </a:lnTo>
                <a:cubicBezTo>
                  <a:pt x="1222026" y="247279"/>
                  <a:pt x="1238959" y="139329"/>
                  <a:pt x="1222026" y="77946"/>
                </a:cubicBezTo>
                <a:cubicBezTo>
                  <a:pt x="1205093" y="16563"/>
                  <a:pt x="1160643" y="8096"/>
                  <a:pt x="1120426" y="1746"/>
                </a:cubicBezTo>
                <a:cubicBezTo>
                  <a:pt x="1080209" y="-4604"/>
                  <a:pt x="1004009" y="5979"/>
                  <a:pt x="980726" y="39846"/>
                </a:cubicBezTo>
                <a:cubicBezTo>
                  <a:pt x="957443" y="73713"/>
                  <a:pt x="980726" y="204946"/>
                  <a:pt x="980726" y="204946"/>
                </a:cubicBezTo>
                <a:lnTo>
                  <a:pt x="980726" y="522446"/>
                </a:lnTo>
                <a:cubicBezTo>
                  <a:pt x="980726" y="640979"/>
                  <a:pt x="987076" y="818779"/>
                  <a:pt x="980726" y="916146"/>
                </a:cubicBezTo>
                <a:cubicBezTo>
                  <a:pt x="974376" y="1013513"/>
                  <a:pt x="961676" y="1115113"/>
                  <a:pt x="942626" y="1106646"/>
                </a:cubicBezTo>
                <a:cubicBezTo>
                  <a:pt x="923576" y="1098179"/>
                  <a:pt x="885476" y="971179"/>
                  <a:pt x="866426" y="865346"/>
                </a:cubicBezTo>
                <a:cubicBezTo>
                  <a:pt x="847376" y="759513"/>
                  <a:pt x="838909" y="571129"/>
                  <a:pt x="828326" y="471646"/>
                </a:cubicBezTo>
                <a:cubicBezTo>
                  <a:pt x="817743" y="372163"/>
                  <a:pt x="824093" y="325596"/>
                  <a:pt x="802926" y="268446"/>
                </a:cubicBezTo>
                <a:cubicBezTo>
                  <a:pt x="781759" y="211296"/>
                  <a:pt x="735193" y="152029"/>
                  <a:pt x="701326" y="128746"/>
                </a:cubicBezTo>
                <a:cubicBezTo>
                  <a:pt x="667459" y="105463"/>
                  <a:pt x="631476" y="118163"/>
                  <a:pt x="599726" y="128746"/>
                </a:cubicBezTo>
                <a:cubicBezTo>
                  <a:pt x="567976" y="139329"/>
                  <a:pt x="525643" y="160496"/>
                  <a:pt x="510826" y="192246"/>
                </a:cubicBezTo>
                <a:cubicBezTo>
                  <a:pt x="496009" y="223996"/>
                  <a:pt x="502359" y="255746"/>
                  <a:pt x="510826" y="319246"/>
                </a:cubicBezTo>
                <a:cubicBezTo>
                  <a:pt x="519293" y="382746"/>
                  <a:pt x="553159" y="484346"/>
                  <a:pt x="561626" y="573246"/>
                </a:cubicBezTo>
                <a:cubicBezTo>
                  <a:pt x="570093" y="662146"/>
                  <a:pt x="546809" y="717179"/>
                  <a:pt x="561626" y="852646"/>
                </a:cubicBezTo>
                <a:cubicBezTo>
                  <a:pt x="576443" y="988113"/>
                  <a:pt x="692859" y="1318313"/>
                  <a:pt x="650526" y="1386046"/>
                </a:cubicBezTo>
                <a:cubicBezTo>
                  <a:pt x="608193" y="1453779"/>
                  <a:pt x="411343" y="1265396"/>
                  <a:pt x="307626" y="1259046"/>
                </a:cubicBezTo>
                <a:cubicBezTo>
                  <a:pt x="203909" y="1252696"/>
                  <a:pt x="74793" y="1307729"/>
                  <a:pt x="28226" y="1347946"/>
                </a:cubicBezTo>
                <a:cubicBezTo>
                  <a:pt x="-18341" y="1388163"/>
                  <a:pt x="709" y="1462246"/>
                  <a:pt x="28226" y="1500346"/>
                </a:cubicBezTo>
                <a:cubicBezTo>
                  <a:pt x="55743" y="1538446"/>
                  <a:pt x="125593" y="1559613"/>
                  <a:pt x="193326" y="1576546"/>
                </a:cubicBezTo>
                <a:cubicBezTo>
                  <a:pt x="261059" y="1593479"/>
                  <a:pt x="366893" y="1559613"/>
                  <a:pt x="434626" y="1601946"/>
                </a:cubicBezTo>
                <a:cubicBezTo>
                  <a:pt x="502359" y="1644279"/>
                  <a:pt x="555276" y="1754346"/>
                  <a:pt x="599726" y="1830546"/>
                </a:cubicBezTo>
                <a:cubicBezTo>
                  <a:pt x="644176" y="1906746"/>
                  <a:pt x="667459" y="1963896"/>
                  <a:pt x="701326" y="2059146"/>
                </a:cubicBezTo>
                <a:cubicBezTo>
                  <a:pt x="735193" y="2154396"/>
                  <a:pt x="802926" y="2402046"/>
                  <a:pt x="802926" y="2402046"/>
                </a:cubicBezTo>
              </a:path>
            </a:pathLst>
          </a:custGeom>
          <a:solidFill>
            <a:schemeClr val="tx1"/>
          </a:solidFill>
          <a:ln w="9525">
            <a:solidFill>
              <a:srgbClr val="008000"/>
            </a:solidFill>
            <a:round/>
            <a:headEnd/>
            <a:tailEnd/>
          </a:ln>
        </p:spPr>
        <p:txBody>
          <a:bodyPr lIns="82296" tIns="41148" rIns="82296" bIns="41148"/>
          <a:lstStyle/>
          <a:p>
            <a:endParaRPr lang="en-US"/>
          </a:p>
        </p:txBody>
      </p:sp>
      <p:cxnSp>
        <p:nvCxnSpPr>
          <p:cNvPr id="17515" name="Straight Arrow Connector 5"/>
          <p:cNvCxnSpPr>
            <a:cxnSpLocks noChangeShapeType="1"/>
          </p:cNvCxnSpPr>
          <p:nvPr/>
        </p:nvCxnSpPr>
        <p:spPr bwMode="auto">
          <a:xfrm>
            <a:off x="5943600" y="4046220"/>
            <a:ext cx="274320" cy="274320"/>
          </a:xfrm>
          <a:prstGeom prst="straightConnector1">
            <a:avLst/>
          </a:prstGeom>
          <a:noFill/>
          <a:ln w="76200">
            <a:solidFill>
              <a:srgbClr val="008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graphicFrame>
        <p:nvGraphicFramePr>
          <p:cNvPr id="17517" name="Object 271"/>
          <p:cNvGraphicFramePr>
            <a:graphicFrameLocks noChangeAspect="1"/>
          </p:cNvGraphicFramePr>
          <p:nvPr/>
        </p:nvGraphicFramePr>
        <p:xfrm>
          <a:off x="4983480" y="2948940"/>
          <a:ext cx="185738" cy="2057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114300" imgH="127000" progId="Equation.DSMT4">
                  <p:embed/>
                </p:oleObj>
              </mc:Choice>
              <mc:Fallback>
                <p:oleObj name="Equation" r:id="rId16" imgW="114300" imgH="127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83480" y="2948940"/>
                        <a:ext cx="185738" cy="20574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5540679" y="434241"/>
            <a:ext cx="3360420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Follow the current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from the battery</a:t>
            </a:r>
            <a:r>
              <a:rPr lang="en-US" sz="2000" dirty="0">
                <a:latin typeface="Times New Roman"/>
                <a:cs typeface="Times New Roman"/>
              </a:rPr>
              <a:t>,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through the brushes to the coil</a:t>
            </a:r>
            <a:r>
              <a:rPr lang="en-US" sz="2000" dirty="0">
                <a:latin typeface="Times New Roman"/>
                <a:cs typeface="Times New Roman"/>
              </a:rPr>
              <a:t>, then determine the </a:t>
            </a:r>
            <a:r>
              <a:rPr lang="en-US" sz="2000" i="1" dirty="0">
                <a:latin typeface="Times New Roman"/>
                <a:cs typeface="Times New Roman"/>
              </a:rPr>
              <a:t>B-</a:t>
            </a:r>
            <a:r>
              <a:rPr lang="en-US" sz="2000" i="1" dirty="0" err="1">
                <a:latin typeface="Times New Roman"/>
                <a:cs typeface="Times New Roman"/>
              </a:rPr>
              <a:t>fld</a:t>
            </a:r>
            <a:r>
              <a:rPr lang="en-US" sz="2000" i="1" dirty="0">
                <a:latin typeface="Times New Roman"/>
                <a:cs typeface="Times New Roman"/>
              </a:rPr>
              <a:t> </a:t>
            </a:r>
            <a:r>
              <a:rPr lang="en-US" sz="2000" dirty="0">
                <a:latin typeface="Times New Roman"/>
                <a:cs typeface="Times New Roman"/>
              </a:rPr>
              <a:t>due to the coil’s current (see below). </a:t>
            </a:r>
          </a:p>
        </p:txBody>
      </p:sp>
      <p:cxnSp>
        <p:nvCxnSpPr>
          <p:cNvPr id="17475" name="Straight Connector 211"/>
          <p:cNvCxnSpPr>
            <a:cxnSpLocks noChangeShapeType="1"/>
          </p:cNvCxnSpPr>
          <p:nvPr/>
        </p:nvCxnSpPr>
        <p:spPr bwMode="auto">
          <a:xfrm rot="-2603283">
            <a:off x="4256247" y="2653189"/>
            <a:ext cx="411480" cy="9429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442" name="Straight Connector 142"/>
          <p:cNvCxnSpPr>
            <a:cxnSpLocks noChangeShapeType="1"/>
          </p:cNvCxnSpPr>
          <p:nvPr/>
        </p:nvCxnSpPr>
        <p:spPr bwMode="auto">
          <a:xfrm rot="-2603283" flipH="1" flipV="1">
            <a:off x="5436394" y="3321844"/>
            <a:ext cx="411480" cy="9429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465" name="Straight Connector 201"/>
          <p:cNvCxnSpPr>
            <a:cxnSpLocks noChangeShapeType="1"/>
          </p:cNvCxnSpPr>
          <p:nvPr/>
        </p:nvCxnSpPr>
        <p:spPr bwMode="auto">
          <a:xfrm flipV="1">
            <a:off x="2994660" y="1410177"/>
            <a:ext cx="1002983" cy="64722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grpSp>
        <p:nvGrpSpPr>
          <p:cNvPr id="136" name="Group 232"/>
          <p:cNvGrpSpPr>
            <a:grpSpLocks/>
          </p:cNvGrpSpPr>
          <p:nvPr/>
        </p:nvGrpSpPr>
        <p:grpSpPr bwMode="auto">
          <a:xfrm>
            <a:off x="6385084" y="4195789"/>
            <a:ext cx="137160" cy="137160"/>
            <a:chOff x="6146800" y="4191000"/>
            <a:chExt cx="152400" cy="152400"/>
          </a:xfrm>
        </p:grpSpPr>
        <p:cxnSp>
          <p:nvCxnSpPr>
            <p:cNvPr id="137" name="Straight Connector 233"/>
            <p:cNvCxnSpPr>
              <a:cxnSpLocks noChangeShapeType="1"/>
            </p:cNvCxnSpPr>
            <p:nvPr/>
          </p:nvCxnSpPr>
          <p:spPr bwMode="auto">
            <a:xfrm flipV="1">
              <a:off x="6146800" y="4191000"/>
              <a:ext cx="76200" cy="1524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38" name="Straight Connector 234"/>
            <p:cNvCxnSpPr>
              <a:cxnSpLocks noChangeShapeType="1"/>
            </p:cNvCxnSpPr>
            <p:nvPr/>
          </p:nvCxnSpPr>
          <p:spPr bwMode="auto">
            <a:xfrm>
              <a:off x="6146800" y="4343400"/>
              <a:ext cx="15240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sp>
        <p:nvSpPr>
          <p:cNvPr id="139" name="Rectangle 5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40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505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40.)</a:t>
            </a:r>
          </a:p>
        </p:txBody>
      </p:sp>
    </p:spTree>
    <p:extLst>
      <p:ext uri="{BB962C8B-B14F-4D97-AF65-F5344CB8AC3E}">
        <p14:creationId xmlns:p14="http://schemas.microsoft.com/office/powerpoint/2010/main" val="4156150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7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7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7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7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7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516" grpId="0"/>
      <p:bldP spid="17514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39"/>
          <p:cNvSpPr>
            <a:spLocks noChangeArrowheads="1"/>
          </p:cNvSpPr>
          <p:nvPr/>
        </p:nvSpPr>
        <p:spPr bwMode="auto">
          <a:xfrm>
            <a:off x="4983480" y="3703320"/>
            <a:ext cx="137160" cy="342900"/>
          </a:xfrm>
          <a:prstGeom prst="rect">
            <a:avLst/>
          </a:prstGeom>
          <a:pattFill prst="narVert">
            <a:fgClr>
              <a:srgbClr val="0000FF"/>
            </a:fgClr>
            <a:bgClr>
              <a:srgbClr val="FFFFFF"/>
            </a:bgClr>
          </a:pattFill>
          <a:ln>
            <a:noFill/>
          </a:ln>
          <a:extLs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2296" tIns="41148" rIns="82296" bIns="41148"/>
          <a:lstStyle/>
          <a:p>
            <a:endParaRPr lang="en-US">
              <a:cs typeface="Gill Sans" charset="0"/>
            </a:endParaRPr>
          </a:p>
        </p:txBody>
      </p:sp>
      <p:sp>
        <p:nvSpPr>
          <p:cNvPr id="19458" name="Rectangle 1"/>
          <p:cNvSpPr>
            <a:spLocks noChangeArrowheads="1"/>
          </p:cNvSpPr>
          <p:nvPr/>
        </p:nvSpPr>
        <p:spPr bwMode="auto">
          <a:xfrm rot="-2603283">
            <a:off x="5649278" y="3168967"/>
            <a:ext cx="754380" cy="1714500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 lIns="82296" tIns="41148" rIns="82296" bIns="41148"/>
          <a:lstStyle/>
          <a:p>
            <a:endParaRPr lang="en-US">
              <a:cs typeface="Gill Sans" charset="0"/>
            </a:endParaRPr>
          </a:p>
        </p:txBody>
      </p:sp>
      <p:sp>
        <p:nvSpPr>
          <p:cNvPr id="19459" name="Freeform 8"/>
          <p:cNvSpPr>
            <a:spLocks/>
          </p:cNvSpPr>
          <p:nvPr/>
        </p:nvSpPr>
        <p:spPr bwMode="auto">
          <a:xfrm rot="-2603283">
            <a:off x="5843588" y="3240405"/>
            <a:ext cx="34290" cy="68580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9460" name="Freeform 101"/>
          <p:cNvSpPr>
            <a:spLocks/>
          </p:cNvSpPr>
          <p:nvPr/>
        </p:nvSpPr>
        <p:spPr bwMode="auto">
          <a:xfrm rot="-2603283">
            <a:off x="5937885" y="3340418"/>
            <a:ext cx="34290" cy="68580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9461" name="Freeform 102"/>
          <p:cNvSpPr>
            <a:spLocks/>
          </p:cNvSpPr>
          <p:nvPr/>
        </p:nvSpPr>
        <p:spPr bwMode="auto">
          <a:xfrm rot="-2603283">
            <a:off x="6032183" y="3440430"/>
            <a:ext cx="34290" cy="68580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9462" name="Freeform 103"/>
          <p:cNvSpPr>
            <a:spLocks/>
          </p:cNvSpPr>
          <p:nvPr/>
        </p:nvSpPr>
        <p:spPr bwMode="auto">
          <a:xfrm rot="-2603283">
            <a:off x="6125052" y="3540443"/>
            <a:ext cx="34290" cy="68580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9463" name="Freeform 104"/>
          <p:cNvSpPr>
            <a:spLocks/>
          </p:cNvSpPr>
          <p:nvPr/>
        </p:nvSpPr>
        <p:spPr bwMode="auto">
          <a:xfrm rot="-2603283">
            <a:off x="6219349" y="3639027"/>
            <a:ext cx="34290" cy="68580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9464" name="Freeform 105"/>
          <p:cNvSpPr>
            <a:spLocks/>
          </p:cNvSpPr>
          <p:nvPr/>
        </p:nvSpPr>
        <p:spPr bwMode="auto">
          <a:xfrm rot="-2603283">
            <a:off x="6313647" y="3739039"/>
            <a:ext cx="34290" cy="68580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9465" name="Freeform 106"/>
          <p:cNvSpPr>
            <a:spLocks/>
          </p:cNvSpPr>
          <p:nvPr/>
        </p:nvSpPr>
        <p:spPr bwMode="auto">
          <a:xfrm rot="-2603283">
            <a:off x="6407944" y="3839052"/>
            <a:ext cx="34290" cy="68580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9466" name="Freeform 107"/>
          <p:cNvSpPr>
            <a:spLocks/>
          </p:cNvSpPr>
          <p:nvPr/>
        </p:nvSpPr>
        <p:spPr bwMode="auto">
          <a:xfrm rot="-2603283">
            <a:off x="6502242" y="3939064"/>
            <a:ext cx="34290" cy="68580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9467" name="Freeform 108"/>
          <p:cNvSpPr>
            <a:spLocks/>
          </p:cNvSpPr>
          <p:nvPr/>
        </p:nvSpPr>
        <p:spPr bwMode="auto">
          <a:xfrm rot="-2603283">
            <a:off x="6596539" y="4039077"/>
            <a:ext cx="34290" cy="68580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9468" name="Freeform 109"/>
          <p:cNvSpPr>
            <a:spLocks/>
          </p:cNvSpPr>
          <p:nvPr/>
        </p:nvSpPr>
        <p:spPr bwMode="auto">
          <a:xfrm rot="-2603283">
            <a:off x="6690837" y="4137660"/>
            <a:ext cx="34290" cy="68580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9469" name="Freeform 110"/>
          <p:cNvSpPr>
            <a:spLocks/>
          </p:cNvSpPr>
          <p:nvPr/>
        </p:nvSpPr>
        <p:spPr bwMode="auto">
          <a:xfrm rot="-2603283">
            <a:off x="6785134" y="4237673"/>
            <a:ext cx="34290" cy="68580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9470" name="Freeform 111"/>
          <p:cNvSpPr>
            <a:spLocks/>
          </p:cNvSpPr>
          <p:nvPr/>
        </p:nvSpPr>
        <p:spPr bwMode="auto">
          <a:xfrm rot="18996717" flipH="1">
            <a:off x="5252085" y="3764757"/>
            <a:ext cx="34290" cy="68580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9471" name="Freeform 112"/>
          <p:cNvSpPr>
            <a:spLocks/>
          </p:cNvSpPr>
          <p:nvPr/>
        </p:nvSpPr>
        <p:spPr bwMode="auto">
          <a:xfrm rot="18996717" flipH="1">
            <a:off x="5346383" y="3863340"/>
            <a:ext cx="34290" cy="68580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9472" name="Freeform 113"/>
          <p:cNvSpPr>
            <a:spLocks/>
          </p:cNvSpPr>
          <p:nvPr/>
        </p:nvSpPr>
        <p:spPr bwMode="auto">
          <a:xfrm rot="18996717" flipH="1">
            <a:off x="5440680" y="3963353"/>
            <a:ext cx="34290" cy="68580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9473" name="Freeform 114"/>
          <p:cNvSpPr>
            <a:spLocks/>
          </p:cNvSpPr>
          <p:nvPr/>
        </p:nvSpPr>
        <p:spPr bwMode="auto">
          <a:xfrm rot="18996717" flipH="1">
            <a:off x="5534978" y="4063365"/>
            <a:ext cx="34290" cy="68580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9474" name="Freeform 115"/>
          <p:cNvSpPr>
            <a:spLocks/>
          </p:cNvSpPr>
          <p:nvPr/>
        </p:nvSpPr>
        <p:spPr bwMode="auto">
          <a:xfrm rot="18996717" flipH="1">
            <a:off x="5629275" y="4163378"/>
            <a:ext cx="34290" cy="68580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9475" name="Freeform 116"/>
          <p:cNvSpPr>
            <a:spLocks/>
          </p:cNvSpPr>
          <p:nvPr/>
        </p:nvSpPr>
        <p:spPr bwMode="auto">
          <a:xfrm rot="18996717" flipH="1">
            <a:off x="5723573" y="4261962"/>
            <a:ext cx="34290" cy="68580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9476" name="Freeform 118"/>
          <p:cNvSpPr>
            <a:spLocks/>
          </p:cNvSpPr>
          <p:nvPr/>
        </p:nvSpPr>
        <p:spPr bwMode="auto">
          <a:xfrm rot="18996717" flipH="1">
            <a:off x="5817870" y="4361974"/>
            <a:ext cx="34290" cy="68580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9477" name="Freeform 119"/>
          <p:cNvSpPr>
            <a:spLocks/>
          </p:cNvSpPr>
          <p:nvPr/>
        </p:nvSpPr>
        <p:spPr bwMode="auto">
          <a:xfrm rot="18996717" flipH="1">
            <a:off x="5912168" y="4461987"/>
            <a:ext cx="34290" cy="68580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9478" name="Freeform 120"/>
          <p:cNvSpPr>
            <a:spLocks/>
          </p:cNvSpPr>
          <p:nvPr/>
        </p:nvSpPr>
        <p:spPr bwMode="auto">
          <a:xfrm rot="18996717" flipH="1">
            <a:off x="6006465" y="4561999"/>
            <a:ext cx="34290" cy="68580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9479" name="Freeform 121"/>
          <p:cNvSpPr>
            <a:spLocks/>
          </p:cNvSpPr>
          <p:nvPr/>
        </p:nvSpPr>
        <p:spPr bwMode="auto">
          <a:xfrm rot="18996717" flipH="1">
            <a:off x="6100763" y="4660583"/>
            <a:ext cx="34290" cy="68580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cxnSp>
        <p:nvCxnSpPr>
          <p:cNvPr id="19480" name="Straight Connector 14"/>
          <p:cNvCxnSpPr>
            <a:cxnSpLocks noChangeShapeType="1"/>
            <a:stCxn id="19469" idx="0"/>
          </p:cNvCxnSpPr>
          <p:nvPr/>
        </p:nvCxnSpPr>
        <p:spPr bwMode="auto">
          <a:xfrm rot="-2603283" flipH="1" flipV="1">
            <a:off x="6059329" y="4377690"/>
            <a:ext cx="754380" cy="16287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9481" name="Straight Connector 133"/>
          <p:cNvCxnSpPr>
            <a:cxnSpLocks noChangeShapeType="1"/>
          </p:cNvCxnSpPr>
          <p:nvPr/>
        </p:nvCxnSpPr>
        <p:spPr bwMode="auto">
          <a:xfrm rot="-2603283" flipH="1" flipV="1">
            <a:off x="5965032" y="4277678"/>
            <a:ext cx="754380" cy="16287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9482" name="Straight Connector 134"/>
          <p:cNvCxnSpPr>
            <a:cxnSpLocks noChangeShapeType="1"/>
          </p:cNvCxnSpPr>
          <p:nvPr/>
        </p:nvCxnSpPr>
        <p:spPr bwMode="auto">
          <a:xfrm rot="-2603283" flipH="1" flipV="1">
            <a:off x="5870734" y="4177665"/>
            <a:ext cx="754380" cy="16287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9483" name="Straight Connector 135"/>
          <p:cNvCxnSpPr>
            <a:cxnSpLocks noChangeShapeType="1"/>
          </p:cNvCxnSpPr>
          <p:nvPr/>
        </p:nvCxnSpPr>
        <p:spPr bwMode="auto">
          <a:xfrm rot="-2603283" flipH="1" flipV="1">
            <a:off x="5776437" y="4077653"/>
            <a:ext cx="754380" cy="16287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9484" name="Straight Connector 136"/>
          <p:cNvCxnSpPr>
            <a:cxnSpLocks noChangeShapeType="1"/>
          </p:cNvCxnSpPr>
          <p:nvPr/>
        </p:nvCxnSpPr>
        <p:spPr bwMode="auto">
          <a:xfrm rot="-2603283" flipH="1" flipV="1">
            <a:off x="5682139" y="3979069"/>
            <a:ext cx="754380" cy="16287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9485" name="Straight Connector 137"/>
          <p:cNvCxnSpPr>
            <a:cxnSpLocks noChangeShapeType="1"/>
          </p:cNvCxnSpPr>
          <p:nvPr/>
        </p:nvCxnSpPr>
        <p:spPr bwMode="auto">
          <a:xfrm rot="-2603283" flipH="1" flipV="1">
            <a:off x="5587842" y="3879057"/>
            <a:ext cx="754380" cy="16287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9486" name="Straight Connector 138"/>
          <p:cNvCxnSpPr>
            <a:cxnSpLocks noChangeShapeType="1"/>
          </p:cNvCxnSpPr>
          <p:nvPr/>
        </p:nvCxnSpPr>
        <p:spPr bwMode="auto">
          <a:xfrm rot="-2603283" flipH="1" flipV="1">
            <a:off x="5493544" y="3779044"/>
            <a:ext cx="754380" cy="16287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9487" name="Straight Connector 139"/>
          <p:cNvCxnSpPr>
            <a:cxnSpLocks noChangeShapeType="1"/>
          </p:cNvCxnSpPr>
          <p:nvPr/>
        </p:nvCxnSpPr>
        <p:spPr bwMode="auto">
          <a:xfrm rot="-2603283" flipH="1" flipV="1">
            <a:off x="5399247" y="3679032"/>
            <a:ext cx="754380" cy="16287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9488" name="Straight Connector 140"/>
          <p:cNvCxnSpPr>
            <a:cxnSpLocks noChangeShapeType="1"/>
          </p:cNvCxnSpPr>
          <p:nvPr/>
        </p:nvCxnSpPr>
        <p:spPr bwMode="auto">
          <a:xfrm rot="-2603283" flipH="1" flipV="1">
            <a:off x="5304949" y="3580448"/>
            <a:ext cx="754380" cy="16287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9489" name="Straight Connector 141"/>
          <p:cNvCxnSpPr>
            <a:cxnSpLocks noChangeShapeType="1"/>
          </p:cNvCxnSpPr>
          <p:nvPr/>
        </p:nvCxnSpPr>
        <p:spPr bwMode="auto">
          <a:xfrm rot="-2603283" flipH="1" flipV="1">
            <a:off x="5210652" y="3480435"/>
            <a:ext cx="754380" cy="16287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9490" name="Straight Connector 142"/>
          <p:cNvCxnSpPr>
            <a:cxnSpLocks noChangeShapeType="1"/>
          </p:cNvCxnSpPr>
          <p:nvPr/>
        </p:nvCxnSpPr>
        <p:spPr bwMode="auto">
          <a:xfrm rot="-2603283" flipH="1" flipV="1">
            <a:off x="5436394" y="3321844"/>
            <a:ext cx="411480" cy="9429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9491" name="Straight Connector 136205"/>
          <p:cNvCxnSpPr>
            <a:cxnSpLocks noChangeShapeType="1"/>
          </p:cNvCxnSpPr>
          <p:nvPr/>
        </p:nvCxnSpPr>
        <p:spPr bwMode="auto">
          <a:xfrm flipH="1">
            <a:off x="5943600" y="4807744"/>
            <a:ext cx="304324" cy="267176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9492" name="Rectangle 179"/>
          <p:cNvSpPr>
            <a:spLocks noChangeArrowheads="1"/>
          </p:cNvSpPr>
          <p:nvPr/>
        </p:nvSpPr>
        <p:spPr bwMode="auto">
          <a:xfrm rot="-2603283" flipH="1" flipV="1">
            <a:off x="3700463" y="1185863"/>
            <a:ext cx="754380" cy="1714500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 lIns="82296" tIns="41148" rIns="82296" bIns="41148"/>
          <a:lstStyle/>
          <a:p>
            <a:endParaRPr lang="en-US">
              <a:cs typeface="Gill Sans" charset="0"/>
            </a:endParaRPr>
          </a:p>
        </p:txBody>
      </p:sp>
      <p:sp>
        <p:nvSpPr>
          <p:cNvPr id="19493" name="Freeform 180"/>
          <p:cNvSpPr>
            <a:spLocks/>
          </p:cNvSpPr>
          <p:nvPr/>
        </p:nvSpPr>
        <p:spPr bwMode="auto">
          <a:xfrm rot="-2603283" flipH="1" flipV="1">
            <a:off x="4226243" y="2758917"/>
            <a:ext cx="34290" cy="68580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9494" name="Freeform 181"/>
          <p:cNvSpPr>
            <a:spLocks/>
          </p:cNvSpPr>
          <p:nvPr/>
        </p:nvSpPr>
        <p:spPr bwMode="auto">
          <a:xfrm rot="-2603283" flipH="1" flipV="1">
            <a:off x="4131945" y="2660333"/>
            <a:ext cx="34290" cy="68580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9495" name="Freeform 182"/>
          <p:cNvSpPr>
            <a:spLocks/>
          </p:cNvSpPr>
          <p:nvPr/>
        </p:nvSpPr>
        <p:spPr bwMode="auto">
          <a:xfrm rot="-2603283" flipH="1" flipV="1">
            <a:off x="4037648" y="2560320"/>
            <a:ext cx="34290" cy="68580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9496" name="Freeform 183"/>
          <p:cNvSpPr>
            <a:spLocks/>
          </p:cNvSpPr>
          <p:nvPr/>
        </p:nvSpPr>
        <p:spPr bwMode="auto">
          <a:xfrm rot="-2603283" flipH="1" flipV="1">
            <a:off x="3944779" y="2460308"/>
            <a:ext cx="34290" cy="68580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9497" name="Freeform 184"/>
          <p:cNvSpPr>
            <a:spLocks/>
          </p:cNvSpPr>
          <p:nvPr/>
        </p:nvSpPr>
        <p:spPr bwMode="auto">
          <a:xfrm rot="-2603283" flipH="1" flipV="1">
            <a:off x="3850482" y="2360295"/>
            <a:ext cx="34290" cy="68580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9498" name="Freeform 185"/>
          <p:cNvSpPr>
            <a:spLocks/>
          </p:cNvSpPr>
          <p:nvPr/>
        </p:nvSpPr>
        <p:spPr bwMode="auto">
          <a:xfrm rot="-2603283" flipH="1" flipV="1">
            <a:off x="3756184" y="2261712"/>
            <a:ext cx="34290" cy="68580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9499" name="Freeform 186"/>
          <p:cNvSpPr>
            <a:spLocks/>
          </p:cNvSpPr>
          <p:nvPr/>
        </p:nvSpPr>
        <p:spPr bwMode="auto">
          <a:xfrm rot="-2603283" flipH="1" flipV="1">
            <a:off x="3661887" y="2161699"/>
            <a:ext cx="34290" cy="68580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9500" name="Freeform 187"/>
          <p:cNvSpPr>
            <a:spLocks/>
          </p:cNvSpPr>
          <p:nvPr/>
        </p:nvSpPr>
        <p:spPr bwMode="auto">
          <a:xfrm rot="-2603283" flipH="1" flipV="1">
            <a:off x="3567589" y="2061687"/>
            <a:ext cx="34290" cy="68580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9501" name="Freeform 188"/>
          <p:cNvSpPr>
            <a:spLocks/>
          </p:cNvSpPr>
          <p:nvPr/>
        </p:nvSpPr>
        <p:spPr bwMode="auto">
          <a:xfrm rot="-2603283" flipH="1" flipV="1">
            <a:off x="3473292" y="1961674"/>
            <a:ext cx="34290" cy="68580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9502" name="Freeform 189"/>
          <p:cNvSpPr>
            <a:spLocks/>
          </p:cNvSpPr>
          <p:nvPr/>
        </p:nvSpPr>
        <p:spPr bwMode="auto">
          <a:xfrm rot="-2603283" flipH="1" flipV="1">
            <a:off x="3378994" y="1863090"/>
            <a:ext cx="34290" cy="68580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9503" name="Freeform 191"/>
          <p:cNvSpPr>
            <a:spLocks/>
          </p:cNvSpPr>
          <p:nvPr/>
        </p:nvSpPr>
        <p:spPr bwMode="auto">
          <a:xfrm rot="18996717" flipV="1">
            <a:off x="4817745" y="2235994"/>
            <a:ext cx="34290" cy="68580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9504" name="Freeform 192"/>
          <p:cNvSpPr>
            <a:spLocks/>
          </p:cNvSpPr>
          <p:nvPr/>
        </p:nvSpPr>
        <p:spPr bwMode="auto">
          <a:xfrm rot="18996717" flipV="1">
            <a:off x="4723448" y="2137410"/>
            <a:ext cx="34290" cy="68580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9505" name="Freeform 193"/>
          <p:cNvSpPr>
            <a:spLocks/>
          </p:cNvSpPr>
          <p:nvPr/>
        </p:nvSpPr>
        <p:spPr bwMode="auto">
          <a:xfrm rot="18996717" flipV="1">
            <a:off x="4629150" y="2037397"/>
            <a:ext cx="34290" cy="68580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9506" name="Freeform 194"/>
          <p:cNvSpPr>
            <a:spLocks/>
          </p:cNvSpPr>
          <p:nvPr/>
        </p:nvSpPr>
        <p:spPr bwMode="auto">
          <a:xfrm rot="18996717" flipV="1">
            <a:off x="4534853" y="1937385"/>
            <a:ext cx="34290" cy="68580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9507" name="Freeform 195"/>
          <p:cNvSpPr>
            <a:spLocks/>
          </p:cNvSpPr>
          <p:nvPr/>
        </p:nvSpPr>
        <p:spPr bwMode="auto">
          <a:xfrm rot="18996717" flipV="1">
            <a:off x="4440555" y="1837372"/>
            <a:ext cx="34290" cy="68580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9508" name="Freeform 196"/>
          <p:cNvSpPr>
            <a:spLocks/>
          </p:cNvSpPr>
          <p:nvPr/>
        </p:nvSpPr>
        <p:spPr bwMode="auto">
          <a:xfrm rot="18996717" flipV="1">
            <a:off x="4346258" y="1738789"/>
            <a:ext cx="34290" cy="68580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9509" name="Freeform 197"/>
          <p:cNvSpPr>
            <a:spLocks/>
          </p:cNvSpPr>
          <p:nvPr/>
        </p:nvSpPr>
        <p:spPr bwMode="auto">
          <a:xfrm rot="18996717" flipV="1">
            <a:off x="4251960" y="1638777"/>
            <a:ext cx="34290" cy="68580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9510" name="Freeform 198"/>
          <p:cNvSpPr>
            <a:spLocks/>
          </p:cNvSpPr>
          <p:nvPr/>
        </p:nvSpPr>
        <p:spPr bwMode="auto">
          <a:xfrm rot="18996717" flipV="1">
            <a:off x="4157663" y="1538764"/>
            <a:ext cx="34290" cy="68580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9511" name="Freeform 199"/>
          <p:cNvSpPr>
            <a:spLocks/>
          </p:cNvSpPr>
          <p:nvPr/>
        </p:nvSpPr>
        <p:spPr bwMode="auto">
          <a:xfrm rot="18996717" flipV="1">
            <a:off x="4063365" y="1438752"/>
            <a:ext cx="34290" cy="68580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9512" name="Freeform 200"/>
          <p:cNvSpPr>
            <a:spLocks/>
          </p:cNvSpPr>
          <p:nvPr/>
        </p:nvSpPr>
        <p:spPr bwMode="auto">
          <a:xfrm rot="18996717" flipV="1">
            <a:off x="3969068" y="1338739"/>
            <a:ext cx="34290" cy="68580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cxnSp>
        <p:nvCxnSpPr>
          <p:cNvPr id="19513" name="Straight Connector 201"/>
          <p:cNvCxnSpPr>
            <a:cxnSpLocks noChangeShapeType="1"/>
          </p:cNvCxnSpPr>
          <p:nvPr/>
        </p:nvCxnSpPr>
        <p:spPr bwMode="auto">
          <a:xfrm flipV="1">
            <a:off x="2994660" y="1410177"/>
            <a:ext cx="1002983" cy="64722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9514" name="Straight Connector 202"/>
          <p:cNvCxnSpPr>
            <a:cxnSpLocks noChangeShapeType="1"/>
          </p:cNvCxnSpPr>
          <p:nvPr/>
        </p:nvCxnSpPr>
        <p:spPr bwMode="auto">
          <a:xfrm rot="-2603283">
            <a:off x="3384709" y="1628775"/>
            <a:ext cx="754380" cy="16287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9515" name="Straight Connector 203"/>
          <p:cNvCxnSpPr>
            <a:cxnSpLocks noChangeShapeType="1"/>
          </p:cNvCxnSpPr>
          <p:nvPr/>
        </p:nvCxnSpPr>
        <p:spPr bwMode="auto">
          <a:xfrm rot="-2603283">
            <a:off x="3479007" y="1728788"/>
            <a:ext cx="754380" cy="16287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9516" name="Straight Connector 204"/>
          <p:cNvCxnSpPr>
            <a:cxnSpLocks noChangeShapeType="1"/>
          </p:cNvCxnSpPr>
          <p:nvPr/>
        </p:nvCxnSpPr>
        <p:spPr bwMode="auto">
          <a:xfrm rot="-2603283">
            <a:off x="3573304" y="1827372"/>
            <a:ext cx="754380" cy="16287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9517" name="Straight Connector 205"/>
          <p:cNvCxnSpPr>
            <a:cxnSpLocks noChangeShapeType="1"/>
          </p:cNvCxnSpPr>
          <p:nvPr/>
        </p:nvCxnSpPr>
        <p:spPr bwMode="auto">
          <a:xfrm rot="-2603283">
            <a:off x="3667602" y="1927384"/>
            <a:ext cx="754380" cy="16287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9518" name="Straight Connector 206"/>
          <p:cNvCxnSpPr>
            <a:cxnSpLocks noChangeShapeType="1"/>
          </p:cNvCxnSpPr>
          <p:nvPr/>
        </p:nvCxnSpPr>
        <p:spPr bwMode="auto">
          <a:xfrm rot="-2603283">
            <a:off x="3761899" y="2027397"/>
            <a:ext cx="754380" cy="16287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9519" name="Straight Connector 207"/>
          <p:cNvCxnSpPr>
            <a:cxnSpLocks noChangeShapeType="1"/>
          </p:cNvCxnSpPr>
          <p:nvPr/>
        </p:nvCxnSpPr>
        <p:spPr bwMode="auto">
          <a:xfrm rot="-2603283">
            <a:off x="3856197" y="2127409"/>
            <a:ext cx="754380" cy="16287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9520" name="Straight Connector 208"/>
          <p:cNvCxnSpPr>
            <a:cxnSpLocks noChangeShapeType="1"/>
          </p:cNvCxnSpPr>
          <p:nvPr/>
        </p:nvCxnSpPr>
        <p:spPr bwMode="auto">
          <a:xfrm rot="-2603283">
            <a:off x="3950494" y="2225993"/>
            <a:ext cx="754380" cy="16287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9521" name="Straight Connector 209"/>
          <p:cNvCxnSpPr>
            <a:cxnSpLocks noChangeShapeType="1"/>
          </p:cNvCxnSpPr>
          <p:nvPr/>
        </p:nvCxnSpPr>
        <p:spPr bwMode="auto">
          <a:xfrm rot="-2603283">
            <a:off x="4044792" y="2326005"/>
            <a:ext cx="754380" cy="16287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9522" name="Straight Connector 210"/>
          <p:cNvCxnSpPr>
            <a:cxnSpLocks noChangeShapeType="1"/>
          </p:cNvCxnSpPr>
          <p:nvPr/>
        </p:nvCxnSpPr>
        <p:spPr bwMode="auto">
          <a:xfrm rot="-2603283">
            <a:off x="4139089" y="2426018"/>
            <a:ext cx="754380" cy="16287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9523" name="Straight Connector 211"/>
          <p:cNvCxnSpPr>
            <a:cxnSpLocks noChangeShapeType="1"/>
          </p:cNvCxnSpPr>
          <p:nvPr/>
        </p:nvCxnSpPr>
        <p:spPr bwMode="auto">
          <a:xfrm rot="-2603283">
            <a:off x="4256247" y="2653189"/>
            <a:ext cx="411480" cy="9429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9524" name="Rectangle 10"/>
          <p:cNvSpPr>
            <a:spLocks noChangeArrowheads="1"/>
          </p:cNvSpPr>
          <p:nvPr/>
        </p:nvSpPr>
        <p:spPr bwMode="auto">
          <a:xfrm>
            <a:off x="4983480" y="3909060"/>
            <a:ext cx="137160" cy="342900"/>
          </a:xfrm>
          <a:prstGeom prst="rect">
            <a:avLst/>
          </a:prstGeom>
          <a:solidFill>
            <a:srgbClr val="0000FF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 lIns="82296" tIns="41148" rIns="82296" bIns="41148"/>
          <a:lstStyle/>
          <a:p>
            <a:endParaRPr lang="en-US">
              <a:cs typeface="Gill Sans" charset="0"/>
            </a:endParaRPr>
          </a:p>
        </p:txBody>
      </p:sp>
      <p:sp>
        <p:nvSpPr>
          <p:cNvPr id="19525" name="Rectangle 38"/>
          <p:cNvSpPr>
            <a:spLocks noChangeArrowheads="1"/>
          </p:cNvSpPr>
          <p:nvPr/>
        </p:nvSpPr>
        <p:spPr bwMode="auto">
          <a:xfrm>
            <a:off x="4983480" y="1988820"/>
            <a:ext cx="137160" cy="342900"/>
          </a:xfrm>
          <a:prstGeom prst="rect">
            <a:avLst/>
          </a:prstGeom>
          <a:pattFill prst="narVert">
            <a:fgClr>
              <a:srgbClr val="0000FF"/>
            </a:fgClr>
            <a:bgClr>
              <a:srgbClr val="FFFFFF"/>
            </a:bgClr>
          </a:pattFill>
          <a:ln>
            <a:noFill/>
          </a:ln>
          <a:extLs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2296" tIns="41148" rIns="82296" bIns="41148"/>
          <a:lstStyle/>
          <a:p>
            <a:endParaRPr lang="en-US">
              <a:cs typeface="Gill Sans" charset="0"/>
            </a:endParaRPr>
          </a:p>
        </p:txBody>
      </p:sp>
      <p:sp>
        <p:nvSpPr>
          <p:cNvPr id="19526" name="Text Box 4"/>
          <p:cNvSpPr txBox="1">
            <a:spLocks/>
          </p:cNvSpPr>
          <p:nvPr/>
        </p:nvSpPr>
        <p:spPr bwMode="auto">
          <a:xfrm>
            <a:off x="1303020" y="1645920"/>
            <a:ext cx="1660208" cy="3300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ＭＳ Ｐゴシック" charset="0"/>
                <a:sym typeface="Gill Sans" charset="0"/>
              </a:defRPr>
            </a:lvl1pPr>
            <a:lvl2pPr marL="742950" indent="-28575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2pPr>
            <a:lvl3pPr marL="11430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3pPr>
            <a:lvl4pPr marL="16002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4pPr>
            <a:lvl5pPr marL="20574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9pPr>
          </a:lstStyle>
          <a:p>
            <a:pPr algn="l" eaLnBrk="1" hangingPunct="1"/>
            <a:endParaRPr lang="en-US" sz="1600"/>
          </a:p>
        </p:txBody>
      </p:sp>
      <p:cxnSp>
        <p:nvCxnSpPr>
          <p:cNvPr id="19527" name="Straight Connector 2"/>
          <p:cNvCxnSpPr>
            <a:cxnSpLocks noChangeShapeType="1"/>
          </p:cNvCxnSpPr>
          <p:nvPr/>
        </p:nvCxnSpPr>
        <p:spPr bwMode="auto">
          <a:xfrm>
            <a:off x="937260" y="685800"/>
            <a:ext cx="411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9528" name="Straight Connector 13"/>
          <p:cNvCxnSpPr>
            <a:cxnSpLocks noChangeShapeType="1"/>
          </p:cNvCxnSpPr>
          <p:nvPr/>
        </p:nvCxnSpPr>
        <p:spPr bwMode="auto">
          <a:xfrm>
            <a:off x="937260" y="5417820"/>
            <a:ext cx="198882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9529" name="Straight Connector 15"/>
          <p:cNvCxnSpPr>
            <a:cxnSpLocks noChangeShapeType="1"/>
          </p:cNvCxnSpPr>
          <p:nvPr/>
        </p:nvCxnSpPr>
        <p:spPr bwMode="auto">
          <a:xfrm>
            <a:off x="3063240" y="5417820"/>
            <a:ext cx="198882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9530" name="Straight Connector 16"/>
          <p:cNvCxnSpPr>
            <a:cxnSpLocks noChangeShapeType="1"/>
          </p:cNvCxnSpPr>
          <p:nvPr/>
        </p:nvCxnSpPr>
        <p:spPr bwMode="auto">
          <a:xfrm>
            <a:off x="2926080" y="5212080"/>
            <a:ext cx="0" cy="48006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9531" name="Straight Connector 19"/>
          <p:cNvCxnSpPr>
            <a:cxnSpLocks noChangeShapeType="1"/>
          </p:cNvCxnSpPr>
          <p:nvPr/>
        </p:nvCxnSpPr>
        <p:spPr bwMode="auto">
          <a:xfrm>
            <a:off x="3063240" y="5349240"/>
            <a:ext cx="0" cy="20574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9532" name="Straight Connector 21"/>
          <p:cNvCxnSpPr>
            <a:cxnSpLocks noChangeShapeType="1"/>
          </p:cNvCxnSpPr>
          <p:nvPr/>
        </p:nvCxnSpPr>
        <p:spPr bwMode="auto">
          <a:xfrm>
            <a:off x="937260" y="685800"/>
            <a:ext cx="0" cy="473202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9533" name="Straight Connector 23"/>
          <p:cNvCxnSpPr>
            <a:cxnSpLocks noChangeShapeType="1"/>
          </p:cNvCxnSpPr>
          <p:nvPr/>
        </p:nvCxnSpPr>
        <p:spPr bwMode="auto">
          <a:xfrm>
            <a:off x="937260" y="685800"/>
            <a:ext cx="0" cy="473202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9534" name="Straight Connector 24"/>
          <p:cNvCxnSpPr>
            <a:cxnSpLocks noChangeShapeType="1"/>
          </p:cNvCxnSpPr>
          <p:nvPr/>
        </p:nvCxnSpPr>
        <p:spPr bwMode="auto">
          <a:xfrm>
            <a:off x="937260" y="685800"/>
            <a:ext cx="0" cy="473202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9535" name="Straight Connector 25"/>
          <p:cNvCxnSpPr>
            <a:cxnSpLocks noChangeShapeType="1"/>
          </p:cNvCxnSpPr>
          <p:nvPr/>
        </p:nvCxnSpPr>
        <p:spPr bwMode="auto">
          <a:xfrm>
            <a:off x="5052060" y="685800"/>
            <a:ext cx="0" cy="109728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9536" name="Straight Connector 28"/>
          <p:cNvCxnSpPr>
            <a:cxnSpLocks noChangeShapeType="1"/>
            <a:stCxn id="19524" idx="2"/>
          </p:cNvCxnSpPr>
          <p:nvPr/>
        </p:nvCxnSpPr>
        <p:spPr bwMode="auto">
          <a:xfrm>
            <a:off x="5052060" y="4251960"/>
            <a:ext cx="0" cy="116586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9537" name="Rectangle 31"/>
          <p:cNvSpPr>
            <a:spLocks noChangeArrowheads="1"/>
          </p:cNvSpPr>
          <p:nvPr/>
        </p:nvSpPr>
        <p:spPr bwMode="auto">
          <a:xfrm>
            <a:off x="4983480" y="1783080"/>
            <a:ext cx="137160" cy="342900"/>
          </a:xfrm>
          <a:prstGeom prst="rect">
            <a:avLst/>
          </a:prstGeom>
          <a:solidFill>
            <a:srgbClr val="0000FF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 lIns="82296" tIns="41148" rIns="82296" bIns="41148"/>
          <a:lstStyle/>
          <a:p>
            <a:endParaRPr lang="en-US">
              <a:cs typeface="Gill Sans" charset="0"/>
            </a:endParaRPr>
          </a:p>
        </p:txBody>
      </p:sp>
      <p:sp>
        <p:nvSpPr>
          <p:cNvPr id="19538" name="Oval 11"/>
          <p:cNvSpPr>
            <a:spLocks noChangeArrowheads="1"/>
          </p:cNvSpPr>
          <p:nvPr/>
        </p:nvSpPr>
        <p:spPr bwMode="auto">
          <a:xfrm>
            <a:off x="4503420" y="2468880"/>
            <a:ext cx="1097280" cy="1097280"/>
          </a:xfrm>
          <a:prstGeom prst="ellipse">
            <a:avLst/>
          </a:prstGeom>
          <a:solidFill>
            <a:srgbClr val="FFFFFF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 lIns="82296" tIns="41148" rIns="82296" bIns="41148"/>
          <a:lstStyle/>
          <a:p>
            <a:endParaRPr lang="en-US">
              <a:cs typeface="Gill Sans" charset="0"/>
            </a:endParaRPr>
          </a:p>
        </p:txBody>
      </p:sp>
      <p:sp>
        <p:nvSpPr>
          <p:cNvPr id="19" name="Block Arc 18"/>
          <p:cNvSpPr/>
          <p:nvPr/>
        </p:nvSpPr>
        <p:spPr bwMode="auto">
          <a:xfrm>
            <a:off x="4366260" y="2331720"/>
            <a:ext cx="1371600" cy="1371600"/>
          </a:xfrm>
          <a:prstGeom prst="blockArc">
            <a:avLst>
              <a:gd name="adj1" fmla="val 9142847"/>
              <a:gd name="adj2" fmla="val 17809880"/>
              <a:gd name="adj3" fmla="val 9842"/>
            </a:avLst>
          </a:prstGeom>
          <a:blipFill dpi="0" rotWithShape="0">
            <a:blip r:embed="rId2"/>
            <a:srcRect/>
            <a:tile tx="0" ty="0" sx="100000" sy="100000" flip="none" algn="tl"/>
          </a:blip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82296" tIns="41148" rIns="82296" bIns="41148"/>
          <a:lstStyle/>
          <a:p>
            <a:pPr>
              <a:defRPr/>
            </a:pPr>
            <a:endParaRPr lang="en-US">
              <a:latin typeface="Gill Sans" pitchFamily="1" charset="0"/>
              <a:ea typeface="Gill Sans" pitchFamily="1" charset="0"/>
              <a:cs typeface="Gill Sans" pitchFamily="1" charset="0"/>
              <a:sym typeface="Gill Sans" pitchFamily="1" charset="0"/>
            </a:endParaRPr>
          </a:p>
        </p:txBody>
      </p:sp>
      <p:sp>
        <p:nvSpPr>
          <p:cNvPr id="38" name="Block Arc 37"/>
          <p:cNvSpPr/>
          <p:nvPr/>
        </p:nvSpPr>
        <p:spPr bwMode="auto">
          <a:xfrm flipH="1" flipV="1">
            <a:off x="4366260" y="2331720"/>
            <a:ext cx="1371600" cy="1371600"/>
          </a:xfrm>
          <a:prstGeom prst="blockArc">
            <a:avLst>
              <a:gd name="adj1" fmla="val 9125710"/>
              <a:gd name="adj2" fmla="val 17833894"/>
              <a:gd name="adj3" fmla="val 9934"/>
            </a:avLst>
          </a:prstGeom>
          <a:blipFill dpi="0" rotWithShape="0">
            <a:blip r:embed="rId2"/>
            <a:srcRect/>
            <a:tile tx="0" ty="0" sx="100000" sy="100000" flip="none" algn="tl"/>
          </a:blip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82296" tIns="41148" rIns="82296" bIns="41148"/>
          <a:lstStyle/>
          <a:p>
            <a:pPr>
              <a:defRPr/>
            </a:pPr>
            <a:endParaRPr lang="en-US">
              <a:latin typeface="Gill Sans" pitchFamily="1" charset="0"/>
              <a:ea typeface="Gill Sans" pitchFamily="1" charset="0"/>
              <a:cs typeface="Gill Sans" pitchFamily="1" charset="0"/>
              <a:sym typeface="Gill Sans" pitchFamily="1" charset="0"/>
            </a:endParaRPr>
          </a:p>
        </p:txBody>
      </p:sp>
      <p:cxnSp>
        <p:nvCxnSpPr>
          <p:cNvPr id="19541" name="Straight Connector 136210"/>
          <p:cNvCxnSpPr>
            <a:cxnSpLocks noChangeShapeType="1"/>
          </p:cNvCxnSpPr>
          <p:nvPr/>
        </p:nvCxnSpPr>
        <p:spPr bwMode="auto">
          <a:xfrm>
            <a:off x="2994660" y="2057400"/>
            <a:ext cx="1165860" cy="17145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9542" name="Straight Connector 136212"/>
          <p:cNvCxnSpPr>
            <a:cxnSpLocks noChangeShapeType="1"/>
          </p:cNvCxnSpPr>
          <p:nvPr/>
        </p:nvCxnSpPr>
        <p:spPr bwMode="auto">
          <a:xfrm flipH="1" flipV="1">
            <a:off x="4160520" y="3771900"/>
            <a:ext cx="1783080" cy="130302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grpSp>
        <p:nvGrpSpPr>
          <p:cNvPr id="19543" name="Group 224"/>
          <p:cNvGrpSpPr>
            <a:grpSpLocks/>
          </p:cNvGrpSpPr>
          <p:nvPr/>
        </p:nvGrpSpPr>
        <p:grpSpPr bwMode="auto">
          <a:xfrm>
            <a:off x="5737860" y="3497580"/>
            <a:ext cx="137160" cy="137160"/>
            <a:chOff x="6146800" y="4191000"/>
            <a:chExt cx="152400" cy="152400"/>
          </a:xfrm>
        </p:grpSpPr>
        <p:cxnSp>
          <p:nvCxnSpPr>
            <p:cNvPr id="19589" name="Straight Connector 136220"/>
            <p:cNvCxnSpPr>
              <a:cxnSpLocks noChangeShapeType="1"/>
            </p:cNvCxnSpPr>
            <p:nvPr/>
          </p:nvCxnSpPr>
          <p:spPr bwMode="auto">
            <a:xfrm flipV="1">
              <a:off x="6146800" y="4191000"/>
              <a:ext cx="76200" cy="1524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9590" name="Straight Connector 226"/>
            <p:cNvCxnSpPr>
              <a:cxnSpLocks noChangeShapeType="1"/>
            </p:cNvCxnSpPr>
            <p:nvPr/>
          </p:nvCxnSpPr>
          <p:spPr bwMode="auto">
            <a:xfrm>
              <a:off x="6146800" y="4343400"/>
              <a:ext cx="15240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grpSp>
        <p:nvGrpSpPr>
          <p:cNvPr id="19544" name="Group 229"/>
          <p:cNvGrpSpPr>
            <a:grpSpLocks/>
          </p:cNvGrpSpPr>
          <p:nvPr/>
        </p:nvGrpSpPr>
        <p:grpSpPr bwMode="auto">
          <a:xfrm>
            <a:off x="5943600" y="3840480"/>
            <a:ext cx="137160" cy="137160"/>
            <a:chOff x="6146800" y="4191000"/>
            <a:chExt cx="152400" cy="152400"/>
          </a:xfrm>
        </p:grpSpPr>
        <p:cxnSp>
          <p:nvCxnSpPr>
            <p:cNvPr id="19587" name="Straight Connector 230"/>
            <p:cNvCxnSpPr>
              <a:cxnSpLocks noChangeShapeType="1"/>
            </p:cNvCxnSpPr>
            <p:nvPr/>
          </p:nvCxnSpPr>
          <p:spPr bwMode="auto">
            <a:xfrm flipV="1">
              <a:off x="6146800" y="4191000"/>
              <a:ext cx="76200" cy="1524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9588" name="Straight Connector 231"/>
            <p:cNvCxnSpPr>
              <a:cxnSpLocks noChangeShapeType="1"/>
            </p:cNvCxnSpPr>
            <p:nvPr/>
          </p:nvCxnSpPr>
          <p:spPr bwMode="auto">
            <a:xfrm>
              <a:off x="6146800" y="4343400"/>
              <a:ext cx="15240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grpSp>
        <p:nvGrpSpPr>
          <p:cNvPr id="19545" name="Group 232"/>
          <p:cNvGrpSpPr>
            <a:grpSpLocks/>
          </p:cNvGrpSpPr>
          <p:nvPr/>
        </p:nvGrpSpPr>
        <p:grpSpPr bwMode="auto">
          <a:xfrm>
            <a:off x="6149340" y="4183380"/>
            <a:ext cx="137160" cy="137160"/>
            <a:chOff x="6146800" y="4191000"/>
            <a:chExt cx="152400" cy="152400"/>
          </a:xfrm>
        </p:grpSpPr>
        <p:cxnSp>
          <p:nvCxnSpPr>
            <p:cNvPr id="19585" name="Straight Connector 233"/>
            <p:cNvCxnSpPr>
              <a:cxnSpLocks noChangeShapeType="1"/>
            </p:cNvCxnSpPr>
            <p:nvPr/>
          </p:nvCxnSpPr>
          <p:spPr bwMode="auto">
            <a:xfrm flipV="1">
              <a:off x="6146800" y="4191000"/>
              <a:ext cx="76200" cy="1524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9586" name="Straight Connector 234"/>
            <p:cNvCxnSpPr>
              <a:cxnSpLocks noChangeShapeType="1"/>
            </p:cNvCxnSpPr>
            <p:nvPr/>
          </p:nvCxnSpPr>
          <p:spPr bwMode="auto">
            <a:xfrm>
              <a:off x="6146800" y="4343400"/>
              <a:ext cx="15240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grpSp>
        <p:nvGrpSpPr>
          <p:cNvPr id="19546" name="Group 225"/>
          <p:cNvGrpSpPr>
            <a:grpSpLocks/>
          </p:cNvGrpSpPr>
          <p:nvPr/>
        </p:nvGrpSpPr>
        <p:grpSpPr bwMode="auto">
          <a:xfrm>
            <a:off x="3749040" y="1577340"/>
            <a:ext cx="548640" cy="822960"/>
            <a:chOff x="6527800" y="4038600"/>
            <a:chExt cx="609600" cy="914400"/>
          </a:xfrm>
        </p:grpSpPr>
        <p:grpSp>
          <p:nvGrpSpPr>
            <p:cNvPr id="19576" name="Group 235"/>
            <p:cNvGrpSpPr>
              <a:grpSpLocks/>
            </p:cNvGrpSpPr>
            <p:nvPr/>
          </p:nvGrpSpPr>
          <p:grpSpPr bwMode="auto">
            <a:xfrm>
              <a:off x="6527800" y="4038600"/>
              <a:ext cx="152400" cy="152400"/>
              <a:chOff x="6146800" y="4191000"/>
              <a:chExt cx="152400" cy="152400"/>
            </a:xfrm>
          </p:grpSpPr>
          <p:cxnSp>
            <p:nvCxnSpPr>
              <p:cNvPr id="19583" name="Straight Connector 236"/>
              <p:cNvCxnSpPr>
                <a:cxnSpLocks noChangeShapeType="1"/>
              </p:cNvCxnSpPr>
              <p:nvPr/>
            </p:nvCxnSpPr>
            <p:spPr bwMode="auto">
              <a:xfrm flipV="1">
                <a:off x="6146800" y="4191000"/>
                <a:ext cx="76200" cy="15240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19584" name="Straight Connector 237"/>
              <p:cNvCxnSpPr>
                <a:cxnSpLocks noChangeShapeType="1"/>
              </p:cNvCxnSpPr>
              <p:nvPr/>
            </p:nvCxnSpPr>
            <p:spPr bwMode="auto">
              <a:xfrm>
                <a:off x="6146800" y="4343400"/>
                <a:ext cx="152400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</p:grpSp>
        <p:grpSp>
          <p:nvGrpSpPr>
            <p:cNvPr id="19577" name="Group 238"/>
            <p:cNvGrpSpPr>
              <a:grpSpLocks/>
            </p:cNvGrpSpPr>
            <p:nvPr/>
          </p:nvGrpSpPr>
          <p:grpSpPr bwMode="auto">
            <a:xfrm>
              <a:off x="6756400" y="4419600"/>
              <a:ext cx="152400" cy="152400"/>
              <a:chOff x="6146800" y="4191000"/>
              <a:chExt cx="152400" cy="152400"/>
            </a:xfrm>
          </p:grpSpPr>
          <p:cxnSp>
            <p:nvCxnSpPr>
              <p:cNvPr id="19581" name="Straight Connector 239"/>
              <p:cNvCxnSpPr>
                <a:cxnSpLocks noChangeShapeType="1"/>
              </p:cNvCxnSpPr>
              <p:nvPr/>
            </p:nvCxnSpPr>
            <p:spPr bwMode="auto">
              <a:xfrm flipV="1">
                <a:off x="6146800" y="4191000"/>
                <a:ext cx="76200" cy="15240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19582" name="Straight Connector 240"/>
              <p:cNvCxnSpPr>
                <a:cxnSpLocks noChangeShapeType="1"/>
              </p:cNvCxnSpPr>
              <p:nvPr/>
            </p:nvCxnSpPr>
            <p:spPr bwMode="auto">
              <a:xfrm>
                <a:off x="6146800" y="4343400"/>
                <a:ext cx="152400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</p:grpSp>
        <p:grpSp>
          <p:nvGrpSpPr>
            <p:cNvPr id="19578" name="Group 241"/>
            <p:cNvGrpSpPr>
              <a:grpSpLocks/>
            </p:cNvGrpSpPr>
            <p:nvPr/>
          </p:nvGrpSpPr>
          <p:grpSpPr bwMode="auto">
            <a:xfrm>
              <a:off x="6985000" y="4800600"/>
              <a:ext cx="152400" cy="152400"/>
              <a:chOff x="6146800" y="4191000"/>
              <a:chExt cx="152400" cy="152400"/>
            </a:xfrm>
          </p:grpSpPr>
          <p:cxnSp>
            <p:nvCxnSpPr>
              <p:cNvPr id="19579" name="Straight Connector 242"/>
              <p:cNvCxnSpPr>
                <a:cxnSpLocks noChangeShapeType="1"/>
              </p:cNvCxnSpPr>
              <p:nvPr/>
            </p:nvCxnSpPr>
            <p:spPr bwMode="auto">
              <a:xfrm flipV="1">
                <a:off x="6146800" y="4191000"/>
                <a:ext cx="76200" cy="15240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19580" name="Straight Connector 243"/>
              <p:cNvCxnSpPr>
                <a:cxnSpLocks noChangeShapeType="1"/>
              </p:cNvCxnSpPr>
              <p:nvPr/>
            </p:nvCxnSpPr>
            <p:spPr bwMode="auto">
              <a:xfrm>
                <a:off x="6146800" y="4343400"/>
                <a:ext cx="152400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</p:grpSp>
      </p:grpSp>
      <p:cxnSp>
        <p:nvCxnSpPr>
          <p:cNvPr id="19547" name="Straight Connector 228"/>
          <p:cNvCxnSpPr>
            <a:cxnSpLocks noChangeShapeType="1"/>
          </p:cNvCxnSpPr>
          <p:nvPr/>
        </p:nvCxnSpPr>
        <p:spPr bwMode="auto">
          <a:xfrm flipV="1">
            <a:off x="3611880" y="2811780"/>
            <a:ext cx="0" cy="13716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9548" name="Straight Connector 247"/>
          <p:cNvCxnSpPr>
            <a:cxnSpLocks noChangeShapeType="1"/>
          </p:cNvCxnSpPr>
          <p:nvPr/>
        </p:nvCxnSpPr>
        <p:spPr bwMode="auto">
          <a:xfrm flipH="1" flipV="1">
            <a:off x="3474720" y="2880360"/>
            <a:ext cx="137160" cy="6858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grpSp>
        <p:nvGrpSpPr>
          <p:cNvPr id="19549" name="Group 249"/>
          <p:cNvGrpSpPr>
            <a:grpSpLocks/>
          </p:cNvGrpSpPr>
          <p:nvPr/>
        </p:nvGrpSpPr>
        <p:grpSpPr bwMode="auto">
          <a:xfrm rot="-865246">
            <a:off x="5409248" y="4677728"/>
            <a:ext cx="137160" cy="137160"/>
            <a:chOff x="4089400" y="3352800"/>
            <a:chExt cx="152400" cy="152400"/>
          </a:xfrm>
        </p:grpSpPr>
        <p:cxnSp>
          <p:nvCxnSpPr>
            <p:cNvPr id="19574" name="Straight Connector 252"/>
            <p:cNvCxnSpPr>
              <a:cxnSpLocks noChangeShapeType="1"/>
            </p:cNvCxnSpPr>
            <p:nvPr/>
          </p:nvCxnSpPr>
          <p:spPr bwMode="auto">
            <a:xfrm flipV="1">
              <a:off x="4241800" y="3352800"/>
              <a:ext cx="0" cy="1524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9575" name="Straight Connector 253"/>
            <p:cNvCxnSpPr>
              <a:cxnSpLocks noChangeShapeType="1"/>
            </p:cNvCxnSpPr>
            <p:nvPr/>
          </p:nvCxnSpPr>
          <p:spPr bwMode="auto">
            <a:xfrm flipH="1" flipV="1">
              <a:off x="4089400" y="3429000"/>
              <a:ext cx="152400" cy="762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sp>
        <p:nvSpPr>
          <p:cNvPr id="19550" name="Rectangle 250"/>
          <p:cNvSpPr>
            <a:spLocks noChangeArrowheads="1"/>
          </p:cNvSpPr>
          <p:nvPr/>
        </p:nvSpPr>
        <p:spPr bwMode="auto">
          <a:xfrm>
            <a:off x="1005840" y="2674620"/>
            <a:ext cx="754380" cy="411480"/>
          </a:xfrm>
          <a:prstGeom prst="rect">
            <a:avLst/>
          </a:prstGeom>
          <a:solidFill>
            <a:srgbClr val="FF0000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lIns="82296" tIns="41148" rIns="82296" bIns="41148"/>
          <a:lstStyle/>
          <a:p>
            <a:endParaRPr lang="en-US">
              <a:cs typeface="Gill Sans" charset="0"/>
            </a:endParaRPr>
          </a:p>
        </p:txBody>
      </p:sp>
      <p:sp>
        <p:nvSpPr>
          <p:cNvPr id="19551" name="Rectangle 257"/>
          <p:cNvSpPr>
            <a:spLocks noChangeArrowheads="1"/>
          </p:cNvSpPr>
          <p:nvPr/>
        </p:nvSpPr>
        <p:spPr bwMode="auto">
          <a:xfrm>
            <a:off x="8206740" y="2674620"/>
            <a:ext cx="754380" cy="411480"/>
          </a:xfrm>
          <a:prstGeom prst="rect">
            <a:avLst/>
          </a:prstGeom>
          <a:solidFill>
            <a:srgbClr val="3366FF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lIns="82296" tIns="41148" rIns="82296" bIns="41148"/>
          <a:lstStyle/>
          <a:p>
            <a:endParaRPr lang="en-US">
              <a:cs typeface="Gill Sans" charset="0"/>
            </a:endParaRPr>
          </a:p>
        </p:txBody>
      </p:sp>
      <p:graphicFrame>
        <p:nvGraphicFramePr>
          <p:cNvPr id="19552" name="Object 259"/>
          <p:cNvGraphicFramePr>
            <a:graphicFrameLocks noChangeAspect="1"/>
          </p:cNvGraphicFramePr>
          <p:nvPr/>
        </p:nvGraphicFramePr>
        <p:xfrm>
          <a:off x="537210" y="4069080"/>
          <a:ext cx="251460" cy="3657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39700" imgH="203200" progId="Equation.DSMT4">
                  <p:embed/>
                </p:oleObj>
              </mc:Choice>
              <mc:Fallback>
                <p:oleObj name="Equation" r:id="rId3" imgW="1397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7210" y="4069080"/>
                        <a:ext cx="251460" cy="36576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9553" name="Group 34"/>
          <p:cNvGrpSpPr>
            <a:grpSpLocks/>
          </p:cNvGrpSpPr>
          <p:nvPr/>
        </p:nvGrpSpPr>
        <p:grpSpPr bwMode="auto">
          <a:xfrm>
            <a:off x="868680" y="4183380"/>
            <a:ext cx="137160" cy="205740"/>
            <a:chOff x="965200" y="4648200"/>
            <a:chExt cx="152400" cy="228600"/>
          </a:xfrm>
        </p:grpSpPr>
        <p:cxnSp>
          <p:nvCxnSpPr>
            <p:cNvPr id="19572" name="Straight Connector 32"/>
            <p:cNvCxnSpPr>
              <a:cxnSpLocks noChangeShapeType="1"/>
            </p:cNvCxnSpPr>
            <p:nvPr/>
          </p:nvCxnSpPr>
          <p:spPr bwMode="auto">
            <a:xfrm flipH="1">
              <a:off x="965200" y="4648200"/>
              <a:ext cx="76200" cy="2286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9573" name="Straight Connector 262"/>
            <p:cNvCxnSpPr>
              <a:cxnSpLocks noChangeShapeType="1"/>
            </p:cNvCxnSpPr>
            <p:nvPr/>
          </p:nvCxnSpPr>
          <p:spPr bwMode="auto">
            <a:xfrm>
              <a:off x="1041400" y="4648200"/>
              <a:ext cx="76200" cy="2286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graphicFrame>
        <p:nvGraphicFramePr>
          <p:cNvPr id="19554" name="Object 271"/>
          <p:cNvGraphicFramePr>
            <a:graphicFrameLocks noChangeAspect="1"/>
          </p:cNvGraphicFramePr>
          <p:nvPr/>
        </p:nvGraphicFramePr>
        <p:xfrm>
          <a:off x="1417320" y="2743200"/>
          <a:ext cx="297180" cy="2743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65100" imgH="152400" progId="Equation.DSMT4">
                  <p:embed/>
                </p:oleObj>
              </mc:Choice>
              <mc:Fallback>
                <p:oleObj name="Equation" r:id="rId5" imgW="165100" imgH="15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17320" y="2743200"/>
                        <a:ext cx="297180" cy="27432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555" name="Object 272"/>
          <p:cNvGraphicFramePr>
            <a:graphicFrameLocks noChangeAspect="1"/>
          </p:cNvGraphicFramePr>
          <p:nvPr/>
        </p:nvGraphicFramePr>
        <p:xfrm>
          <a:off x="8241030" y="2743200"/>
          <a:ext cx="228600" cy="2743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27000" imgH="152400" progId="Equation.DSMT4">
                  <p:embed/>
                </p:oleObj>
              </mc:Choice>
              <mc:Fallback>
                <p:oleObj name="Equation" r:id="rId7" imgW="127000" imgH="15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41030" y="2743200"/>
                        <a:ext cx="228600" cy="27432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556" name="Object 275"/>
          <p:cNvGraphicFramePr>
            <a:graphicFrameLocks noChangeAspect="1"/>
          </p:cNvGraphicFramePr>
          <p:nvPr/>
        </p:nvGraphicFramePr>
        <p:xfrm>
          <a:off x="6629400" y="4594860"/>
          <a:ext cx="297180" cy="2743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65100" imgH="152400" progId="Equation.DSMT4">
                  <p:embed/>
                </p:oleObj>
              </mc:Choice>
              <mc:Fallback>
                <p:oleObj name="Equation" r:id="rId9" imgW="165100" imgH="15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29400" y="4594860"/>
                        <a:ext cx="297180" cy="27432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557" name="Object 276"/>
          <p:cNvGraphicFramePr>
            <a:graphicFrameLocks noChangeAspect="1"/>
          </p:cNvGraphicFramePr>
          <p:nvPr/>
        </p:nvGraphicFramePr>
        <p:xfrm>
          <a:off x="3268980" y="1165860"/>
          <a:ext cx="228600" cy="2743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127000" imgH="152400" progId="Equation.DSMT4">
                  <p:embed/>
                </p:oleObj>
              </mc:Choice>
              <mc:Fallback>
                <p:oleObj name="Equation" r:id="rId11" imgW="127000" imgH="15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68980" y="1165860"/>
                        <a:ext cx="228600" cy="27432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9558" name="Group 278"/>
          <p:cNvGrpSpPr>
            <a:grpSpLocks/>
          </p:cNvGrpSpPr>
          <p:nvPr/>
        </p:nvGrpSpPr>
        <p:grpSpPr bwMode="auto">
          <a:xfrm rot="16200000" flipV="1">
            <a:off x="2823210" y="582930"/>
            <a:ext cx="137160" cy="205740"/>
            <a:chOff x="965200" y="4648200"/>
            <a:chExt cx="152400" cy="228600"/>
          </a:xfrm>
        </p:grpSpPr>
        <p:cxnSp>
          <p:nvCxnSpPr>
            <p:cNvPr id="19570" name="Straight Connector 279"/>
            <p:cNvCxnSpPr>
              <a:cxnSpLocks noChangeShapeType="1"/>
            </p:cNvCxnSpPr>
            <p:nvPr/>
          </p:nvCxnSpPr>
          <p:spPr bwMode="auto">
            <a:xfrm flipH="1">
              <a:off x="965200" y="4648200"/>
              <a:ext cx="76200" cy="2286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9571" name="Straight Connector 280"/>
            <p:cNvCxnSpPr>
              <a:cxnSpLocks noChangeShapeType="1"/>
            </p:cNvCxnSpPr>
            <p:nvPr/>
          </p:nvCxnSpPr>
          <p:spPr bwMode="auto">
            <a:xfrm>
              <a:off x="1041400" y="4648200"/>
              <a:ext cx="76200" cy="2286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graphicFrame>
        <p:nvGraphicFramePr>
          <p:cNvPr id="19559" name="Object 281"/>
          <p:cNvGraphicFramePr>
            <a:graphicFrameLocks noChangeAspect="1"/>
          </p:cNvGraphicFramePr>
          <p:nvPr/>
        </p:nvGraphicFramePr>
        <p:xfrm>
          <a:off x="2583180" y="251460"/>
          <a:ext cx="251460" cy="3657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139700" imgH="203200" progId="Equation.DSMT4">
                  <p:embed/>
                </p:oleObj>
              </mc:Choice>
              <mc:Fallback>
                <p:oleObj name="Equation" r:id="rId13" imgW="1397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83180" y="251460"/>
                        <a:ext cx="251460" cy="36576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9560" name="Straight Arrow Connector 53"/>
          <p:cNvCxnSpPr>
            <a:cxnSpLocks noChangeShapeType="1"/>
          </p:cNvCxnSpPr>
          <p:nvPr/>
        </p:nvCxnSpPr>
        <p:spPr bwMode="auto">
          <a:xfrm flipH="1">
            <a:off x="2583180" y="1440180"/>
            <a:ext cx="891540" cy="754380"/>
          </a:xfrm>
          <a:prstGeom prst="straightConnector1">
            <a:avLst/>
          </a:prstGeom>
          <a:noFill/>
          <a:ln w="57150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9561" name="Straight Arrow Connector 286"/>
          <p:cNvCxnSpPr>
            <a:cxnSpLocks noChangeShapeType="1"/>
          </p:cNvCxnSpPr>
          <p:nvPr/>
        </p:nvCxnSpPr>
        <p:spPr bwMode="auto">
          <a:xfrm flipV="1">
            <a:off x="6629400" y="3840480"/>
            <a:ext cx="822960" cy="822960"/>
          </a:xfrm>
          <a:prstGeom prst="straightConnector1">
            <a:avLst/>
          </a:prstGeom>
          <a:noFill/>
          <a:ln w="57150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9562" name="Straight Arrow Connector 53"/>
          <p:cNvCxnSpPr>
            <a:cxnSpLocks noChangeShapeType="1"/>
          </p:cNvCxnSpPr>
          <p:nvPr/>
        </p:nvCxnSpPr>
        <p:spPr bwMode="auto">
          <a:xfrm flipH="1" flipV="1">
            <a:off x="3474720" y="1440180"/>
            <a:ext cx="480060" cy="137160"/>
          </a:xfrm>
          <a:prstGeom prst="straightConnector1">
            <a:avLst/>
          </a:prstGeom>
          <a:noFill/>
          <a:ln w="57150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9563" name="Straight Arrow Connector 53"/>
          <p:cNvCxnSpPr>
            <a:cxnSpLocks noChangeShapeType="1"/>
          </p:cNvCxnSpPr>
          <p:nvPr/>
        </p:nvCxnSpPr>
        <p:spPr bwMode="auto">
          <a:xfrm>
            <a:off x="6149340" y="4526280"/>
            <a:ext cx="480060" cy="137160"/>
          </a:xfrm>
          <a:prstGeom prst="straightConnector1">
            <a:avLst/>
          </a:prstGeom>
          <a:noFill/>
          <a:ln w="57150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grpSp>
        <p:nvGrpSpPr>
          <p:cNvPr id="19564" name="Group 11"/>
          <p:cNvGrpSpPr>
            <a:grpSpLocks/>
          </p:cNvGrpSpPr>
          <p:nvPr/>
        </p:nvGrpSpPr>
        <p:grpSpPr bwMode="auto">
          <a:xfrm>
            <a:off x="4640580" y="2606040"/>
            <a:ext cx="754380" cy="822960"/>
            <a:chOff x="5156200" y="2895600"/>
            <a:chExt cx="838200" cy="914400"/>
          </a:xfrm>
        </p:grpSpPr>
        <p:sp>
          <p:nvSpPr>
            <p:cNvPr id="7" name="Arc 6"/>
            <p:cNvSpPr/>
            <p:nvPr/>
          </p:nvSpPr>
          <p:spPr bwMode="auto">
            <a:xfrm>
              <a:off x="5156200" y="2971800"/>
              <a:ext cx="838200" cy="838200"/>
            </a:xfrm>
            <a:prstGeom prst="arc">
              <a:avLst>
                <a:gd name="adj1" fmla="val 16200000"/>
                <a:gd name="adj2" fmla="val 2471156"/>
              </a:avLst>
            </a:prstGeom>
            <a:noFill/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Gill Sans" pitchFamily="1" charset="0"/>
                <a:ea typeface="Gill Sans" pitchFamily="1" charset="0"/>
                <a:cs typeface="Gill Sans" pitchFamily="1" charset="0"/>
                <a:sym typeface="Gill Sans" pitchFamily="1" charset="0"/>
              </a:endParaRPr>
            </a:p>
          </p:txBody>
        </p:sp>
        <p:cxnSp>
          <p:nvCxnSpPr>
            <p:cNvPr id="19568" name="Straight Connector 8"/>
            <p:cNvCxnSpPr>
              <a:cxnSpLocks noChangeShapeType="1"/>
              <a:stCxn id="7" idx="0"/>
            </p:cNvCxnSpPr>
            <p:nvPr/>
          </p:nvCxnSpPr>
          <p:spPr bwMode="auto">
            <a:xfrm flipV="1">
              <a:off x="5575300" y="2895600"/>
              <a:ext cx="266700" cy="7620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9569" name="Straight Connector 145"/>
            <p:cNvCxnSpPr>
              <a:cxnSpLocks noChangeShapeType="1"/>
            </p:cNvCxnSpPr>
            <p:nvPr/>
          </p:nvCxnSpPr>
          <p:spPr bwMode="auto">
            <a:xfrm>
              <a:off x="5575300" y="2971800"/>
              <a:ext cx="190500" cy="15240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graphicFrame>
        <p:nvGraphicFramePr>
          <p:cNvPr id="19565" name="Object 251"/>
          <p:cNvGraphicFramePr>
            <a:graphicFrameLocks noChangeAspect="1"/>
          </p:cNvGraphicFramePr>
          <p:nvPr/>
        </p:nvGraphicFramePr>
        <p:xfrm>
          <a:off x="3028950" y="5577840"/>
          <a:ext cx="342900" cy="3657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190500" imgH="203200" progId="Equation.DSMT4">
                  <p:embed/>
                </p:oleObj>
              </mc:Choice>
              <mc:Fallback>
                <p:oleObj name="Equation" r:id="rId14" imgW="1905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28950" y="5577840"/>
                        <a:ext cx="342900" cy="36576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566" name="Object 271"/>
          <p:cNvGraphicFramePr>
            <a:graphicFrameLocks noChangeAspect="1"/>
          </p:cNvGraphicFramePr>
          <p:nvPr/>
        </p:nvGraphicFramePr>
        <p:xfrm>
          <a:off x="4983480" y="2948940"/>
          <a:ext cx="185738" cy="2057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114300" imgH="127000" progId="Equation.DSMT4">
                  <p:embed/>
                </p:oleObj>
              </mc:Choice>
              <mc:Fallback>
                <p:oleObj name="Equation" r:id="rId16" imgW="114300" imgH="127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83480" y="2948940"/>
                        <a:ext cx="185738" cy="20574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6" name="TextBox 135"/>
          <p:cNvSpPr txBox="1"/>
          <p:nvPr/>
        </p:nvSpPr>
        <p:spPr>
          <a:xfrm>
            <a:off x="5540679" y="434241"/>
            <a:ext cx="33604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Notice the attractions </a:t>
            </a:r>
            <a:r>
              <a:rPr lang="en-US" sz="2000" dirty="0">
                <a:latin typeface="Times New Roman"/>
                <a:cs typeface="Times New Roman"/>
              </a:rPr>
              <a:t>between the poles . . . these cause rotation . . . </a:t>
            </a:r>
          </a:p>
        </p:txBody>
      </p:sp>
      <p:sp>
        <p:nvSpPr>
          <p:cNvPr id="137" name="Rectangle 5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38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505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41.)</a:t>
            </a:r>
          </a:p>
        </p:txBody>
      </p:sp>
    </p:spTree>
    <p:extLst>
      <p:ext uri="{BB962C8B-B14F-4D97-AF65-F5344CB8AC3E}">
        <p14:creationId xmlns:p14="http://schemas.microsoft.com/office/powerpoint/2010/main" val="219256641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39"/>
          <p:cNvSpPr>
            <a:spLocks noChangeArrowheads="1"/>
          </p:cNvSpPr>
          <p:nvPr/>
        </p:nvSpPr>
        <p:spPr bwMode="auto">
          <a:xfrm>
            <a:off x="4983480" y="3703320"/>
            <a:ext cx="137160" cy="342900"/>
          </a:xfrm>
          <a:prstGeom prst="rect">
            <a:avLst/>
          </a:prstGeom>
          <a:pattFill prst="narVert">
            <a:fgClr>
              <a:srgbClr val="0000FF"/>
            </a:fgClr>
            <a:bgClr>
              <a:srgbClr val="FFFFFF"/>
            </a:bgClr>
          </a:pattFill>
          <a:ln>
            <a:noFill/>
          </a:ln>
          <a:extLs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2296" tIns="41148" rIns="82296" bIns="41148"/>
          <a:lstStyle/>
          <a:p>
            <a:endParaRPr lang="en-US">
              <a:cs typeface="Gill Sans" charset="0"/>
            </a:endParaRPr>
          </a:p>
        </p:txBody>
      </p:sp>
      <p:sp>
        <p:nvSpPr>
          <p:cNvPr id="20482" name="Rectangle 10"/>
          <p:cNvSpPr>
            <a:spLocks noChangeArrowheads="1"/>
          </p:cNvSpPr>
          <p:nvPr/>
        </p:nvSpPr>
        <p:spPr bwMode="auto">
          <a:xfrm>
            <a:off x="4983480" y="3909060"/>
            <a:ext cx="137160" cy="342900"/>
          </a:xfrm>
          <a:prstGeom prst="rect">
            <a:avLst/>
          </a:prstGeom>
          <a:solidFill>
            <a:srgbClr val="0000FF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 lIns="82296" tIns="41148" rIns="82296" bIns="41148"/>
          <a:lstStyle/>
          <a:p>
            <a:endParaRPr lang="en-US">
              <a:cs typeface="Gill Sans" charset="0"/>
            </a:endParaRPr>
          </a:p>
        </p:txBody>
      </p:sp>
      <p:sp>
        <p:nvSpPr>
          <p:cNvPr id="20483" name="Rectangle 38"/>
          <p:cNvSpPr>
            <a:spLocks noChangeArrowheads="1"/>
          </p:cNvSpPr>
          <p:nvPr/>
        </p:nvSpPr>
        <p:spPr bwMode="auto">
          <a:xfrm>
            <a:off x="4983480" y="1988820"/>
            <a:ext cx="137160" cy="342900"/>
          </a:xfrm>
          <a:prstGeom prst="rect">
            <a:avLst/>
          </a:prstGeom>
          <a:pattFill prst="narVert">
            <a:fgClr>
              <a:srgbClr val="0000FF"/>
            </a:fgClr>
            <a:bgClr>
              <a:srgbClr val="FFFFFF"/>
            </a:bgClr>
          </a:pattFill>
          <a:ln>
            <a:noFill/>
          </a:ln>
          <a:extLs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2296" tIns="41148" rIns="82296" bIns="41148"/>
          <a:lstStyle/>
          <a:p>
            <a:endParaRPr lang="en-US">
              <a:cs typeface="Gill Sans" charset="0"/>
            </a:endParaRPr>
          </a:p>
        </p:txBody>
      </p:sp>
      <p:sp>
        <p:nvSpPr>
          <p:cNvPr id="20484" name="Text Box 4"/>
          <p:cNvSpPr txBox="1">
            <a:spLocks/>
          </p:cNvSpPr>
          <p:nvPr/>
        </p:nvSpPr>
        <p:spPr bwMode="auto">
          <a:xfrm>
            <a:off x="1280160" y="2331720"/>
            <a:ext cx="1660208" cy="3300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ＭＳ Ｐゴシック" charset="0"/>
                <a:sym typeface="Gill Sans" charset="0"/>
              </a:defRPr>
            </a:lvl1pPr>
            <a:lvl2pPr marL="742950" indent="-28575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2pPr>
            <a:lvl3pPr marL="11430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3pPr>
            <a:lvl4pPr marL="16002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4pPr>
            <a:lvl5pPr marL="20574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9pPr>
          </a:lstStyle>
          <a:p>
            <a:pPr algn="l" eaLnBrk="1" hangingPunct="1"/>
            <a:endParaRPr lang="en-US" sz="1600"/>
          </a:p>
        </p:txBody>
      </p:sp>
      <p:cxnSp>
        <p:nvCxnSpPr>
          <p:cNvPr id="20485" name="Straight Connector 2"/>
          <p:cNvCxnSpPr>
            <a:cxnSpLocks noChangeShapeType="1"/>
          </p:cNvCxnSpPr>
          <p:nvPr/>
        </p:nvCxnSpPr>
        <p:spPr bwMode="auto">
          <a:xfrm>
            <a:off x="937260" y="685800"/>
            <a:ext cx="411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486" name="Straight Connector 13"/>
          <p:cNvCxnSpPr>
            <a:cxnSpLocks noChangeShapeType="1"/>
          </p:cNvCxnSpPr>
          <p:nvPr/>
        </p:nvCxnSpPr>
        <p:spPr bwMode="auto">
          <a:xfrm>
            <a:off x="937260" y="5417820"/>
            <a:ext cx="198882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487" name="Straight Connector 15"/>
          <p:cNvCxnSpPr>
            <a:cxnSpLocks noChangeShapeType="1"/>
          </p:cNvCxnSpPr>
          <p:nvPr/>
        </p:nvCxnSpPr>
        <p:spPr bwMode="auto">
          <a:xfrm>
            <a:off x="3063240" y="5417820"/>
            <a:ext cx="198882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488" name="Straight Connector 16"/>
          <p:cNvCxnSpPr>
            <a:cxnSpLocks noChangeShapeType="1"/>
          </p:cNvCxnSpPr>
          <p:nvPr/>
        </p:nvCxnSpPr>
        <p:spPr bwMode="auto">
          <a:xfrm>
            <a:off x="2926080" y="5212080"/>
            <a:ext cx="0" cy="48006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489" name="Straight Connector 19"/>
          <p:cNvCxnSpPr>
            <a:cxnSpLocks noChangeShapeType="1"/>
          </p:cNvCxnSpPr>
          <p:nvPr/>
        </p:nvCxnSpPr>
        <p:spPr bwMode="auto">
          <a:xfrm>
            <a:off x="3063240" y="5349240"/>
            <a:ext cx="0" cy="20574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490" name="Straight Connector 21"/>
          <p:cNvCxnSpPr>
            <a:cxnSpLocks noChangeShapeType="1"/>
          </p:cNvCxnSpPr>
          <p:nvPr/>
        </p:nvCxnSpPr>
        <p:spPr bwMode="auto">
          <a:xfrm>
            <a:off x="937260" y="685800"/>
            <a:ext cx="0" cy="473202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491" name="Straight Connector 23"/>
          <p:cNvCxnSpPr>
            <a:cxnSpLocks noChangeShapeType="1"/>
          </p:cNvCxnSpPr>
          <p:nvPr/>
        </p:nvCxnSpPr>
        <p:spPr bwMode="auto">
          <a:xfrm>
            <a:off x="937260" y="685800"/>
            <a:ext cx="0" cy="473202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492" name="Straight Connector 24"/>
          <p:cNvCxnSpPr>
            <a:cxnSpLocks noChangeShapeType="1"/>
          </p:cNvCxnSpPr>
          <p:nvPr/>
        </p:nvCxnSpPr>
        <p:spPr bwMode="auto">
          <a:xfrm>
            <a:off x="937260" y="685800"/>
            <a:ext cx="0" cy="473202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493" name="Straight Connector 25"/>
          <p:cNvCxnSpPr>
            <a:cxnSpLocks noChangeShapeType="1"/>
          </p:cNvCxnSpPr>
          <p:nvPr/>
        </p:nvCxnSpPr>
        <p:spPr bwMode="auto">
          <a:xfrm>
            <a:off x="5052060" y="685800"/>
            <a:ext cx="0" cy="109728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494" name="Straight Connector 28"/>
          <p:cNvCxnSpPr>
            <a:cxnSpLocks noChangeShapeType="1"/>
          </p:cNvCxnSpPr>
          <p:nvPr/>
        </p:nvCxnSpPr>
        <p:spPr bwMode="auto">
          <a:xfrm>
            <a:off x="5052060" y="4183380"/>
            <a:ext cx="0" cy="123444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0495" name="Rectangle 31"/>
          <p:cNvSpPr>
            <a:spLocks noChangeArrowheads="1"/>
          </p:cNvSpPr>
          <p:nvPr/>
        </p:nvSpPr>
        <p:spPr bwMode="auto">
          <a:xfrm>
            <a:off x="4983480" y="1783080"/>
            <a:ext cx="137160" cy="342900"/>
          </a:xfrm>
          <a:prstGeom prst="rect">
            <a:avLst/>
          </a:prstGeom>
          <a:solidFill>
            <a:srgbClr val="0000FF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 lIns="82296" tIns="41148" rIns="82296" bIns="41148"/>
          <a:lstStyle/>
          <a:p>
            <a:endParaRPr lang="en-US">
              <a:cs typeface="Gill Sans" charset="0"/>
            </a:endParaRPr>
          </a:p>
        </p:txBody>
      </p:sp>
      <p:sp>
        <p:nvSpPr>
          <p:cNvPr id="20496" name="Rectangle 250"/>
          <p:cNvSpPr>
            <a:spLocks noChangeArrowheads="1"/>
          </p:cNvSpPr>
          <p:nvPr/>
        </p:nvSpPr>
        <p:spPr bwMode="auto">
          <a:xfrm>
            <a:off x="1005840" y="2674620"/>
            <a:ext cx="754380" cy="411480"/>
          </a:xfrm>
          <a:prstGeom prst="rect">
            <a:avLst/>
          </a:prstGeom>
          <a:solidFill>
            <a:srgbClr val="FF0000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lIns="82296" tIns="41148" rIns="82296" bIns="41148"/>
          <a:lstStyle/>
          <a:p>
            <a:endParaRPr lang="en-US">
              <a:cs typeface="Gill Sans" charset="0"/>
            </a:endParaRPr>
          </a:p>
        </p:txBody>
      </p:sp>
      <p:sp>
        <p:nvSpPr>
          <p:cNvPr id="20497" name="Rectangle 257"/>
          <p:cNvSpPr>
            <a:spLocks noChangeArrowheads="1"/>
          </p:cNvSpPr>
          <p:nvPr/>
        </p:nvSpPr>
        <p:spPr bwMode="auto">
          <a:xfrm>
            <a:off x="8206740" y="2674620"/>
            <a:ext cx="754380" cy="411480"/>
          </a:xfrm>
          <a:prstGeom prst="rect">
            <a:avLst/>
          </a:prstGeom>
          <a:solidFill>
            <a:srgbClr val="3366FF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lIns="82296" tIns="41148" rIns="82296" bIns="41148"/>
          <a:lstStyle/>
          <a:p>
            <a:endParaRPr lang="en-US">
              <a:cs typeface="Gill Sans" charset="0"/>
            </a:endParaRPr>
          </a:p>
        </p:txBody>
      </p:sp>
      <p:graphicFrame>
        <p:nvGraphicFramePr>
          <p:cNvPr id="20498" name="Object 259"/>
          <p:cNvGraphicFramePr>
            <a:graphicFrameLocks noChangeAspect="1"/>
          </p:cNvGraphicFramePr>
          <p:nvPr/>
        </p:nvGraphicFramePr>
        <p:xfrm>
          <a:off x="537210" y="4069080"/>
          <a:ext cx="251460" cy="3657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39700" imgH="203200" progId="Equation.DSMT4">
                  <p:embed/>
                </p:oleObj>
              </mc:Choice>
              <mc:Fallback>
                <p:oleObj name="Equation" r:id="rId2" imgW="1397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7210" y="4069080"/>
                        <a:ext cx="251460" cy="36576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0499" name="Group 34"/>
          <p:cNvGrpSpPr>
            <a:grpSpLocks/>
          </p:cNvGrpSpPr>
          <p:nvPr/>
        </p:nvGrpSpPr>
        <p:grpSpPr bwMode="auto">
          <a:xfrm>
            <a:off x="868680" y="4183380"/>
            <a:ext cx="137160" cy="205740"/>
            <a:chOff x="965200" y="4648200"/>
            <a:chExt cx="152400" cy="228600"/>
          </a:xfrm>
        </p:grpSpPr>
        <p:cxnSp>
          <p:nvCxnSpPr>
            <p:cNvPr id="20614" name="Straight Connector 32"/>
            <p:cNvCxnSpPr>
              <a:cxnSpLocks noChangeShapeType="1"/>
            </p:cNvCxnSpPr>
            <p:nvPr/>
          </p:nvCxnSpPr>
          <p:spPr bwMode="auto">
            <a:xfrm flipH="1">
              <a:off x="965200" y="4648200"/>
              <a:ext cx="76200" cy="2286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0615" name="Straight Connector 262"/>
            <p:cNvCxnSpPr>
              <a:cxnSpLocks noChangeShapeType="1"/>
            </p:cNvCxnSpPr>
            <p:nvPr/>
          </p:nvCxnSpPr>
          <p:spPr bwMode="auto">
            <a:xfrm>
              <a:off x="1041400" y="4648200"/>
              <a:ext cx="76200" cy="2286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graphicFrame>
        <p:nvGraphicFramePr>
          <p:cNvPr id="20500" name="Object 272"/>
          <p:cNvGraphicFramePr>
            <a:graphicFrameLocks noChangeAspect="1"/>
          </p:cNvGraphicFramePr>
          <p:nvPr/>
        </p:nvGraphicFramePr>
        <p:xfrm>
          <a:off x="8241030" y="2743200"/>
          <a:ext cx="228600" cy="2743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27000" imgH="152400" progId="Equation.DSMT4">
                  <p:embed/>
                </p:oleObj>
              </mc:Choice>
              <mc:Fallback>
                <p:oleObj name="Equation" r:id="rId4" imgW="127000" imgH="15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41030" y="2743200"/>
                        <a:ext cx="228600" cy="27432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0501" name="Group 130"/>
          <p:cNvGrpSpPr>
            <a:grpSpLocks/>
          </p:cNvGrpSpPr>
          <p:nvPr/>
        </p:nvGrpSpPr>
        <p:grpSpPr bwMode="auto">
          <a:xfrm rot="-1093576">
            <a:off x="2797493" y="1270159"/>
            <a:ext cx="4060508" cy="3889058"/>
            <a:chOff x="3066391" y="1317833"/>
            <a:chExt cx="4510899" cy="4320967"/>
          </a:xfrm>
        </p:grpSpPr>
        <p:sp>
          <p:nvSpPr>
            <p:cNvPr id="20519" name="Rectangle 131"/>
            <p:cNvSpPr>
              <a:spLocks noChangeArrowheads="1"/>
            </p:cNvSpPr>
            <p:nvPr/>
          </p:nvSpPr>
          <p:spPr bwMode="auto">
            <a:xfrm rot="-2603283">
              <a:off x="6277654" y="3520683"/>
              <a:ext cx="838200" cy="1905000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cs typeface="Gill Sans" charset="0"/>
              </a:endParaRPr>
            </a:p>
          </p:txBody>
        </p:sp>
        <p:sp>
          <p:nvSpPr>
            <p:cNvPr id="20520" name="Freeform 132"/>
            <p:cNvSpPr>
              <a:spLocks/>
            </p:cNvSpPr>
            <p:nvPr/>
          </p:nvSpPr>
          <p:spPr bwMode="auto">
            <a:xfrm rot="-2603283">
              <a:off x="6492299" y="3601109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21" name="Freeform 143"/>
            <p:cNvSpPr>
              <a:spLocks/>
            </p:cNvSpPr>
            <p:nvPr/>
          </p:nvSpPr>
          <p:spPr bwMode="auto">
            <a:xfrm rot="-2603283">
              <a:off x="6596988" y="3711861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22" name="Freeform 144"/>
            <p:cNvSpPr>
              <a:spLocks/>
            </p:cNvSpPr>
            <p:nvPr/>
          </p:nvSpPr>
          <p:spPr bwMode="auto">
            <a:xfrm rot="-2603283">
              <a:off x="6701677" y="3822612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23" name="Freeform 145"/>
            <p:cNvSpPr>
              <a:spLocks/>
            </p:cNvSpPr>
            <p:nvPr/>
          </p:nvSpPr>
          <p:spPr bwMode="auto">
            <a:xfrm rot="-2603283">
              <a:off x="6806366" y="3933364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24" name="Freeform 146"/>
            <p:cNvSpPr>
              <a:spLocks/>
            </p:cNvSpPr>
            <p:nvPr/>
          </p:nvSpPr>
          <p:spPr bwMode="auto">
            <a:xfrm rot="-2603283">
              <a:off x="6911055" y="4044116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25" name="Freeform 147"/>
            <p:cNvSpPr>
              <a:spLocks/>
            </p:cNvSpPr>
            <p:nvPr/>
          </p:nvSpPr>
          <p:spPr bwMode="auto">
            <a:xfrm rot="-2603283">
              <a:off x="7015744" y="4154868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26" name="Freeform 148"/>
            <p:cNvSpPr>
              <a:spLocks/>
            </p:cNvSpPr>
            <p:nvPr/>
          </p:nvSpPr>
          <p:spPr bwMode="auto">
            <a:xfrm rot="-2603283">
              <a:off x="7120434" y="4265620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27" name="Freeform 149"/>
            <p:cNvSpPr>
              <a:spLocks/>
            </p:cNvSpPr>
            <p:nvPr/>
          </p:nvSpPr>
          <p:spPr bwMode="auto">
            <a:xfrm rot="-2603283">
              <a:off x="7225123" y="4376371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28" name="Freeform 150"/>
            <p:cNvSpPr>
              <a:spLocks/>
            </p:cNvSpPr>
            <p:nvPr/>
          </p:nvSpPr>
          <p:spPr bwMode="auto">
            <a:xfrm rot="-2603283">
              <a:off x="7329812" y="4487123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29" name="Freeform 151"/>
            <p:cNvSpPr>
              <a:spLocks/>
            </p:cNvSpPr>
            <p:nvPr/>
          </p:nvSpPr>
          <p:spPr bwMode="auto">
            <a:xfrm rot="-2603283">
              <a:off x="7434501" y="4597875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30" name="Freeform 152"/>
            <p:cNvSpPr>
              <a:spLocks/>
            </p:cNvSpPr>
            <p:nvPr/>
          </p:nvSpPr>
          <p:spPr bwMode="auto">
            <a:xfrm rot="-2603283">
              <a:off x="7539190" y="4708627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31" name="Freeform 153"/>
            <p:cNvSpPr>
              <a:spLocks/>
            </p:cNvSpPr>
            <p:nvPr/>
          </p:nvSpPr>
          <p:spPr bwMode="auto">
            <a:xfrm rot="18996717" flipH="1">
              <a:off x="5835847" y="4182305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32" name="Freeform 154"/>
            <p:cNvSpPr>
              <a:spLocks/>
            </p:cNvSpPr>
            <p:nvPr/>
          </p:nvSpPr>
          <p:spPr bwMode="auto">
            <a:xfrm rot="18996717" flipH="1">
              <a:off x="5940536" y="4293057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33" name="Freeform 155"/>
            <p:cNvSpPr>
              <a:spLocks/>
            </p:cNvSpPr>
            <p:nvPr/>
          </p:nvSpPr>
          <p:spPr bwMode="auto">
            <a:xfrm rot="18996717" flipH="1">
              <a:off x="6045225" y="4403808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34" name="Freeform 156"/>
            <p:cNvSpPr>
              <a:spLocks/>
            </p:cNvSpPr>
            <p:nvPr/>
          </p:nvSpPr>
          <p:spPr bwMode="auto">
            <a:xfrm rot="18996717" flipH="1">
              <a:off x="6149914" y="4514560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35" name="Freeform 157"/>
            <p:cNvSpPr>
              <a:spLocks/>
            </p:cNvSpPr>
            <p:nvPr/>
          </p:nvSpPr>
          <p:spPr bwMode="auto">
            <a:xfrm rot="18996717" flipH="1">
              <a:off x="6254603" y="4625312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36" name="Freeform 158"/>
            <p:cNvSpPr>
              <a:spLocks/>
            </p:cNvSpPr>
            <p:nvPr/>
          </p:nvSpPr>
          <p:spPr bwMode="auto">
            <a:xfrm rot="18996717" flipH="1">
              <a:off x="6359292" y="4736064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37" name="Freeform 159"/>
            <p:cNvSpPr>
              <a:spLocks/>
            </p:cNvSpPr>
            <p:nvPr/>
          </p:nvSpPr>
          <p:spPr bwMode="auto">
            <a:xfrm rot="18996717" flipH="1">
              <a:off x="6463981" y="4846816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38" name="Freeform 160"/>
            <p:cNvSpPr>
              <a:spLocks/>
            </p:cNvSpPr>
            <p:nvPr/>
          </p:nvSpPr>
          <p:spPr bwMode="auto">
            <a:xfrm rot="18996717" flipH="1">
              <a:off x="6568670" y="4957567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39" name="Freeform 161"/>
            <p:cNvSpPr>
              <a:spLocks/>
            </p:cNvSpPr>
            <p:nvPr/>
          </p:nvSpPr>
          <p:spPr bwMode="auto">
            <a:xfrm rot="18996717" flipH="1">
              <a:off x="6673359" y="5068319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40" name="Freeform 162"/>
            <p:cNvSpPr>
              <a:spLocks/>
            </p:cNvSpPr>
            <p:nvPr/>
          </p:nvSpPr>
          <p:spPr bwMode="auto">
            <a:xfrm rot="18996717" flipH="1">
              <a:off x="6778048" y="5179071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cxnSp>
          <p:nvCxnSpPr>
            <p:cNvPr id="20541" name="Straight Connector 163"/>
            <p:cNvCxnSpPr>
              <a:cxnSpLocks noChangeShapeType="1"/>
              <a:stCxn id="20530" idx="0"/>
            </p:cNvCxnSpPr>
            <p:nvPr/>
          </p:nvCxnSpPr>
          <p:spPr bwMode="auto">
            <a:xfrm rot="-2603283" flipH="1" flipV="1">
              <a:off x="6732397" y="4863774"/>
              <a:ext cx="838200" cy="1809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0542" name="Straight Connector 164"/>
            <p:cNvCxnSpPr>
              <a:cxnSpLocks noChangeShapeType="1"/>
            </p:cNvCxnSpPr>
            <p:nvPr/>
          </p:nvCxnSpPr>
          <p:spPr bwMode="auto">
            <a:xfrm rot="-2603283" flipH="1" flipV="1">
              <a:off x="6627708" y="4753022"/>
              <a:ext cx="838200" cy="1809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0543" name="Straight Connector 165"/>
            <p:cNvCxnSpPr>
              <a:cxnSpLocks noChangeShapeType="1"/>
            </p:cNvCxnSpPr>
            <p:nvPr/>
          </p:nvCxnSpPr>
          <p:spPr bwMode="auto">
            <a:xfrm rot="-2603283" flipH="1" flipV="1">
              <a:off x="6523019" y="4642270"/>
              <a:ext cx="838200" cy="1809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0544" name="Straight Connector 166"/>
            <p:cNvCxnSpPr>
              <a:cxnSpLocks noChangeShapeType="1"/>
            </p:cNvCxnSpPr>
            <p:nvPr/>
          </p:nvCxnSpPr>
          <p:spPr bwMode="auto">
            <a:xfrm rot="-2603283" flipH="1" flipV="1">
              <a:off x="6418330" y="4531518"/>
              <a:ext cx="838200" cy="1809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0545" name="Straight Connector 167"/>
            <p:cNvCxnSpPr>
              <a:cxnSpLocks noChangeShapeType="1"/>
            </p:cNvCxnSpPr>
            <p:nvPr/>
          </p:nvCxnSpPr>
          <p:spPr bwMode="auto">
            <a:xfrm rot="-2603283" flipH="1" flipV="1">
              <a:off x="6313641" y="4420766"/>
              <a:ext cx="838200" cy="1809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0546" name="Straight Connector 168"/>
            <p:cNvCxnSpPr>
              <a:cxnSpLocks noChangeShapeType="1"/>
            </p:cNvCxnSpPr>
            <p:nvPr/>
          </p:nvCxnSpPr>
          <p:spPr bwMode="auto">
            <a:xfrm rot="-2603283" flipH="1" flipV="1">
              <a:off x="6208952" y="4310014"/>
              <a:ext cx="838200" cy="1809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0547" name="Straight Connector 169"/>
            <p:cNvCxnSpPr>
              <a:cxnSpLocks noChangeShapeType="1"/>
            </p:cNvCxnSpPr>
            <p:nvPr/>
          </p:nvCxnSpPr>
          <p:spPr bwMode="auto">
            <a:xfrm rot="-2603283" flipH="1" flipV="1">
              <a:off x="6104263" y="4199263"/>
              <a:ext cx="838200" cy="1809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0548" name="Straight Connector 170"/>
            <p:cNvCxnSpPr>
              <a:cxnSpLocks noChangeShapeType="1"/>
            </p:cNvCxnSpPr>
            <p:nvPr/>
          </p:nvCxnSpPr>
          <p:spPr bwMode="auto">
            <a:xfrm rot="-2603283" flipH="1" flipV="1">
              <a:off x="5999574" y="4088511"/>
              <a:ext cx="838200" cy="1809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0549" name="Straight Connector 171"/>
            <p:cNvCxnSpPr>
              <a:cxnSpLocks noChangeShapeType="1"/>
            </p:cNvCxnSpPr>
            <p:nvPr/>
          </p:nvCxnSpPr>
          <p:spPr bwMode="auto">
            <a:xfrm rot="-2603283" flipH="1" flipV="1">
              <a:off x="5894884" y="3977759"/>
              <a:ext cx="838200" cy="1809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0550" name="Straight Connector 172"/>
            <p:cNvCxnSpPr>
              <a:cxnSpLocks noChangeShapeType="1"/>
            </p:cNvCxnSpPr>
            <p:nvPr/>
          </p:nvCxnSpPr>
          <p:spPr bwMode="auto">
            <a:xfrm rot="-2603283" flipH="1" flipV="1">
              <a:off x="5790195" y="3867007"/>
              <a:ext cx="838200" cy="1809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0551" name="Straight Connector 173"/>
            <p:cNvCxnSpPr>
              <a:cxnSpLocks noChangeShapeType="1"/>
            </p:cNvCxnSpPr>
            <p:nvPr/>
          </p:nvCxnSpPr>
          <p:spPr bwMode="auto">
            <a:xfrm rot="-2603283" flipH="1" flipV="1">
              <a:off x="6040619" y="3691182"/>
              <a:ext cx="457200" cy="10477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0552" name="Straight Connector 174"/>
            <p:cNvCxnSpPr>
              <a:cxnSpLocks noChangeShapeType="1"/>
            </p:cNvCxnSpPr>
            <p:nvPr/>
          </p:nvCxnSpPr>
          <p:spPr bwMode="auto">
            <a:xfrm flipH="1">
              <a:off x="6604000" y="5342525"/>
              <a:ext cx="337804" cy="2962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20553" name="Rectangle 175"/>
            <p:cNvSpPr>
              <a:spLocks noChangeArrowheads="1"/>
            </p:cNvSpPr>
            <p:nvPr/>
          </p:nvSpPr>
          <p:spPr bwMode="auto">
            <a:xfrm rot="-2603283" flipH="1" flipV="1">
              <a:off x="4110946" y="1317833"/>
              <a:ext cx="838200" cy="1905000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cs typeface="Gill Sans" charset="0"/>
              </a:endParaRPr>
            </a:p>
          </p:txBody>
        </p:sp>
        <p:sp>
          <p:nvSpPr>
            <p:cNvPr id="20554" name="Freeform 176"/>
            <p:cNvSpPr>
              <a:spLocks/>
            </p:cNvSpPr>
            <p:nvPr/>
          </p:nvSpPr>
          <p:spPr bwMode="auto">
            <a:xfrm rot="-2603283" flipH="1" flipV="1">
              <a:off x="4696401" y="3066207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55" name="Freeform 177"/>
            <p:cNvSpPr>
              <a:spLocks/>
            </p:cNvSpPr>
            <p:nvPr/>
          </p:nvSpPr>
          <p:spPr bwMode="auto">
            <a:xfrm rot="-2603283" flipH="1" flipV="1">
              <a:off x="4591712" y="2955455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56" name="Freeform 178"/>
            <p:cNvSpPr>
              <a:spLocks/>
            </p:cNvSpPr>
            <p:nvPr/>
          </p:nvSpPr>
          <p:spPr bwMode="auto">
            <a:xfrm rot="-2603283" flipH="1" flipV="1">
              <a:off x="4487023" y="2844704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57" name="Freeform 190"/>
            <p:cNvSpPr>
              <a:spLocks/>
            </p:cNvSpPr>
            <p:nvPr/>
          </p:nvSpPr>
          <p:spPr bwMode="auto">
            <a:xfrm rot="-2603283" flipH="1" flipV="1">
              <a:off x="4382334" y="2733952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58" name="Freeform 212"/>
            <p:cNvSpPr>
              <a:spLocks/>
            </p:cNvSpPr>
            <p:nvPr/>
          </p:nvSpPr>
          <p:spPr bwMode="auto">
            <a:xfrm rot="-2603283" flipH="1" flipV="1">
              <a:off x="4277645" y="2623200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59" name="Freeform 213"/>
            <p:cNvSpPr>
              <a:spLocks/>
            </p:cNvSpPr>
            <p:nvPr/>
          </p:nvSpPr>
          <p:spPr bwMode="auto">
            <a:xfrm rot="-2603283" flipH="1" flipV="1">
              <a:off x="4172956" y="2512448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60" name="Freeform 214"/>
            <p:cNvSpPr>
              <a:spLocks/>
            </p:cNvSpPr>
            <p:nvPr/>
          </p:nvSpPr>
          <p:spPr bwMode="auto">
            <a:xfrm rot="-2603283" flipH="1" flipV="1">
              <a:off x="4068266" y="2401696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61" name="Freeform 215"/>
            <p:cNvSpPr>
              <a:spLocks/>
            </p:cNvSpPr>
            <p:nvPr/>
          </p:nvSpPr>
          <p:spPr bwMode="auto">
            <a:xfrm rot="-2603283" flipH="1" flipV="1">
              <a:off x="3963577" y="2290945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62" name="Freeform 216"/>
            <p:cNvSpPr>
              <a:spLocks/>
            </p:cNvSpPr>
            <p:nvPr/>
          </p:nvSpPr>
          <p:spPr bwMode="auto">
            <a:xfrm rot="-2603283" flipH="1" flipV="1">
              <a:off x="3858888" y="2180193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63" name="Freeform 217"/>
            <p:cNvSpPr>
              <a:spLocks/>
            </p:cNvSpPr>
            <p:nvPr/>
          </p:nvSpPr>
          <p:spPr bwMode="auto">
            <a:xfrm rot="-2603283" flipH="1" flipV="1">
              <a:off x="3754199" y="2069441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64" name="Freeform 218"/>
            <p:cNvSpPr>
              <a:spLocks/>
            </p:cNvSpPr>
            <p:nvPr/>
          </p:nvSpPr>
          <p:spPr bwMode="auto">
            <a:xfrm rot="18996717" flipV="1">
              <a:off x="5352853" y="2485011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65" name="Freeform 219"/>
            <p:cNvSpPr>
              <a:spLocks/>
            </p:cNvSpPr>
            <p:nvPr/>
          </p:nvSpPr>
          <p:spPr bwMode="auto">
            <a:xfrm rot="18996717" flipV="1">
              <a:off x="5248164" y="2374259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66" name="Freeform 220"/>
            <p:cNvSpPr>
              <a:spLocks/>
            </p:cNvSpPr>
            <p:nvPr/>
          </p:nvSpPr>
          <p:spPr bwMode="auto">
            <a:xfrm rot="18996717" flipV="1">
              <a:off x="5143475" y="2263508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67" name="Freeform 227"/>
            <p:cNvSpPr>
              <a:spLocks/>
            </p:cNvSpPr>
            <p:nvPr/>
          </p:nvSpPr>
          <p:spPr bwMode="auto">
            <a:xfrm rot="18996717" flipV="1">
              <a:off x="5038786" y="2152756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68" name="Freeform 244"/>
            <p:cNvSpPr>
              <a:spLocks/>
            </p:cNvSpPr>
            <p:nvPr/>
          </p:nvSpPr>
          <p:spPr bwMode="auto">
            <a:xfrm rot="18996717" flipV="1">
              <a:off x="4934097" y="2042004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69" name="Freeform 245"/>
            <p:cNvSpPr>
              <a:spLocks/>
            </p:cNvSpPr>
            <p:nvPr/>
          </p:nvSpPr>
          <p:spPr bwMode="auto">
            <a:xfrm rot="18996717" flipV="1">
              <a:off x="4829408" y="1931252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70" name="Freeform 246"/>
            <p:cNvSpPr>
              <a:spLocks/>
            </p:cNvSpPr>
            <p:nvPr/>
          </p:nvSpPr>
          <p:spPr bwMode="auto">
            <a:xfrm rot="18996717" flipV="1">
              <a:off x="4724719" y="1820500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71" name="Freeform 248"/>
            <p:cNvSpPr>
              <a:spLocks/>
            </p:cNvSpPr>
            <p:nvPr/>
          </p:nvSpPr>
          <p:spPr bwMode="auto">
            <a:xfrm rot="18996717" flipV="1">
              <a:off x="4620030" y="1709749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72" name="Freeform 254"/>
            <p:cNvSpPr>
              <a:spLocks/>
            </p:cNvSpPr>
            <p:nvPr/>
          </p:nvSpPr>
          <p:spPr bwMode="auto">
            <a:xfrm rot="18996717" flipV="1">
              <a:off x="4515341" y="1598997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73" name="Freeform 255"/>
            <p:cNvSpPr>
              <a:spLocks/>
            </p:cNvSpPr>
            <p:nvPr/>
          </p:nvSpPr>
          <p:spPr bwMode="auto">
            <a:xfrm rot="18996717" flipV="1">
              <a:off x="4410652" y="1488245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cxnSp>
          <p:nvCxnSpPr>
            <p:cNvPr id="20574" name="Straight Connector 256"/>
            <p:cNvCxnSpPr>
              <a:cxnSpLocks noChangeShapeType="1"/>
            </p:cNvCxnSpPr>
            <p:nvPr/>
          </p:nvCxnSpPr>
          <p:spPr bwMode="auto">
            <a:xfrm rot="1093576" flipV="1">
              <a:off x="3472192" y="1411549"/>
              <a:ext cx="831877" cy="101562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0575" name="Straight Connector 258"/>
            <p:cNvCxnSpPr>
              <a:cxnSpLocks noChangeShapeType="1"/>
            </p:cNvCxnSpPr>
            <p:nvPr/>
          </p:nvCxnSpPr>
          <p:spPr bwMode="auto">
            <a:xfrm rot="-2603283">
              <a:off x="3760892" y="1809519"/>
              <a:ext cx="838200" cy="1809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0576" name="Straight Connector 260"/>
            <p:cNvCxnSpPr>
              <a:cxnSpLocks noChangeShapeType="1"/>
            </p:cNvCxnSpPr>
            <p:nvPr/>
          </p:nvCxnSpPr>
          <p:spPr bwMode="auto">
            <a:xfrm rot="-2603283">
              <a:off x="3865581" y="1920271"/>
              <a:ext cx="838200" cy="1809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0577" name="Straight Connector 261"/>
            <p:cNvCxnSpPr>
              <a:cxnSpLocks noChangeShapeType="1"/>
            </p:cNvCxnSpPr>
            <p:nvPr/>
          </p:nvCxnSpPr>
          <p:spPr bwMode="auto">
            <a:xfrm rot="-2603283">
              <a:off x="3970270" y="2031023"/>
              <a:ext cx="838200" cy="1809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0578" name="Straight Connector 263"/>
            <p:cNvCxnSpPr>
              <a:cxnSpLocks noChangeShapeType="1"/>
            </p:cNvCxnSpPr>
            <p:nvPr/>
          </p:nvCxnSpPr>
          <p:spPr bwMode="auto">
            <a:xfrm rot="-2603283">
              <a:off x="4074959" y="2141775"/>
              <a:ext cx="838200" cy="1809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0579" name="Straight Connector 268"/>
            <p:cNvCxnSpPr>
              <a:cxnSpLocks noChangeShapeType="1"/>
            </p:cNvCxnSpPr>
            <p:nvPr/>
          </p:nvCxnSpPr>
          <p:spPr bwMode="auto">
            <a:xfrm rot="-2603283">
              <a:off x="4179648" y="2252527"/>
              <a:ext cx="838200" cy="1809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0580" name="Straight Connector 269"/>
            <p:cNvCxnSpPr>
              <a:cxnSpLocks noChangeShapeType="1"/>
            </p:cNvCxnSpPr>
            <p:nvPr/>
          </p:nvCxnSpPr>
          <p:spPr bwMode="auto">
            <a:xfrm rot="-2603283">
              <a:off x="4284337" y="2363278"/>
              <a:ext cx="838200" cy="1809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0581" name="Straight Connector 270"/>
            <p:cNvCxnSpPr>
              <a:cxnSpLocks noChangeShapeType="1"/>
            </p:cNvCxnSpPr>
            <p:nvPr/>
          </p:nvCxnSpPr>
          <p:spPr bwMode="auto">
            <a:xfrm rot="-2603283">
              <a:off x="4389026" y="2474030"/>
              <a:ext cx="838200" cy="1809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0582" name="Straight Connector 273"/>
            <p:cNvCxnSpPr>
              <a:cxnSpLocks noChangeShapeType="1"/>
            </p:cNvCxnSpPr>
            <p:nvPr/>
          </p:nvCxnSpPr>
          <p:spPr bwMode="auto">
            <a:xfrm rot="-2603283">
              <a:off x="4493716" y="2584782"/>
              <a:ext cx="838200" cy="1809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0583" name="Straight Connector 274"/>
            <p:cNvCxnSpPr>
              <a:cxnSpLocks noChangeShapeType="1"/>
            </p:cNvCxnSpPr>
            <p:nvPr/>
          </p:nvCxnSpPr>
          <p:spPr bwMode="auto">
            <a:xfrm rot="-2603283">
              <a:off x="4598405" y="2695534"/>
              <a:ext cx="838200" cy="1809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0584" name="Straight Connector 275"/>
            <p:cNvCxnSpPr>
              <a:cxnSpLocks noChangeShapeType="1"/>
            </p:cNvCxnSpPr>
            <p:nvPr/>
          </p:nvCxnSpPr>
          <p:spPr bwMode="auto">
            <a:xfrm rot="-2603283">
              <a:off x="4728981" y="2947558"/>
              <a:ext cx="457200" cy="10477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20585" name="Oval 276"/>
            <p:cNvSpPr>
              <a:spLocks noChangeArrowheads="1"/>
            </p:cNvSpPr>
            <p:nvPr/>
          </p:nvSpPr>
          <p:spPr bwMode="auto">
            <a:xfrm>
              <a:off x="5003800" y="2743200"/>
              <a:ext cx="1219200" cy="1219200"/>
            </a:xfrm>
            <a:prstGeom prst="ellipse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cs typeface="Gill Sans" charset="0"/>
              </a:endParaRPr>
            </a:p>
          </p:txBody>
        </p:sp>
        <p:sp>
          <p:nvSpPr>
            <p:cNvPr id="278" name="Block Arc 277"/>
            <p:cNvSpPr/>
            <p:nvPr/>
          </p:nvSpPr>
          <p:spPr bwMode="auto">
            <a:xfrm>
              <a:off x="4852137" y="2590293"/>
              <a:ext cx="1523738" cy="1523927"/>
            </a:xfrm>
            <a:prstGeom prst="blockArc">
              <a:avLst>
                <a:gd name="adj1" fmla="val 9142847"/>
                <a:gd name="adj2" fmla="val 17809880"/>
                <a:gd name="adj3" fmla="val 9842"/>
              </a:avLst>
            </a:prstGeom>
            <a:blipFill dpi="0" rotWithShape="0">
              <a:blip r:embed="rId6"/>
              <a:srcRect/>
              <a:tile tx="0" ty="0" sx="100000" sy="100000" flip="none" algn="tl"/>
            </a:blipFill>
            <a:ln w="254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Gill Sans" pitchFamily="1" charset="0"/>
                <a:ea typeface="Gill Sans" pitchFamily="1" charset="0"/>
                <a:cs typeface="Gill Sans" pitchFamily="1" charset="0"/>
                <a:sym typeface="Gill Sans" pitchFamily="1" charset="0"/>
              </a:endParaRPr>
            </a:p>
          </p:txBody>
        </p:sp>
        <p:sp>
          <p:nvSpPr>
            <p:cNvPr id="279" name="Block Arc 278"/>
            <p:cNvSpPr/>
            <p:nvPr/>
          </p:nvSpPr>
          <p:spPr bwMode="auto">
            <a:xfrm flipH="1" flipV="1">
              <a:off x="4852137" y="2590293"/>
              <a:ext cx="1523738" cy="1523927"/>
            </a:xfrm>
            <a:prstGeom prst="blockArc">
              <a:avLst>
                <a:gd name="adj1" fmla="val 9125710"/>
                <a:gd name="adj2" fmla="val 17833894"/>
                <a:gd name="adj3" fmla="val 9934"/>
              </a:avLst>
            </a:prstGeom>
            <a:blipFill dpi="0" rotWithShape="0">
              <a:blip r:embed="rId6"/>
              <a:srcRect/>
              <a:tile tx="0" ty="0" sx="100000" sy="100000" flip="none" algn="tl"/>
            </a:blipFill>
            <a:ln w="254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Gill Sans" pitchFamily="1" charset="0"/>
                <a:ea typeface="Gill Sans" pitchFamily="1" charset="0"/>
                <a:cs typeface="Gill Sans" pitchFamily="1" charset="0"/>
                <a:sym typeface="Gill Sans" pitchFamily="1" charset="0"/>
              </a:endParaRPr>
            </a:p>
          </p:txBody>
        </p:sp>
        <p:cxnSp>
          <p:nvCxnSpPr>
            <p:cNvPr id="20588" name="Straight Connector 279"/>
            <p:cNvCxnSpPr>
              <a:cxnSpLocks noChangeShapeType="1"/>
            </p:cNvCxnSpPr>
            <p:nvPr/>
          </p:nvCxnSpPr>
          <p:spPr bwMode="auto">
            <a:xfrm rot="1093576">
              <a:off x="3066391" y="2521263"/>
              <a:ext cx="1824251" cy="142007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0589" name="Straight Connector 280"/>
            <p:cNvCxnSpPr>
              <a:cxnSpLocks noChangeShapeType="1"/>
            </p:cNvCxnSpPr>
            <p:nvPr/>
          </p:nvCxnSpPr>
          <p:spPr bwMode="auto">
            <a:xfrm flipH="1" flipV="1">
              <a:off x="4622800" y="4191000"/>
              <a:ext cx="1981200" cy="14478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grpSp>
          <p:nvGrpSpPr>
            <p:cNvPr id="20590" name="Group 281"/>
            <p:cNvGrpSpPr>
              <a:grpSpLocks/>
            </p:cNvGrpSpPr>
            <p:nvPr/>
          </p:nvGrpSpPr>
          <p:grpSpPr bwMode="auto">
            <a:xfrm>
              <a:off x="6375400" y="3886200"/>
              <a:ext cx="152400" cy="152400"/>
              <a:chOff x="6146800" y="4191000"/>
              <a:chExt cx="152400" cy="152400"/>
            </a:xfrm>
          </p:grpSpPr>
          <p:cxnSp>
            <p:nvCxnSpPr>
              <p:cNvPr id="20612" name="Straight Connector 303"/>
              <p:cNvCxnSpPr>
                <a:cxnSpLocks noChangeShapeType="1"/>
              </p:cNvCxnSpPr>
              <p:nvPr/>
            </p:nvCxnSpPr>
            <p:spPr bwMode="auto">
              <a:xfrm flipV="1">
                <a:off x="6146800" y="4191000"/>
                <a:ext cx="76200" cy="15240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20613" name="Straight Connector 304"/>
              <p:cNvCxnSpPr>
                <a:cxnSpLocks noChangeShapeType="1"/>
              </p:cNvCxnSpPr>
              <p:nvPr/>
            </p:nvCxnSpPr>
            <p:spPr bwMode="auto">
              <a:xfrm>
                <a:off x="6146800" y="4343400"/>
                <a:ext cx="152400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</p:grpSp>
        <p:grpSp>
          <p:nvGrpSpPr>
            <p:cNvPr id="20591" name="Group 282"/>
            <p:cNvGrpSpPr>
              <a:grpSpLocks/>
            </p:cNvGrpSpPr>
            <p:nvPr/>
          </p:nvGrpSpPr>
          <p:grpSpPr bwMode="auto">
            <a:xfrm>
              <a:off x="6604000" y="4267200"/>
              <a:ext cx="152400" cy="152400"/>
              <a:chOff x="6146800" y="4191000"/>
              <a:chExt cx="152400" cy="152400"/>
            </a:xfrm>
          </p:grpSpPr>
          <p:cxnSp>
            <p:nvCxnSpPr>
              <p:cNvPr id="20610" name="Straight Connector 301"/>
              <p:cNvCxnSpPr>
                <a:cxnSpLocks noChangeShapeType="1"/>
              </p:cNvCxnSpPr>
              <p:nvPr/>
            </p:nvCxnSpPr>
            <p:spPr bwMode="auto">
              <a:xfrm flipV="1">
                <a:off x="6146800" y="4191000"/>
                <a:ext cx="76200" cy="15240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20611" name="Straight Connector 302"/>
              <p:cNvCxnSpPr>
                <a:cxnSpLocks noChangeShapeType="1"/>
              </p:cNvCxnSpPr>
              <p:nvPr/>
            </p:nvCxnSpPr>
            <p:spPr bwMode="auto">
              <a:xfrm>
                <a:off x="6146800" y="4343400"/>
                <a:ext cx="152400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</p:grpSp>
        <p:grpSp>
          <p:nvGrpSpPr>
            <p:cNvPr id="20592" name="Group 283"/>
            <p:cNvGrpSpPr>
              <a:grpSpLocks/>
            </p:cNvGrpSpPr>
            <p:nvPr/>
          </p:nvGrpSpPr>
          <p:grpSpPr bwMode="auto">
            <a:xfrm>
              <a:off x="6832600" y="4648200"/>
              <a:ext cx="152400" cy="152400"/>
              <a:chOff x="6146800" y="4191000"/>
              <a:chExt cx="152400" cy="152400"/>
            </a:xfrm>
          </p:grpSpPr>
          <p:cxnSp>
            <p:nvCxnSpPr>
              <p:cNvPr id="20608" name="Straight Connector 299"/>
              <p:cNvCxnSpPr>
                <a:cxnSpLocks noChangeShapeType="1"/>
              </p:cNvCxnSpPr>
              <p:nvPr/>
            </p:nvCxnSpPr>
            <p:spPr bwMode="auto">
              <a:xfrm flipV="1">
                <a:off x="6146800" y="4191000"/>
                <a:ext cx="76200" cy="15240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20609" name="Straight Connector 300"/>
              <p:cNvCxnSpPr>
                <a:cxnSpLocks noChangeShapeType="1"/>
              </p:cNvCxnSpPr>
              <p:nvPr/>
            </p:nvCxnSpPr>
            <p:spPr bwMode="auto">
              <a:xfrm>
                <a:off x="6146800" y="4343400"/>
                <a:ext cx="152400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</p:grpSp>
        <p:grpSp>
          <p:nvGrpSpPr>
            <p:cNvPr id="20593" name="Group 284"/>
            <p:cNvGrpSpPr>
              <a:grpSpLocks/>
            </p:cNvGrpSpPr>
            <p:nvPr/>
          </p:nvGrpSpPr>
          <p:grpSpPr bwMode="auto">
            <a:xfrm>
              <a:off x="4165600" y="1752600"/>
              <a:ext cx="609600" cy="914400"/>
              <a:chOff x="6527800" y="4038600"/>
              <a:chExt cx="609600" cy="914400"/>
            </a:xfrm>
          </p:grpSpPr>
          <p:grpSp>
            <p:nvGrpSpPr>
              <p:cNvPr id="20599" name="Group 290"/>
              <p:cNvGrpSpPr>
                <a:grpSpLocks/>
              </p:cNvGrpSpPr>
              <p:nvPr/>
            </p:nvGrpSpPr>
            <p:grpSpPr bwMode="auto">
              <a:xfrm>
                <a:off x="6527800" y="4038600"/>
                <a:ext cx="152400" cy="152400"/>
                <a:chOff x="6146800" y="4191000"/>
                <a:chExt cx="152400" cy="152400"/>
              </a:xfrm>
            </p:grpSpPr>
            <p:cxnSp>
              <p:nvCxnSpPr>
                <p:cNvPr id="20606" name="Straight Connector 297"/>
                <p:cNvCxnSpPr>
                  <a:cxnSpLocks noChangeShapeType="1"/>
                </p:cNvCxnSpPr>
                <p:nvPr/>
              </p:nvCxnSpPr>
              <p:spPr bwMode="auto">
                <a:xfrm flipV="1">
                  <a:off x="6146800" y="4191000"/>
                  <a:ext cx="76200" cy="152400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</p:cxnSp>
            <p:cxnSp>
              <p:nvCxnSpPr>
                <p:cNvPr id="20607" name="Straight Connector 298"/>
                <p:cNvCxnSpPr>
                  <a:cxnSpLocks noChangeShapeType="1"/>
                </p:cNvCxnSpPr>
                <p:nvPr/>
              </p:nvCxnSpPr>
              <p:spPr bwMode="auto">
                <a:xfrm>
                  <a:off x="6146800" y="4343400"/>
                  <a:ext cx="152400" cy="0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</p:cxnSp>
          </p:grpSp>
          <p:grpSp>
            <p:nvGrpSpPr>
              <p:cNvPr id="20600" name="Group 291"/>
              <p:cNvGrpSpPr>
                <a:grpSpLocks/>
              </p:cNvGrpSpPr>
              <p:nvPr/>
            </p:nvGrpSpPr>
            <p:grpSpPr bwMode="auto">
              <a:xfrm>
                <a:off x="6756400" y="4419600"/>
                <a:ext cx="152400" cy="152400"/>
                <a:chOff x="6146800" y="4191000"/>
                <a:chExt cx="152400" cy="152400"/>
              </a:xfrm>
            </p:grpSpPr>
            <p:cxnSp>
              <p:nvCxnSpPr>
                <p:cNvPr id="20604" name="Straight Connector 295"/>
                <p:cNvCxnSpPr>
                  <a:cxnSpLocks noChangeShapeType="1"/>
                </p:cNvCxnSpPr>
                <p:nvPr/>
              </p:nvCxnSpPr>
              <p:spPr bwMode="auto">
                <a:xfrm flipV="1">
                  <a:off x="6146800" y="4191000"/>
                  <a:ext cx="76200" cy="152400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</p:cxnSp>
            <p:cxnSp>
              <p:nvCxnSpPr>
                <p:cNvPr id="20605" name="Straight Connector 296"/>
                <p:cNvCxnSpPr>
                  <a:cxnSpLocks noChangeShapeType="1"/>
                </p:cNvCxnSpPr>
                <p:nvPr/>
              </p:nvCxnSpPr>
              <p:spPr bwMode="auto">
                <a:xfrm>
                  <a:off x="6146800" y="4343400"/>
                  <a:ext cx="152400" cy="0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</p:cxnSp>
          </p:grpSp>
          <p:grpSp>
            <p:nvGrpSpPr>
              <p:cNvPr id="20601" name="Group 292"/>
              <p:cNvGrpSpPr>
                <a:grpSpLocks/>
              </p:cNvGrpSpPr>
              <p:nvPr/>
            </p:nvGrpSpPr>
            <p:grpSpPr bwMode="auto">
              <a:xfrm>
                <a:off x="6985000" y="4800600"/>
                <a:ext cx="152400" cy="152400"/>
                <a:chOff x="6146800" y="4191000"/>
                <a:chExt cx="152400" cy="152400"/>
              </a:xfrm>
            </p:grpSpPr>
            <p:cxnSp>
              <p:nvCxnSpPr>
                <p:cNvPr id="20602" name="Straight Connector 293"/>
                <p:cNvCxnSpPr>
                  <a:cxnSpLocks noChangeShapeType="1"/>
                </p:cNvCxnSpPr>
                <p:nvPr/>
              </p:nvCxnSpPr>
              <p:spPr bwMode="auto">
                <a:xfrm flipV="1">
                  <a:off x="6146800" y="4191000"/>
                  <a:ext cx="76200" cy="152400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</p:cxnSp>
            <p:cxnSp>
              <p:nvCxnSpPr>
                <p:cNvPr id="20603" name="Straight Connector 294"/>
                <p:cNvCxnSpPr>
                  <a:cxnSpLocks noChangeShapeType="1"/>
                </p:cNvCxnSpPr>
                <p:nvPr/>
              </p:nvCxnSpPr>
              <p:spPr bwMode="auto">
                <a:xfrm>
                  <a:off x="6146800" y="4343400"/>
                  <a:ext cx="152400" cy="0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</p:cxnSp>
          </p:grpSp>
        </p:grpSp>
        <p:cxnSp>
          <p:nvCxnSpPr>
            <p:cNvPr id="20594" name="Straight Connector 285"/>
            <p:cNvCxnSpPr>
              <a:cxnSpLocks noChangeShapeType="1"/>
            </p:cNvCxnSpPr>
            <p:nvPr/>
          </p:nvCxnSpPr>
          <p:spPr bwMode="auto">
            <a:xfrm flipV="1">
              <a:off x="4043180" y="3185180"/>
              <a:ext cx="0" cy="1524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0595" name="Straight Connector 286"/>
            <p:cNvCxnSpPr>
              <a:cxnSpLocks noChangeShapeType="1"/>
            </p:cNvCxnSpPr>
            <p:nvPr/>
          </p:nvCxnSpPr>
          <p:spPr bwMode="auto">
            <a:xfrm flipH="1" flipV="1">
              <a:off x="3890781" y="3261381"/>
              <a:ext cx="152400" cy="762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grpSp>
          <p:nvGrpSpPr>
            <p:cNvPr id="20596" name="Group 287"/>
            <p:cNvGrpSpPr>
              <a:grpSpLocks/>
            </p:cNvGrpSpPr>
            <p:nvPr/>
          </p:nvGrpSpPr>
          <p:grpSpPr bwMode="auto">
            <a:xfrm rot="-865246">
              <a:off x="6010976" y="5198176"/>
              <a:ext cx="152400" cy="152400"/>
              <a:chOff x="4089400" y="3352800"/>
              <a:chExt cx="152400" cy="152400"/>
            </a:xfrm>
          </p:grpSpPr>
          <p:cxnSp>
            <p:nvCxnSpPr>
              <p:cNvPr id="20597" name="Straight Connector 288"/>
              <p:cNvCxnSpPr>
                <a:cxnSpLocks noChangeShapeType="1"/>
              </p:cNvCxnSpPr>
              <p:nvPr/>
            </p:nvCxnSpPr>
            <p:spPr bwMode="auto">
              <a:xfrm flipV="1">
                <a:off x="4241800" y="3352800"/>
                <a:ext cx="0" cy="15240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20598" name="Straight Connector 289"/>
              <p:cNvCxnSpPr>
                <a:cxnSpLocks noChangeShapeType="1"/>
              </p:cNvCxnSpPr>
              <p:nvPr/>
            </p:nvCxnSpPr>
            <p:spPr bwMode="auto">
              <a:xfrm flipH="1" flipV="1">
                <a:off x="4089400" y="3429000"/>
                <a:ext cx="152400" cy="7620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</p:grpSp>
      </p:grpSp>
      <p:graphicFrame>
        <p:nvGraphicFramePr>
          <p:cNvPr id="20502" name="Object 305"/>
          <p:cNvGraphicFramePr>
            <a:graphicFrameLocks noChangeAspect="1"/>
          </p:cNvGraphicFramePr>
          <p:nvPr/>
        </p:nvGraphicFramePr>
        <p:xfrm>
          <a:off x="7109460" y="3977640"/>
          <a:ext cx="297180" cy="2743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65100" imgH="152400" progId="Equation.DSMT4">
                  <p:embed/>
                </p:oleObj>
              </mc:Choice>
              <mc:Fallback>
                <p:oleObj name="Equation" r:id="rId7" imgW="165100" imgH="15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09460" y="3977640"/>
                        <a:ext cx="297180" cy="27432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03" name="Object 306"/>
          <p:cNvGraphicFramePr>
            <a:graphicFrameLocks noChangeAspect="1"/>
          </p:cNvGraphicFramePr>
          <p:nvPr/>
        </p:nvGraphicFramePr>
        <p:xfrm>
          <a:off x="2788920" y="1783080"/>
          <a:ext cx="228600" cy="2743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27000" imgH="152400" progId="Equation.DSMT4">
                  <p:embed/>
                </p:oleObj>
              </mc:Choice>
              <mc:Fallback>
                <p:oleObj name="Equation" r:id="rId9" imgW="127000" imgH="15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88920" y="1783080"/>
                        <a:ext cx="228600" cy="27432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0504" name="Group 307"/>
          <p:cNvGrpSpPr>
            <a:grpSpLocks/>
          </p:cNvGrpSpPr>
          <p:nvPr/>
        </p:nvGrpSpPr>
        <p:grpSpPr bwMode="auto">
          <a:xfrm rot="16200000" flipV="1">
            <a:off x="2823210" y="582930"/>
            <a:ext cx="137160" cy="205740"/>
            <a:chOff x="965200" y="4648200"/>
            <a:chExt cx="152400" cy="228600"/>
          </a:xfrm>
        </p:grpSpPr>
        <p:cxnSp>
          <p:nvCxnSpPr>
            <p:cNvPr id="20517" name="Straight Connector 308"/>
            <p:cNvCxnSpPr>
              <a:cxnSpLocks noChangeShapeType="1"/>
            </p:cNvCxnSpPr>
            <p:nvPr/>
          </p:nvCxnSpPr>
          <p:spPr bwMode="auto">
            <a:xfrm flipH="1">
              <a:off x="965200" y="4648200"/>
              <a:ext cx="76200" cy="2286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0518" name="Straight Connector 309"/>
            <p:cNvCxnSpPr>
              <a:cxnSpLocks noChangeShapeType="1"/>
            </p:cNvCxnSpPr>
            <p:nvPr/>
          </p:nvCxnSpPr>
          <p:spPr bwMode="auto">
            <a:xfrm>
              <a:off x="1041400" y="4648200"/>
              <a:ext cx="76200" cy="2286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graphicFrame>
        <p:nvGraphicFramePr>
          <p:cNvPr id="20505" name="Object 310"/>
          <p:cNvGraphicFramePr>
            <a:graphicFrameLocks noChangeAspect="1"/>
          </p:cNvGraphicFramePr>
          <p:nvPr/>
        </p:nvGraphicFramePr>
        <p:xfrm>
          <a:off x="2583180" y="251460"/>
          <a:ext cx="251460" cy="3657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139700" imgH="203200" progId="Equation.DSMT4">
                  <p:embed/>
                </p:oleObj>
              </mc:Choice>
              <mc:Fallback>
                <p:oleObj name="Equation" r:id="rId11" imgW="1397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83180" y="251460"/>
                        <a:ext cx="251460" cy="36576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06" name="Object 311"/>
          <p:cNvGraphicFramePr>
            <a:graphicFrameLocks noChangeAspect="1"/>
          </p:cNvGraphicFramePr>
          <p:nvPr/>
        </p:nvGraphicFramePr>
        <p:xfrm>
          <a:off x="1417320" y="2743200"/>
          <a:ext cx="297180" cy="2743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65100" imgH="152400" progId="Equation.DSMT4">
                  <p:embed/>
                </p:oleObj>
              </mc:Choice>
              <mc:Fallback>
                <p:oleObj name="Equation" r:id="rId12" imgW="165100" imgH="15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17320" y="2743200"/>
                        <a:ext cx="297180" cy="27432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0507" name="Straight Arrow Connector 312"/>
          <p:cNvCxnSpPr>
            <a:cxnSpLocks noChangeShapeType="1"/>
          </p:cNvCxnSpPr>
          <p:nvPr/>
        </p:nvCxnSpPr>
        <p:spPr bwMode="auto">
          <a:xfrm flipH="1">
            <a:off x="3063240" y="1988820"/>
            <a:ext cx="411480" cy="0"/>
          </a:xfrm>
          <a:prstGeom prst="straightConnector1">
            <a:avLst/>
          </a:prstGeom>
          <a:noFill/>
          <a:ln w="57150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08" name="Straight Arrow Connector 313"/>
          <p:cNvCxnSpPr>
            <a:cxnSpLocks noChangeShapeType="1"/>
          </p:cNvCxnSpPr>
          <p:nvPr/>
        </p:nvCxnSpPr>
        <p:spPr bwMode="auto">
          <a:xfrm flipV="1">
            <a:off x="7040880" y="3017520"/>
            <a:ext cx="1097280" cy="1097280"/>
          </a:xfrm>
          <a:prstGeom prst="straightConnector1">
            <a:avLst/>
          </a:prstGeom>
          <a:noFill/>
          <a:ln w="57150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grpSp>
        <p:nvGrpSpPr>
          <p:cNvPr id="20509" name="Group 130"/>
          <p:cNvGrpSpPr>
            <a:grpSpLocks/>
          </p:cNvGrpSpPr>
          <p:nvPr/>
        </p:nvGrpSpPr>
        <p:grpSpPr bwMode="auto">
          <a:xfrm rot="-1152232">
            <a:off x="4640580" y="2606040"/>
            <a:ext cx="754380" cy="822960"/>
            <a:chOff x="5156200" y="2895600"/>
            <a:chExt cx="838200" cy="914400"/>
          </a:xfrm>
        </p:grpSpPr>
        <p:sp>
          <p:nvSpPr>
            <p:cNvPr id="132" name="Arc 131"/>
            <p:cNvSpPr/>
            <p:nvPr/>
          </p:nvSpPr>
          <p:spPr bwMode="auto">
            <a:xfrm>
              <a:off x="5151231" y="2967272"/>
              <a:ext cx="838200" cy="838200"/>
            </a:xfrm>
            <a:prstGeom prst="arc">
              <a:avLst>
                <a:gd name="adj1" fmla="val 16200000"/>
                <a:gd name="adj2" fmla="val 2471156"/>
              </a:avLst>
            </a:prstGeom>
            <a:noFill/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Gill Sans" pitchFamily="1" charset="0"/>
                <a:ea typeface="Gill Sans" pitchFamily="1" charset="0"/>
                <a:cs typeface="Gill Sans" pitchFamily="1" charset="0"/>
                <a:sym typeface="Gill Sans" pitchFamily="1" charset="0"/>
              </a:endParaRPr>
            </a:p>
          </p:txBody>
        </p:sp>
        <p:cxnSp>
          <p:nvCxnSpPr>
            <p:cNvPr id="20515" name="Straight Connector 132"/>
            <p:cNvCxnSpPr>
              <a:cxnSpLocks noChangeShapeType="1"/>
              <a:stCxn id="132" idx="0"/>
            </p:cNvCxnSpPr>
            <p:nvPr/>
          </p:nvCxnSpPr>
          <p:spPr bwMode="auto">
            <a:xfrm flipV="1">
              <a:off x="5575300" y="2895600"/>
              <a:ext cx="266700" cy="7620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0516" name="Straight Connector 133"/>
            <p:cNvCxnSpPr>
              <a:cxnSpLocks noChangeShapeType="1"/>
            </p:cNvCxnSpPr>
            <p:nvPr/>
          </p:nvCxnSpPr>
          <p:spPr bwMode="auto">
            <a:xfrm>
              <a:off x="5575300" y="2971800"/>
              <a:ext cx="190500" cy="15240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cxnSp>
        <p:nvCxnSpPr>
          <p:cNvPr id="20510" name="Straight Arrow Connector 53"/>
          <p:cNvCxnSpPr>
            <a:cxnSpLocks noChangeShapeType="1"/>
          </p:cNvCxnSpPr>
          <p:nvPr/>
        </p:nvCxnSpPr>
        <p:spPr bwMode="auto">
          <a:xfrm flipH="1">
            <a:off x="1828800" y="1988820"/>
            <a:ext cx="1234440" cy="891540"/>
          </a:xfrm>
          <a:prstGeom prst="straightConnector1">
            <a:avLst/>
          </a:prstGeom>
          <a:noFill/>
          <a:ln w="57150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11" name="Straight Arrow Connector 312"/>
          <p:cNvCxnSpPr>
            <a:cxnSpLocks noChangeShapeType="1"/>
          </p:cNvCxnSpPr>
          <p:nvPr/>
        </p:nvCxnSpPr>
        <p:spPr bwMode="auto">
          <a:xfrm>
            <a:off x="6629400" y="4046220"/>
            <a:ext cx="411480" cy="68580"/>
          </a:xfrm>
          <a:prstGeom prst="straightConnector1">
            <a:avLst/>
          </a:prstGeom>
          <a:noFill/>
          <a:ln w="57150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graphicFrame>
        <p:nvGraphicFramePr>
          <p:cNvPr id="20512" name="Object 251"/>
          <p:cNvGraphicFramePr>
            <a:graphicFrameLocks noChangeAspect="1"/>
          </p:cNvGraphicFramePr>
          <p:nvPr/>
        </p:nvGraphicFramePr>
        <p:xfrm>
          <a:off x="3028950" y="5577840"/>
          <a:ext cx="342900" cy="3657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190500" imgH="203200" progId="Equation.DSMT4">
                  <p:embed/>
                </p:oleObj>
              </mc:Choice>
              <mc:Fallback>
                <p:oleObj name="Equation" r:id="rId14" imgW="1905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28950" y="5577840"/>
                        <a:ext cx="342900" cy="36576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13" name="Object 271"/>
          <p:cNvGraphicFramePr>
            <a:graphicFrameLocks noChangeAspect="1"/>
          </p:cNvGraphicFramePr>
          <p:nvPr/>
        </p:nvGraphicFramePr>
        <p:xfrm>
          <a:off x="4983480" y="2948940"/>
          <a:ext cx="185738" cy="2057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114300" imgH="127000" progId="Equation.DSMT4">
                  <p:embed/>
                </p:oleObj>
              </mc:Choice>
              <mc:Fallback>
                <p:oleObj name="Equation" r:id="rId16" imgW="114300" imgH="127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83480" y="2948940"/>
                        <a:ext cx="185738" cy="20574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7" name="TextBox 136"/>
          <p:cNvSpPr txBox="1"/>
          <p:nvPr/>
        </p:nvSpPr>
        <p:spPr>
          <a:xfrm>
            <a:off x="5540679" y="434241"/>
            <a:ext cx="33604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More attractions</a:t>
            </a:r>
            <a:r>
              <a:rPr lang="en-US" sz="2000" dirty="0">
                <a:latin typeface="Times New Roman"/>
                <a:cs typeface="Times New Roman"/>
              </a:rPr>
              <a:t>, more rotation . . . </a:t>
            </a:r>
          </a:p>
        </p:txBody>
      </p:sp>
      <p:sp>
        <p:nvSpPr>
          <p:cNvPr id="138" name="Rectangle 5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39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505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42.)</a:t>
            </a:r>
          </a:p>
        </p:txBody>
      </p:sp>
    </p:spTree>
    <p:extLst>
      <p:ext uri="{BB962C8B-B14F-4D97-AF65-F5344CB8AC3E}">
        <p14:creationId xmlns:p14="http://schemas.microsoft.com/office/powerpoint/2010/main" val="137759033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39"/>
          <p:cNvSpPr>
            <a:spLocks noChangeArrowheads="1"/>
          </p:cNvSpPr>
          <p:nvPr/>
        </p:nvSpPr>
        <p:spPr bwMode="auto">
          <a:xfrm>
            <a:off x="4983480" y="3703320"/>
            <a:ext cx="137160" cy="342900"/>
          </a:xfrm>
          <a:prstGeom prst="rect">
            <a:avLst/>
          </a:prstGeom>
          <a:pattFill prst="narVert">
            <a:fgClr>
              <a:srgbClr val="0000FF"/>
            </a:fgClr>
            <a:bgClr>
              <a:srgbClr val="FFFFFF"/>
            </a:bgClr>
          </a:pattFill>
          <a:ln>
            <a:noFill/>
          </a:ln>
          <a:extLs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2296" tIns="41148" rIns="82296" bIns="41148"/>
          <a:lstStyle/>
          <a:p>
            <a:endParaRPr lang="en-US">
              <a:cs typeface="Gill Sans" charset="0"/>
            </a:endParaRPr>
          </a:p>
        </p:txBody>
      </p:sp>
      <p:sp>
        <p:nvSpPr>
          <p:cNvPr id="21506" name="Rectangle 10"/>
          <p:cNvSpPr>
            <a:spLocks noChangeArrowheads="1"/>
          </p:cNvSpPr>
          <p:nvPr/>
        </p:nvSpPr>
        <p:spPr bwMode="auto">
          <a:xfrm>
            <a:off x="4983480" y="3909060"/>
            <a:ext cx="137160" cy="342900"/>
          </a:xfrm>
          <a:prstGeom prst="rect">
            <a:avLst/>
          </a:prstGeom>
          <a:solidFill>
            <a:srgbClr val="0000FF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 lIns="82296" tIns="41148" rIns="82296" bIns="41148"/>
          <a:lstStyle/>
          <a:p>
            <a:endParaRPr lang="en-US">
              <a:cs typeface="Gill Sans" charset="0"/>
            </a:endParaRPr>
          </a:p>
        </p:txBody>
      </p:sp>
      <p:sp>
        <p:nvSpPr>
          <p:cNvPr id="21507" name="Rectangle 38"/>
          <p:cNvSpPr>
            <a:spLocks noChangeArrowheads="1"/>
          </p:cNvSpPr>
          <p:nvPr/>
        </p:nvSpPr>
        <p:spPr bwMode="auto">
          <a:xfrm>
            <a:off x="4983480" y="1988820"/>
            <a:ext cx="137160" cy="342900"/>
          </a:xfrm>
          <a:prstGeom prst="rect">
            <a:avLst/>
          </a:prstGeom>
          <a:pattFill prst="narVert">
            <a:fgClr>
              <a:srgbClr val="0000FF"/>
            </a:fgClr>
            <a:bgClr>
              <a:srgbClr val="FFFFFF"/>
            </a:bgClr>
          </a:pattFill>
          <a:ln>
            <a:noFill/>
          </a:ln>
          <a:extLs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2296" tIns="41148" rIns="82296" bIns="41148"/>
          <a:lstStyle/>
          <a:p>
            <a:endParaRPr lang="en-US">
              <a:cs typeface="Gill Sans" charset="0"/>
            </a:endParaRPr>
          </a:p>
        </p:txBody>
      </p:sp>
      <p:sp>
        <p:nvSpPr>
          <p:cNvPr id="21508" name="Text Box 4"/>
          <p:cNvSpPr txBox="1">
            <a:spLocks/>
          </p:cNvSpPr>
          <p:nvPr/>
        </p:nvSpPr>
        <p:spPr bwMode="auto">
          <a:xfrm>
            <a:off x="1303020" y="1645920"/>
            <a:ext cx="1660208" cy="3300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ＭＳ Ｐゴシック" charset="0"/>
                <a:sym typeface="Gill Sans" charset="0"/>
              </a:defRPr>
            </a:lvl1pPr>
            <a:lvl2pPr marL="742950" indent="-28575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2pPr>
            <a:lvl3pPr marL="11430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3pPr>
            <a:lvl4pPr marL="16002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4pPr>
            <a:lvl5pPr marL="20574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9pPr>
          </a:lstStyle>
          <a:p>
            <a:pPr algn="l" eaLnBrk="1" hangingPunct="1"/>
            <a:endParaRPr lang="en-US" sz="1600"/>
          </a:p>
        </p:txBody>
      </p:sp>
      <p:cxnSp>
        <p:nvCxnSpPr>
          <p:cNvPr id="21509" name="Straight Connector 2"/>
          <p:cNvCxnSpPr>
            <a:cxnSpLocks noChangeShapeType="1"/>
          </p:cNvCxnSpPr>
          <p:nvPr/>
        </p:nvCxnSpPr>
        <p:spPr bwMode="auto">
          <a:xfrm>
            <a:off x="937260" y="685800"/>
            <a:ext cx="411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1510" name="Straight Connector 13"/>
          <p:cNvCxnSpPr>
            <a:cxnSpLocks noChangeShapeType="1"/>
          </p:cNvCxnSpPr>
          <p:nvPr/>
        </p:nvCxnSpPr>
        <p:spPr bwMode="auto">
          <a:xfrm>
            <a:off x="937260" y="5417820"/>
            <a:ext cx="198882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1511" name="Straight Connector 15"/>
          <p:cNvCxnSpPr>
            <a:cxnSpLocks noChangeShapeType="1"/>
          </p:cNvCxnSpPr>
          <p:nvPr/>
        </p:nvCxnSpPr>
        <p:spPr bwMode="auto">
          <a:xfrm>
            <a:off x="3063240" y="5417820"/>
            <a:ext cx="198882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1512" name="Straight Connector 16"/>
          <p:cNvCxnSpPr>
            <a:cxnSpLocks noChangeShapeType="1"/>
          </p:cNvCxnSpPr>
          <p:nvPr/>
        </p:nvCxnSpPr>
        <p:spPr bwMode="auto">
          <a:xfrm>
            <a:off x="2926080" y="5212080"/>
            <a:ext cx="0" cy="48006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1513" name="Straight Connector 19"/>
          <p:cNvCxnSpPr>
            <a:cxnSpLocks noChangeShapeType="1"/>
          </p:cNvCxnSpPr>
          <p:nvPr/>
        </p:nvCxnSpPr>
        <p:spPr bwMode="auto">
          <a:xfrm>
            <a:off x="3063240" y="5349240"/>
            <a:ext cx="0" cy="20574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1514" name="Straight Connector 21"/>
          <p:cNvCxnSpPr>
            <a:cxnSpLocks noChangeShapeType="1"/>
          </p:cNvCxnSpPr>
          <p:nvPr/>
        </p:nvCxnSpPr>
        <p:spPr bwMode="auto">
          <a:xfrm>
            <a:off x="937260" y="685800"/>
            <a:ext cx="0" cy="473202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1515" name="Straight Connector 23"/>
          <p:cNvCxnSpPr>
            <a:cxnSpLocks noChangeShapeType="1"/>
          </p:cNvCxnSpPr>
          <p:nvPr/>
        </p:nvCxnSpPr>
        <p:spPr bwMode="auto">
          <a:xfrm>
            <a:off x="937260" y="685800"/>
            <a:ext cx="0" cy="473202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1516" name="Straight Connector 24"/>
          <p:cNvCxnSpPr>
            <a:cxnSpLocks noChangeShapeType="1"/>
          </p:cNvCxnSpPr>
          <p:nvPr/>
        </p:nvCxnSpPr>
        <p:spPr bwMode="auto">
          <a:xfrm>
            <a:off x="937260" y="685800"/>
            <a:ext cx="0" cy="473202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1517" name="Straight Connector 25"/>
          <p:cNvCxnSpPr>
            <a:cxnSpLocks noChangeShapeType="1"/>
          </p:cNvCxnSpPr>
          <p:nvPr/>
        </p:nvCxnSpPr>
        <p:spPr bwMode="auto">
          <a:xfrm>
            <a:off x="5052060" y="685800"/>
            <a:ext cx="0" cy="109728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1518" name="Straight Connector 28"/>
          <p:cNvCxnSpPr>
            <a:cxnSpLocks noChangeShapeType="1"/>
          </p:cNvCxnSpPr>
          <p:nvPr/>
        </p:nvCxnSpPr>
        <p:spPr bwMode="auto">
          <a:xfrm>
            <a:off x="5052060" y="4183380"/>
            <a:ext cx="0" cy="123444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1519" name="Rectangle 31"/>
          <p:cNvSpPr>
            <a:spLocks noChangeArrowheads="1"/>
          </p:cNvSpPr>
          <p:nvPr/>
        </p:nvSpPr>
        <p:spPr bwMode="auto">
          <a:xfrm>
            <a:off x="4983480" y="1783080"/>
            <a:ext cx="137160" cy="342900"/>
          </a:xfrm>
          <a:prstGeom prst="rect">
            <a:avLst/>
          </a:prstGeom>
          <a:solidFill>
            <a:srgbClr val="0000FF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 lIns="82296" tIns="41148" rIns="82296" bIns="41148"/>
          <a:lstStyle/>
          <a:p>
            <a:endParaRPr lang="en-US">
              <a:cs typeface="Gill Sans" charset="0"/>
            </a:endParaRPr>
          </a:p>
        </p:txBody>
      </p:sp>
      <p:sp>
        <p:nvSpPr>
          <p:cNvPr id="21520" name="Rectangle 250"/>
          <p:cNvSpPr>
            <a:spLocks noChangeArrowheads="1"/>
          </p:cNvSpPr>
          <p:nvPr/>
        </p:nvSpPr>
        <p:spPr bwMode="auto">
          <a:xfrm>
            <a:off x="1005840" y="2674620"/>
            <a:ext cx="754380" cy="411480"/>
          </a:xfrm>
          <a:prstGeom prst="rect">
            <a:avLst/>
          </a:prstGeom>
          <a:solidFill>
            <a:srgbClr val="FF0000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lIns="82296" tIns="41148" rIns="82296" bIns="41148"/>
          <a:lstStyle/>
          <a:p>
            <a:endParaRPr lang="en-US">
              <a:cs typeface="Gill Sans" charset="0"/>
            </a:endParaRPr>
          </a:p>
        </p:txBody>
      </p:sp>
      <p:sp>
        <p:nvSpPr>
          <p:cNvPr id="21521" name="Rectangle 257"/>
          <p:cNvSpPr>
            <a:spLocks noChangeArrowheads="1"/>
          </p:cNvSpPr>
          <p:nvPr/>
        </p:nvSpPr>
        <p:spPr bwMode="auto">
          <a:xfrm>
            <a:off x="8206740" y="2674620"/>
            <a:ext cx="754380" cy="411480"/>
          </a:xfrm>
          <a:prstGeom prst="rect">
            <a:avLst/>
          </a:prstGeom>
          <a:solidFill>
            <a:srgbClr val="3366FF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lIns="82296" tIns="41148" rIns="82296" bIns="41148"/>
          <a:lstStyle/>
          <a:p>
            <a:endParaRPr lang="en-US">
              <a:cs typeface="Gill Sans" charset="0"/>
            </a:endParaRPr>
          </a:p>
        </p:txBody>
      </p:sp>
      <p:graphicFrame>
        <p:nvGraphicFramePr>
          <p:cNvPr id="21522" name="Object 272"/>
          <p:cNvGraphicFramePr>
            <a:graphicFrameLocks noChangeAspect="1"/>
          </p:cNvGraphicFramePr>
          <p:nvPr/>
        </p:nvGraphicFramePr>
        <p:xfrm>
          <a:off x="8241030" y="2743200"/>
          <a:ext cx="228600" cy="2743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27000" imgH="152400" progId="Equation.DSMT4">
                  <p:embed/>
                </p:oleObj>
              </mc:Choice>
              <mc:Fallback>
                <p:oleObj name="Equation" r:id="rId2" imgW="127000" imgH="15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41030" y="2743200"/>
                        <a:ext cx="228600" cy="27432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1523" name="Group 329"/>
          <p:cNvGrpSpPr>
            <a:grpSpLocks/>
          </p:cNvGrpSpPr>
          <p:nvPr/>
        </p:nvGrpSpPr>
        <p:grpSpPr bwMode="auto">
          <a:xfrm rot="-2666913">
            <a:off x="2748915" y="1385888"/>
            <a:ext cx="4249103" cy="3919062"/>
            <a:chOff x="2855786" y="1283808"/>
            <a:chExt cx="4721504" cy="4354992"/>
          </a:xfrm>
        </p:grpSpPr>
        <p:sp>
          <p:nvSpPr>
            <p:cNvPr id="21531" name="Rectangle 330"/>
            <p:cNvSpPr>
              <a:spLocks noChangeArrowheads="1"/>
            </p:cNvSpPr>
            <p:nvPr/>
          </p:nvSpPr>
          <p:spPr bwMode="auto">
            <a:xfrm rot="-2603283">
              <a:off x="6277654" y="3520683"/>
              <a:ext cx="838200" cy="1905000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cs typeface="Gill Sans" charset="0"/>
              </a:endParaRPr>
            </a:p>
          </p:txBody>
        </p:sp>
        <p:sp>
          <p:nvSpPr>
            <p:cNvPr id="21532" name="Freeform 331"/>
            <p:cNvSpPr>
              <a:spLocks/>
            </p:cNvSpPr>
            <p:nvPr/>
          </p:nvSpPr>
          <p:spPr bwMode="auto">
            <a:xfrm rot="-2603283">
              <a:off x="6492299" y="3601109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33" name="Freeform 332"/>
            <p:cNvSpPr>
              <a:spLocks/>
            </p:cNvSpPr>
            <p:nvPr/>
          </p:nvSpPr>
          <p:spPr bwMode="auto">
            <a:xfrm rot="-2603283">
              <a:off x="6596988" y="3711861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34" name="Freeform 333"/>
            <p:cNvSpPr>
              <a:spLocks/>
            </p:cNvSpPr>
            <p:nvPr/>
          </p:nvSpPr>
          <p:spPr bwMode="auto">
            <a:xfrm rot="-2603283">
              <a:off x="6701677" y="3822612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35" name="Freeform 334"/>
            <p:cNvSpPr>
              <a:spLocks/>
            </p:cNvSpPr>
            <p:nvPr/>
          </p:nvSpPr>
          <p:spPr bwMode="auto">
            <a:xfrm rot="-2603283">
              <a:off x="6806366" y="3933364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36" name="Freeform 335"/>
            <p:cNvSpPr>
              <a:spLocks/>
            </p:cNvSpPr>
            <p:nvPr/>
          </p:nvSpPr>
          <p:spPr bwMode="auto">
            <a:xfrm rot="-2603283">
              <a:off x="6911055" y="4044116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37" name="Freeform 336"/>
            <p:cNvSpPr>
              <a:spLocks/>
            </p:cNvSpPr>
            <p:nvPr/>
          </p:nvSpPr>
          <p:spPr bwMode="auto">
            <a:xfrm rot="-2603283">
              <a:off x="7015744" y="4154868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38" name="Freeform 337"/>
            <p:cNvSpPr>
              <a:spLocks/>
            </p:cNvSpPr>
            <p:nvPr/>
          </p:nvSpPr>
          <p:spPr bwMode="auto">
            <a:xfrm rot="-2603283">
              <a:off x="7120434" y="4265620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39" name="Freeform 338"/>
            <p:cNvSpPr>
              <a:spLocks/>
            </p:cNvSpPr>
            <p:nvPr/>
          </p:nvSpPr>
          <p:spPr bwMode="auto">
            <a:xfrm rot="-2603283">
              <a:off x="7225123" y="4376371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40" name="Freeform 339"/>
            <p:cNvSpPr>
              <a:spLocks/>
            </p:cNvSpPr>
            <p:nvPr/>
          </p:nvSpPr>
          <p:spPr bwMode="auto">
            <a:xfrm rot="-2603283">
              <a:off x="7329812" y="4487123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41" name="Freeform 340"/>
            <p:cNvSpPr>
              <a:spLocks/>
            </p:cNvSpPr>
            <p:nvPr/>
          </p:nvSpPr>
          <p:spPr bwMode="auto">
            <a:xfrm rot="-2603283">
              <a:off x="7434501" y="4597875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42" name="Freeform 341"/>
            <p:cNvSpPr>
              <a:spLocks/>
            </p:cNvSpPr>
            <p:nvPr/>
          </p:nvSpPr>
          <p:spPr bwMode="auto">
            <a:xfrm rot="-2603283">
              <a:off x="7539190" y="4708627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43" name="Freeform 342"/>
            <p:cNvSpPr>
              <a:spLocks/>
            </p:cNvSpPr>
            <p:nvPr/>
          </p:nvSpPr>
          <p:spPr bwMode="auto">
            <a:xfrm rot="18996717" flipH="1">
              <a:off x="5835847" y="4182305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44" name="Freeform 343"/>
            <p:cNvSpPr>
              <a:spLocks/>
            </p:cNvSpPr>
            <p:nvPr/>
          </p:nvSpPr>
          <p:spPr bwMode="auto">
            <a:xfrm rot="18996717" flipH="1">
              <a:off x="5940536" y="4293057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45" name="Freeform 344"/>
            <p:cNvSpPr>
              <a:spLocks/>
            </p:cNvSpPr>
            <p:nvPr/>
          </p:nvSpPr>
          <p:spPr bwMode="auto">
            <a:xfrm rot="18996717" flipH="1">
              <a:off x="6045225" y="4403808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46" name="Freeform 345"/>
            <p:cNvSpPr>
              <a:spLocks/>
            </p:cNvSpPr>
            <p:nvPr/>
          </p:nvSpPr>
          <p:spPr bwMode="auto">
            <a:xfrm rot="18996717" flipH="1">
              <a:off x="6149914" y="4514560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47" name="Freeform 346"/>
            <p:cNvSpPr>
              <a:spLocks/>
            </p:cNvSpPr>
            <p:nvPr/>
          </p:nvSpPr>
          <p:spPr bwMode="auto">
            <a:xfrm rot="18996717" flipH="1">
              <a:off x="6254603" y="4625312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48" name="Freeform 347"/>
            <p:cNvSpPr>
              <a:spLocks/>
            </p:cNvSpPr>
            <p:nvPr/>
          </p:nvSpPr>
          <p:spPr bwMode="auto">
            <a:xfrm rot="18996717" flipH="1">
              <a:off x="6359292" y="4736064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49" name="Freeform 348"/>
            <p:cNvSpPr>
              <a:spLocks/>
            </p:cNvSpPr>
            <p:nvPr/>
          </p:nvSpPr>
          <p:spPr bwMode="auto">
            <a:xfrm rot="18996717" flipH="1">
              <a:off x="6463981" y="4846816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50" name="Freeform 349"/>
            <p:cNvSpPr>
              <a:spLocks/>
            </p:cNvSpPr>
            <p:nvPr/>
          </p:nvSpPr>
          <p:spPr bwMode="auto">
            <a:xfrm rot="18996717" flipH="1">
              <a:off x="6568670" y="4957567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51" name="Freeform 350"/>
            <p:cNvSpPr>
              <a:spLocks/>
            </p:cNvSpPr>
            <p:nvPr/>
          </p:nvSpPr>
          <p:spPr bwMode="auto">
            <a:xfrm rot="18996717" flipH="1">
              <a:off x="6673359" y="5068319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52" name="Freeform 351"/>
            <p:cNvSpPr>
              <a:spLocks/>
            </p:cNvSpPr>
            <p:nvPr/>
          </p:nvSpPr>
          <p:spPr bwMode="auto">
            <a:xfrm rot="18996717" flipH="1">
              <a:off x="6778048" y="5179071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cxnSp>
          <p:nvCxnSpPr>
            <p:cNvPr id="21553" name="Straight Connector 352"/>
            <p:cNvCxnSpPr>
              <a:cxnSpLocks noChangeShapeType="1"/>
              <a:stCxn id="21542" idx="0"/>
            </p:cNvCxnSpPr>
            <p:nvPr/>
          </p:nvCxnSpPr>
          <p:spPr bwMode="auto">
            <a:xfrm rot="-2603283" flipH="1" flipV="1">
              <a:off x="6732397" y="4863774"/>
              <a:ext cx="838200" cy="1809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1554" name="Straight Connector 353"/>
            <p:cNvCxnSpPr>
              <a:cxnSpLocks noChangeShapeType="1"/>
            </p:cNvCxnSpPr>
            <p:nvPr/>
          </p:nvCxnSpPr>
          <p:spPr bwMode="auto">
            <a:xfrm rot="-2603283" flipH="1" flipV="1">
              <a:off x="6627708" y="4753022"/>
              <a:ext cx="838200" cy="1809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1555" name="Straight Connector 354"/>
            <p:cNvCxnSpPr>
              <a:cxnSpLocks noChangeShapeType="1"/>
            </p:cNvCxnSpPr>
            <p:nvPr/>
          </p:nvCxnSpPr>
          <p:spPr bwMode="auto">
            <a:xfrm rot="-2603283" flipH="1" flipV="1">
              <a:off x="6523019" y="4642270"/>
              <a:ext cx="838200" cy="1809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1556" name="Straight Connector 355"/>
            <p:cNvCxnSpPr>
              <a:cxnSpLocks noChangeShapeType="1"/>
            </p:cNvCxnSpPr>
            <p:nvPr/>
          </p:nvCxnSpPr>
          <p:spPr bwMode="auto">
            <a:xfrm rot="-2603283" flipH="1" flipV="1">
              <a:off x="6418330" y="4531518"/>
              <a:ext cx="838200" cy="1809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1557" name="Straight Connector 356"/>
            <p:cNvCxnSpPr>
              <a:cxnSpLocks noChangeShapeType="1"/>
            </p:cNvCxnSpPr>
            <p:nvPr/>
          </p:nvCxnSpPr>
          <p:spPr bwMode="auto">
            <a:xfrm rot="-2603283" flipH="1" flipV="1">
              <a:off x="6313641" y="4420766"/>
              <a:ext cx="838200" cy="1809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1558" name="Straight Connector 357"/>
            <p:cNvCxnSpPr>
              <a:cxnSpLocks noChangeShapeType="1"/>
            </p:cNvCxnSpPr>
            <p:nvPr/>
          </p:nvCxnSpPr>
          <p:spPr bwMode="auto">
            <a:xfrm rot="-2603283" flipH="1" flipV="1">
              <a:off x="6208952" y="4310014"/>
              <a:ext cx="838200" cy="1809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1559" name="Straight Connector 358"/>
            <p:cNvCxnSpPr>
              <a:cxnSpLocks noChangeShapeType="1"/>
            </p:cNvCxnSpPr>
            <p:nvPr/>
          </p:nvCxnSpPr>
          <p:spPr bwMode="auto">
            <a:xfrm rot="-2603283" flipH="1" flipV="1">
              <a:off x="6104263" y="4199263"/>
              <a:ext cx="838200" cy="1809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1560" name="Straight Connector 359"/>
            <p:cNvCxnSpPr>
              <a:cxnSpLocks noChangeShapeType="1"/>
            </p:cNvCxnSpPr>
            <p:nvPr/>
          </p:nvCxnSpPr>
          <p:spPr bwMode="auto">
            <a:xfrm rot="-2603283" flipH="1" flipV="1">
              <a:off x="5999574" y="4088511"/>
              <a:ext cx="838200" cy="1809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1561" name="Straight Connector 360"/>
            <p:cNvCxnSpPr>
              <a:cxnSpLocks noChangeShapeType="1"/>
            </p:cNvCxnSpPr>
            <p:nvPr/>
          </p:nvCxnSpPr>
          <p:spPr bwMode="auto">
            <a:xfrm rot="-2603283" flipH="1" flipV="1">
              <a:off x="5894884" y="3977759"/>
              <a:ext cx="838200" cy="1809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1562" name="Straight Connector 361"/>
            <p:cNvCxnSpPr>
              <a:cxnSpLocks noChangeShapeType="1"/>
            </p:cNvCxnSpPr>
            <p:nvPr/>
          </p:nvCxnSpPr>
          <p:spPr bwMode="auto">
            <a:xfrm rot="-2603283" flipH="1" flipV="1">
              <a:off x="5790195" y="3867007"/>
              <a:ext cx="838200" cy="1809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1563" name="Straight Connector 362"/>
            <p:cNvCxnSpPr>
              <a:cxnSpLocks noChangeShapeType="1"/>
            </p:cNvCxnSpPr>
            <p:nvPr/>
          </p:nvCxnSpPr>
          <p:spPr bwMode="auto">
            <a:xfrm rot="-2603283" flipH="1" flipV="1">
              <a:off x="6040619" y="3691182"/>
              <a:ext cx="457200" cy="10477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1564" name="Straight Connector 363"/>
            <p:cNvCxnSpPr>
              <a:cxnSpLocks noChangeShapeType="1"/>
            </p:cNvCxnSpPr>
            <p:nvPr/>
          </p:nvCxnSpPr>
          <p:spPr bwMode="auto">
            <a:xfrm flipH="1">
              <a:off x="6604000" y="5342525"/>
              <a:ext cx="337804" cy="2962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21565" name="Rectangle 364"/>
            <p:cNvSpPr>
              <a:spLocks noChangeArrowheads="1"/>
            </p:cNvSpPr>
            <p:nvPr/>
          </p:nvSpPr>
          <p:spPr bwMode="auto">
            <a:xfrm rot="-2603283" flipH="1" flipV="1">
              <a:off x="4110946" y="1317833"/>
              <a:ext cx="838200" cy="1905000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cs typeface="Gill Sans" charset="0"/>
              </a:endParaRPr>
            </a:p>
          </p:txBody>
        </p:sp>
        <p:sp>
          <p:nvSpPr>
            <p:cNvPr id="21566" name="Freeform 365"/>
            <p:cNvSpPr>
              <a:spLocks/>
            </p:cNvSpPr>
            <p:nvPr/>
          </p:nvSpPr>
          <p:spPr bwMode="auto">
            <a:xfrm rot="-2603283" flipH="1" flipV="1">
              <a:off x="4696401" y="3066207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67" name="Freeform 366"/>
            <p:cNvSpPr>
              <a:spLocks/>
            </p:cNvSpPr>
            <p:nvPr/>
          </p:nvSpPr>
          <p:spPr bwMode="auto">
            <a:xfrm rot="-2603283" flipH="1" flipV="1">
              <a:off x="4591712" y="2955455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68" name="Freeform 367"/>
            <p:cNvSpPr>
              <a:spLocks/>
            </p:cNvSpPr>
            <p:nvPr/>
          </p:nvSpPr>
          <p:spPr bwMode="auto">
            <a:xfrm rot="-2603283" flipH="1" flipV="1">
              <a:off x="4487023" y="2844704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69" name="Freeform 368"/>
            <p:cNvSpPr>
              <a:spLocks/>
            </p:cNvSpPr>
            <p:nvPr/>
          </p:nvSpPr>
          <p:spPr bwMode="auto">
            <a:xfrm rot="-2603283" flipH="1" flipV="1">
              <a:off x="4382334" y="2733952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70" name="Freeform 369"/>
            <p:cNvSpPr>
              <a:spLocks/>
            </p:cNvSpPr>
            <p:nvPr/>
          </p:nvSpPr>
          <p:spPr bwMode="auto">
            <a:xfrm rot="-2603283" flipH="1" flipV="1">
              <a:off x="4277645" y="2623200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71" name="Freeform 370"/>
            <p:cNvSpPr>
              <a:spLocks/>
            </p:cNvSpPr>
            <p:nvPr/>
          </p:nvSpPr>
          <p:spPr bwMode="auto">
            <a:xfrm rot="-2603283" flipH="1" flipV="1">
              <a:off x="4172956" y="2512448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72" name="Freeform 371"/>
            <p:cNvSpPr>
              <a:spLocks/>
            </p:cNvSpPr>
            <p:nvPr/>
          </p:nvSpPr>
          <p:spPr bwMode="auto">
            <a:xfrm rot="-2603283" flipH="1" flipV="1">
              <a:off x="4068266" y="2401696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73" name="Freeform 372"/>
            <p:cNvSpPr>
              <a:spLocks/>
            </p:cNvSpPr>
            <p:nvPr/>
          </p:nvSpPr>
          <p:spPr bwMode="auto">
            <a:xfrm rot="-2603283" flipH="1" flipV="1">
              <a:off x="3963577" y="2290945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74" name="Freeform 373"/>
            <p:cNvSpPr>
              <a:spLocks/>
            </p:cNvSpPr>
            <p:nvPr/>
          </p:nvSpPr>
          <p:spPr bwMode="auto">
            <a:xfrm rot="-2603283" flipH="1" flipV="1">
              <a:off x="3858888" y="2180193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75" name="Freeform 374"/>
            <p:cNvSpPr>
              <a:spLocks/>
            </p:cNvSpPr>
            <p:nvPr/>
          </p:nvSpPr>
          <p:spPr bwMode="auto">
            <a:xfrm rot="-2603283" flipH="1" flipV="1">
              <a:off x="3754199" y="2069441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76" name="Freeform 375"/>
            <p:cNvSpPr>
              <a:spLocks/>
            </p:cNvSpPr>
            <p:nvPr/>
          </p:nvSpPr>
          <p:spPr bwMode="auto">
            <a:xfrm rot="18996717" flipV="1">
              <a:off x="5352853" y="2485011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77" name="Freeform 376"/>
            <p:cNvSpPr>
              <a:spLocks/>
            </p:cNvSpPr>
            <p:nvPr/>
          </p:nvSpPr>
          <p:spPr bwMode="auto">
            <a:xfrm rot="18996717" flipV="1">
              <a:off x="5248164" y="2374259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78" name="Freeform 377"/>
            <p:cNvSpPr>
              <a:spLocks/>
            </p:cNvSpPr>
            <p:nvPr/>
          </p:nvSpPr>
          <p:spPr bwMode="auto">
            <a:xfrm rot="18996717" flipV="1">
              <a:off x="5143475" y="2263508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79" name="Freeform 378"/>
            <p:cNvSpPr>
              <a:spLocks/>
            </p:cNvSpPr>
            <p:nvPr/>
          </p:nvSpPr>
          <p:spPr bwMode="auto">
            <a:xfrm rot="18996717" flipV="1">
              <a:off x="5038786" y="2152756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80" name="Freeform 379"/>
            <p:cNvSpPr>
              <a:spLocks/>
            </p:cNvSpPr>
            <p:nvPr/>
          </p:nvSpPr>
          <p:spPr bwMode="auto">
            <a:xfrm rot="18996717" flipV="1">
              <a:off x="4934097" y="2042004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81" name="Freeform 380"/>
            <p:cNvSpPr>
              <a:spLocks/>
            </p:cNvSpPr>
            <p:nvPr/>
          </p:nvSpPr>
          <p:spPr bwMode="auto">
            <a:xfrm rot="18996717" flipV="1">
              <a:off x="4829408" y="1931252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82" name="Freeform 381"/>
            <p:cNvSpPr>
              <a:spLocks/>
            </p:cNvSpPr>
            <p:nvPr/>
          </p:nvSpPr>
          <p:spPr bwMode="auto">
            <a:xfrm rot="18996717" flipV="1">
              <a:off x="4724719" y="1820500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83" name="Freeform 382"/>
            <p:cNvSpPr>
              <a:spLocks/>
            </p:cNvSpPr>
            <p:nvPr/>
          </p:nvSpPr>
          <p:spPr bwMode="auto">
            <a:xfrm rot="18996717" flipV="1">
              <a:off x="4620030" y="1709749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84" name="Freeform 383"/>
            <p:cNvSpPr>
              <a:spLocks/>
            </p:cNvSpPr>
            <p:nvPr/>
          </p:nvSpPr>
          <p:spPr bwMode="auto">
            <a:xfrm rot="18996717" flipV="1">
              <a:off x="4515341" y="1598997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85" name="Freeform 384"/>
            <p:cNvSpPr>
              <a:spLocks/>
            </p:cNvSpPr>
            <p:nvPr/>
          </p:nvSpPr>
          <p:spPr bwMode="auto">
            <a:xfrm rot="18996717" flipV="1">
              <a:off x="4410652" y="1488245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cxnSp>
          <p:nvCxnSpPr>
            <p:cNvPr id="21586" name="Straight Connector 385"/>
            <p:cNvCxnSpPr>
              <a:cxnSpLocks noChangeShapeType="1"/>
            </p:cNvCxnSpPr>
            <p:nvPr/>
          </p:nvCxnSpPr>
          <p:spPr bwMode="auto">
            <a:xfrm rot="2666913" flipV="1">
              <a:off x="3748635" y="1283808"/>
              <a:ext cx="284479" cy="128411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1587" name="Straight Connector 386"/>
            <p:cNvCxnSpPr>
              <a:cxnSpLocks noChangeShapeType="1"/>
            </p:cNvCxnSpPr>
            <p:nvPr/>
          </p:nvCxnSpPr>
          <p:spPr bwMode="auto">
            <a:xfrm rot="-2603283">
              <a:off x="3760892" y="1809519"/>
              <a:ext cx="838200" cy="1809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1588" name="Straight Connector 387"/>
            <p:cNvCxnSpPr>
              <a:cxnSpLocks noChangeShapeType="1"/>
            </p:cNvCxnSpPr>
            <p:nvPr/>
          </p:nvCxnSpPr>
          <p:spPr bwMode="auto">
            <a:xfrm rot="-2603283">
              <a:off x="3865581" y="1920271"/>
              <a:ext cx="838200" cy="1809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1589" name="Straight Connector 388"/>
            <p:cNvCxnSpPr>
              <a:cxnSpLocks noChangeShapeType="1"/>
            </p:cNvCxnSpPr>
            <p:nvPr/>
          </p:nvCxnSpPr>
          <p:spPr bwMode="auto">
            <a:xfrm rot="-2603283">
              <a:off x="3970270" y="2031023"/>
              <a:ext cx="838200" cy="1809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1590" name="Straight Connector 389"/>
            <p:cNvCxnSpPr>
              <a:cxnSpLocks noChangeShapeType="1"/>
            </p:cNvCxnSpPr>
            <p:nvPr/>
          </p:nvCxnSpPr>
          <p:spPr bwMode="auto">
            <a:xfrm rot="-2603283">
              <a:off x="4074959" y="2141775"/>
              <a:ext cx="838200" cy="1809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1591" name="Straight Connector 390"/>
            <p:cNvCxnSpPr>
              <a:cxnSpLocks noChangeShapeType="1"/>
            </p:cNvCxnSpPr>
            <p:nvPr/>
          </p:nvCxnSpPr>
          <p:spPr bwMode="auto">
            <a:xfrm rot="-2603283">
              <a:off x="4179648" y="2252527"/>
              <a:ext cx="838200" cy="1809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1592" name="Straight Connector 391"/>
            <p:cNvCxnSpPr>
              <a:cxnSpLocks noChangeShapeType="1"/>
            </p:cNvCxnSpPr>
            <p:nvPr/>
          </p:nvCxnSpPr>
          <p:spPr bwMode="auto">
            <a:xfrm rot="-2603283">
              <a:off x="4284337" y="2363278"/>
              <a:ext cx="838200" cy="1809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1593" name="Straight Connector 392"/>
            <p:cNvCxnSpPr>
              <a:cxnSpLocks noChangeShapeType="1"/>
            </p:cNvCxnSpPr>
            <p:nvPr/>
          </p:nvCxnSpPr>
          <p:spPr bwMode="auto">
            <a:xfrm rot="-2603283">
              <a:off x="4389026" y="2474030"/>
              <a:ext cx="838200" cy="1809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1594" name="Straight Connector 393"/>
            <p:cNvCxnSpPr>
              <a:cxnSpLocks noChangeShapeType="1"/>
            </p:cNvCxnSpPr>
            <p:nvPr/>
          </p:nvCxnSpPr>
          <p:spPr bwMode="auto">
            <a:xfrm rot="-2603283">
              <a:off x="4493716" y="2584782"/>
              <a:ext cx="838200" cy="1809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1595" name="Straight Connector 394"/>
            <p:cNvCxnSpPr>
              <a:cxnSpLocks noChangeShapeType="1"/>
            </p:cNvCxnSpPr>
            <p:nvPr/>
          </p:nvCxnSpPr>
          <p:spPr bwMode="auto">
            <a:xfrm rot="-2603283">
              <a:off x="4598405" y="2695534"/>
              <a:ext cx="838200" cy="1809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1596" name="Straight Connector 395"/>
            <p:cNvCxnSpPr>
              <a:cxnSpLocks noChangeShapeType="1"/>
            </p:cNvCxnSpPr>
            <p:nvPr/>
          </p:nvCxnSpPr>
          <p:spPr bwMode="auto">
            <a:xfrm rot="-2603283">
              <a:off x="4728981" y="2947558"/>
              <a:ext cx="457200" cy="10477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21597" name="Oval 396"/>
            <p:cNvSpPr>
              <a:spLocks noChangeArrowheads="1"/>
            </p:cNvSpPr>
            <p:nvPr/>
          </p:nvSpPr>
          <p:spPr bwMode="auto">
            <a:xfrm>
              <a:off x="5003800" y="2743200"/>
              <a:ext cx="1219200" cy="1219200"/>
            </a:xfrm>
            <a:prstGeom prst="ellipse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cs typeface="Gill Sans" charset="0"/>
              </a:endParaRPr>
            </a:p>
          </p:txBody>
        </p:sp>
        <p:sp>
          <p:nvSpPr>
            <p:cNvPr id="398" name="Block Arc 397"/>
            <p:cNvSpPr/>
            <p:nvPr/>
          </p:nvSpPr>
          <p:spPr bwMode="auto">
            <a:xfrm>
              <a:off x="4849105" y="2582590"/>
              <a:ext cx="1524090" cy="1524168"/>
            </a:xfrm>
            <a:prstGeom prst="blockArc">
              <a:avLst>
                <a:gd name="adj1" fmla="val 9142847"/>
                <a:gd name="adj2" fmla="val 17809880"/>
                <a:gd name="adj3" fmla="val 9842"/>
              </a:avLst>
            </a:prstGeom>
            <a:blipFill dpi="0" rotWithShape="0">
              <a:blip r:embed="rId4"/>
              <a:srcRect/>
              <a:tile tx="0" ty="0" sx="100000" sy="100000" flip="none" algn="tl"/>
            </a:blipFill>
            <a:ln w="254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Gill Sans" pitchFamily="1" charset="0"/>
                <a:ea typeface="Gill Sans" pitchFamily="1" charset="0"/>
                <a:cs typeface="Gill Sans" pitchFamily="1" charset="0"/>
                <a:sym typeface="Gill Sans" pitchFamily="1" charset="0"/>
              </a:endParaRPr>
            </a:p>
          </p:txBody>
        </p:sp>
        <p:sp>
          <p:nvSpPr>
            <p:cNvPr id="399" name="Block Arc 398"/>
            <p:cNvSpPr/>
            <p:nvPr/>
          </p:nvSpPr>
          <p:spPr bwMode="auto">
            <a:xfrm flipH="1" flipV="1">
              <a:off x="4849105" y="2582590"/>
              <a:ext cx="1524090" cy="1524168"/>
            </a:xfrm>
            <a:prstGeom prst="blockArc">
              <a:avLst>
                <a:gd name="adj1" fmla="val 9125710"/>
                <a:gd name="adj2" fmla="val 17833894"/>
                <a:gd name="adj3" fmla="val 9934"/>
              </a:avLst>
            </a:prstGeom>
            <a:blipFill dpi="0" rotWithShape="0">
              <a:blip r:embed="rId4"/>
              <a:srcRect/>
              <a:tile tx="0" ty="0" sx="100000" sy="100000" flip="none" algn="tl"/>
            </a:blipFill>
            <a:ln w="254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Gill Sans" pitchFamily="1" charset="0"/>
                <a:ea typeface="Gill Sans" pitchFamily="1" charset="0"/>
                <a:cs typeface="Gill Sans" pitchFamily="1" charset="0"/>
                <a:sym typeface="Gill Sans" pitchFamily="1" charset="0"/>
              </a:endParaRPr>
            </a:p>
          </p:txBody>
        </p:sp>
        <p:cxnSp>
          <p:nvCxnSpPr>
            <p:cNvPr id="21600" name="Straight Connector 399"/>
            <p:cNvCxnSpPr>
              <a:cxnSpLocks noChangeShapeType="1"/>
            </p:cNvCxnSpPr>
            <p:nvPr/>
          </p:nvCxnSpPr>
          <p:spPr bwMode="auto">
            <a:xfrm rot="2666913">
              <a:off x="2855786" y="3006589"/>
              <a:ext cx="2250949" cy="46243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1601" name="Straight Connector 400"/>
            <p:cNvCxnSpPr>
              <a:cxnSpLocks noChangeShapeType="1"/>
            </p:cNvCxnSpPr>
            <p:nvPr/>
          </p:nvCxnSpPr>
          <p:spPr bwMode="auto">
            <a:xfrm flipH="1" flipV="1">
              <a:off x="4622800" y="4191000"/>
              <a:ext cx="1981200" cy="14478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graphicFrame>
        <p:nvGraphicFramePr>
          <p:cNvPr id="21524" name="Object 412"/>
          <p:cNvGraphicFramePr>
            <a:graphicFrameLocks noChangeAspect="1"/>
          </p:cNvGraphicFramePr>
          <p:nvPr/>
        </p:nvGraphicFramePr>
        <p:xfrm>
          <a:off x="1417320" y="2743200"/>
          <a:ext cx="297180" cy="2743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65100" imgH="152400" progId="Equation.DSMT4">
                  <p:embed/>
                </p:oleObj>
              </mc:Choice>
              <mc:Fallback>
                <p:oleObj name="Equation" r:id="rId5" imgW="165100" imgH="15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17320" y="2743200"/>
                        <a:ext cx="297180" cy="27432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1525" name="Group 102"/>
          <p:cNvGrpSpPr>
            <a:grpSpLocks/>
          </p:cNvGrpSpPr>
          <p:nvPr/>
        </p:nvGrpSpPr>
        <p:grpSpPr bwMode="auto">
          <a:xfrm rot="-2620228">
            <a:off x="4640580" y="2606040"/>
            <a:ext cx="754380" cy="822960"/>
            <a:chOff x="5156200" y="2895600"/>
            <a:chExt cx="838200" cy="914400"/>
          </a:xfrm>
        </p:grpSpPr>
        <p:sp>
          <p:nvSpPr>
            <p:cNvPr id="104" name="Arc 103"/>
            <p:cNvSpPr/>
            <p:nvPr/>
          </p:nvSpPr>
          <p:spPr bwMode="auto">
            <a:xfrm>
              <a:off x="5155833" y="2966271"/>
              <a:ext cx="838200" cy="838200"/>
            </a:xfrm>
            <a:prstGeom prst="arc">
              <a:avLst>
                <a:gd name="adj1" fmla="val 16200000"/>
                <a:gd name="adj2" fmla="val 2471156"/>
              </a:avLst>
            </a:prstGeom>
            <a:noFill/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Gill Sans" pitchFamily="1" charset="0"/>
                <a:ea typeface="Gill Sans" pitchFamily="1" charset="0"/>
                <a:cs typeface="Gill Sans" pitchFamily="1" charset="0"/>
                <a:sym typeface="Gill Sans" pitchFamily="1" charset="0"/>
              </a:endParaRPr>
            </a:p>
          </p:txBody>
        </p:sp>
        <p:cxnSp>
          <p:nvCxnSpPr>
            <p:cNvPr id="21529" name="Straight Connector 104"/>
            <p:cNvCxnSpPr>
              <a:cxnSpLocks noChangeShapeType="1"/>
              <a:stCxn id="104" idx="0"/>
            </p:cNvCxnSpPr>
            <p:nvPr/>
          </p:nvCxnSpPr>
          <p:spPr bwMode="auto">
            <a:xfrm flipV="1">
              <a:off x="5575300" y="2895600"/>
              <a:ext cx="266700" cy="7620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1530" name="Straight Connector 105"/>
            <p:cNvCxnSpPr>
              <a:cxnSpLocks noChangeShapeType="1"/>
            </p:cNvCxnSpPr>
            <p:nvPr/>
          </p:nvCxnSpPr>
          <p:spPr bwMode="auto">
            <a:xfrm>
              <a:off x="5575300" y="2971800"/>
              <a:ext cx="190500" cy="15240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graphicFrame>
        <p:nvGraphicFramePr>
          <p:cNvPr id="21526" name="Object 251"/>
          <p:cNvGraphicFramePr>
            <a:graphicFrameLocks noChangeAspect="1"/>
          </p:cNvGraphicFramePr>
          <p:nvPr/>
        </p:nvGraphicFramePr>
        <p:xfrm>
          <a:off x="3028950" y="5577840"/>
          <a:ext cx="342900" cy="3657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90500" imgH="203200" progId="Equation.DSMT4">
                  <p:embed/>
                </p:oleObj>
              </mc:Choice>
              <mc:Fallback>
                <p:oleObj name="Equation" r:id="rId7" imgW="1905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28950" y="5577840"/>
                        <a:ext cx="342900" cy="36576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27" name="Object 271"/>
          <p:cNvGraphicFramePr>
            <a:graphicFrameLocks noChangeAspect="1"/>
          </p:cNvGraphicFramePr>
          <p:nvPr/>
        </p:nvGraphicFramePr>
        <p:xfrm>
          <a:off x="4983480" y="2948940"/>
          <a:ext cx="185738" cy="2057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14300" imgH="127000" progId="Equation.DSMT4">
                  <p:embed/>
                </p:oleObj>
              </mc:Choice>
              <mc:Fallback>
                <p:oleObj name="Equation" r:id="rId9" imgW="114300" imgH="127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83480" y="2948940"/>
                        <a:ext cx="185738" cy="20574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9" name="TextBox 98"/>
          <p:cNvSpPr txBox="1"/>
          <p:nvPr/>
        </p:nvSpPr>
        <p:spPr>
          <a:xfrm>
            <a:off x="5540679" y="434241"/>
            <a:ext cx="33604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Brushes not in contact—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current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in coils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about to change direction</a:t>
            </a:r>
            <a:r>
              <a:rPr lang="en-US" sz="2000" dirty="0">
                <a:latin typeface="Times New Roman"/>
                <a:cs typeface="Times New Roman"/>
              </a:rPr>
              <a:t>–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momentum carries motion </a:t>
            </a:r>
            <a:r>
              <a:rPr lang="en-US" sz="2000" dirty="0">
                <a:latin typeface="Times New Roman"/>
                <a:cs typeface="Times New Roman"/>
              </a:rPr>
              <a:t>. . . </a:t>
            </a:r>
          </a:p>
        </p:txBody>
      </p:sp>
      <p:sp>
        <p:nvSpPr>
          <p:cNvPr id="100" name="Rectangle 5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01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505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43.)</a:t>
            </a:r>
          </a:p>
        </p:txBody>
      </p:sp>
    </p:spTree>
    <p:extLst>
      <p:ext uri="{BB962C8B-B14F-4D97-AF65-F5344CB8AC3E}">
        <p14:creationId xmlns:p14="http://schemas.microsoft.com/office/powerpoint/2010/main" val="378665615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39"/>
          <p:cNvSpPr>
            <a:spLocks noChangeArrowheads="1"/>
          </p:cNvSpPr>
          <p:nvPr/>
        </p:nvSpPr>
        <p:spPr bwMode="auto">
          <a:xfrm>
            <a:off x="4983480" y="3703320"/>
            <a:ext cx="137160" cy="342900"/>
          </a:xfrm>
          <a:prstGeom prst="rect">
            <a:avLst/>
          </a:prstGeom>
          <a:pattFill prst="narVert">
            <a:fgClr>
              <a:srgbClr val="0000FF"/>
            </a:fgClr>
            <a:bgClr>
              <a:srgbClr val="FFFFFF"/>
            </a:bgClr>
          </a:pattFill>
          <a:ln>
            <a:noFill/>
          </a:ln>
          <a:extLs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2296" tIns="41148" rIns="82296" bIns="41148"/>
          <a:lstStyle/>
          <a:p>
            <a:endParaRPr lang="en-US">
              <a:cs typeface="Gill Sans" charset="0"/>
            </a:endParaRPr>
          </a:p>
        </p:txBody>
      </p:sp>
      <p:sp>
        <p:nvSpPr>
          <p:cNvPr id="22530" name="Rectangle 10"/>
          <p:cNvSpPr>
            <a:spLocks noChangeArrowheads="1"/>
          </p:cNvSpPr>
          <p:nvPr/>
        </p:nvSpPr>
        <p:spPr bwMode="auto">
          <a:xfrm>
            <a:off x="4983480" y="3909060"/>
            <a:ext cx="137160" cy="342900"/>
          </a:xfrm>
          <a:prstGeom prst="rect">
            <a:avLst/>
          </a:prstGeom>
          <a:solidFill>
            <a:srgbClr val="0000FF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 lIns="82296" tIns="41148" rIns="82296" bIns="41148"/>
          <a:lstStyle/>
          <a:p>
            <a:endParaRPr lang="en-US">
              <a:cs typeface="Gill Sans" charset="0"/>
            </a:endParaRPr>
          </a:p>
        </p:txBody>
      </p:sp>
      <p:sp>
        <p:nvSpPr>
          <p:cNvPr id="22531" name="Rectangle 38"/>
          <p:cNvSpPr>
            <a:spLocks noChangeArrowheads="1"/>
          </p:cNvSpPr>
          <p:nvPr/>
        </p:nvSpPr>
        <p:spPr bwMode="auto">
          <a:xfrm>
            <a:off x="4983480" y="1988820"/>
            <a:ext cx="137160" cy="342900"/>
          </a:xfrm>
          <a:prstGeom prst="rect">
            <a:avLst/>
          </a:prstGeom>
          <a:pattFill prst="narVert">
            <a:fgClr>
              <a:srgbClr val="0000FF"/>
            </a:fgClr>
            <a:bgClr>
              <a:srgbClr val="FFFFFF"/>
            </a:bgClr>
          </a:pattFill>
          <a:ln>
            <a:noFill/>
          </a:ln>
          <a:extLs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2296" tIns="41148" rIns="82296" bIns="41148"/>
          <a:lstStyle/>
          <a:p>
            <a:endParaRPr lang="en-US">
              <a:cs typeface="Gill Sans" charset="0"/>
            </a:endParaRPr>
          </a:p>
        </p:txBody>
      </p:sp>
      <p:sp>
        <p:nvSpPr>
          <p:cNvPr id="22532" name="Text Box 4"/>
          <p:cNvSpPr txBox="1">
            <a:spLocks/>
          </p:cNvSpPr>
          <p:nvPr/>
        </p:nvSpPr>
        <p:spPr bwMode="auto">
          <a:xfrm>
            <a:off x="1303020" y="1645920"/>
            <a:ext cx="1660208" cy="3300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ＭＳ Ｐゴシック" charset="0"/>
                <a:sym typeface="Gill Sans" charset="0"/>
              </a:defRPr>
            </a:lvl1pPr>
            <a:lvl2pPr marL="742950" indent="-28575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2pPr>
            <a:lvl3pPr marL="11430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3pPr>
            <a:lvl4pPr marL="16002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4pPr>
            <a:lvl5pPr marL="20574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9pPr>
          </a:lstStyle>
          <a:p>
            <a:pPr algn="l" eaLnBrk="1" hangingPunct="1"/>
            <a:endParaRPr lang="en-US" sz="1600"/>
          </a:p>
        </p:txBody>
      </p:sp>
      <p:cxnSp>
        <p:nvCxnSpPr>
          <p:cNvPr id="22533" name="Straight Connector 2"/>
          <p:cNvCxnSpPr>
            <a:cxnSpLocks noChangeShapeType="1"/>
          </p:cNvCxnSpPr>
          <p:nvPr/>
        </p:nvCxnSpPr>
        <p:spPr bwMode="auto">
          <a:xfrm>
            <a:off x="937260" y="685800"/>
            <a:ext cx="411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2534" name="Straight Connector 13"/>
          <p:cNvCxnSpPr>
            <a:cxnSpLocks noChangeShapeType="1"/>
          </p:cNvCxnSpPr>
          <p:nvPr/>
        </p:nvCxnSpPr>
        <p:spPr bwMode="auto">
          <a:xfrm>
            <a:off x="937260" y="5417820"/>
            <a:ext cx="198882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2535" name="Straight Connector 15"/>
          <p:cNvCxnSpPr>
            <a:cxnSpLocks noChangeShapeType="1"/>
          </p:cNvCxnSpPr>
          <p:nvPr/>
        </p:nvCxnSpPr>
        <p:spPr bwMode="auto">
          <a:xfrm>
            <a:off x="3063240" y="5417820"/>
            <a:ext cx="198882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2536" name="Straight Connector 16"/>
          <p:cNvCxnSpPr>
            <a:cxnSpLocks noChangeShapeType="1"/>
          </p:cNvCxnSpPr>
          <p:nvPr/>
        </p:nvCxnSpPr>
        <p:spPr bwMode="auto">
          <a:xfrm>
            <a:off x="2926080" y="5212080"/>
            <a:ext cx="0" cy="48006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2537" name="Straight Connector 19"/>
          <p:cNvCxnSpPr>
            <a:cxnSpLocks noChangeShapeType="1"/>
          </p:cNvCxnSpPr>
          <p:nvPr/>
        </p:nvCxnSpPr>
        <p:spPr bwMode="auto">
          <a:xfrm>
            <a:off x="3063240" y="5349240"/>
            <a:ext cx="0" cy="20574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2538" name="Straight Connector 21"/>
          <p:cNvCxnSpPr>
            <a:cxnSpLocks noChangeShapeType="1"/>
          </p:cNvCxnSpPr>
          <p:nvPr/>
        </p:nvCxnSpPr>
        <p:spPr bwMode="auto">
          <a:xfrm>
            <a:off x="937260" y="685800"/>
            <a:ext cx="0" cy="473202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2539" name="Straight Connector 23"/>
          <p:cNvCxnSpPr>
            <a:cxnSpLocks noChangeShapeType="1"/>
          </p:cNvCxnSpPr>
          <p:nvPr/>
        </p:nvCxnSpPr>
        <p:spPr bwMode="auto">
          <a:xfrm>
            <a:off x="937260" y="685800"/>
            <a:ext cx="0" cy="473202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2540" name="Straight Connector 24"/>
          <p:cNvCxnSpPr>
            <a:cxnSpLocks noChangeShapeType="1"/>
          </p:cNvCxnSpPr>
          <p:nvPr/>
        </p:nvCxnSpPr>
        <p:spPr bwMode="auto">
          <a:xfrm>
            <a:off x="937260" y="685800"/>
            <a:ext cx="0" cy="473202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2541" name="Straight Connector 25"/>
          <p:cNvCxnSpPr>
            <a:cxnSpLocks noChangeShapeType="1"/>
          </p:cNvCxnSpPr>
          <p:nvPr/>
        </p:nvCxnSpPr>
        <p:spPr bwMode="auto">
          <a:xfrm>
            <a:off x="5052060" y="685800"/>
            <a:ext cx="0" cy="109728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2542" name="Straight Connector 28"/>
          <p:cNvCxnSpPr>
            <a:cxnSpLocks noChangeShapeType="1"/>
            <a:stCxn id="22530" idx="2"/>
          </p:cNvCxnSpPr>
          <p:nvPr/>
        </p:nvCxnSpPr>
        <p:spPr bwMode="auto">
          <a:xfrm>
            <a:off x="5052060" y="4251960"/>
            <a:ext cx="0" cy="116586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2543" name="Rectangle 31"/>
          <p:cNvSpPr>
            <a:spLocks noChangeArrowheads="1"/>
          </p:cNvSpPr>
          <p:nvPr/>
        </p:nvSpPr>
        <p:spPr bwMode="auto">
          <a:xfrm>
            <a:off x="4983480" y="1783080"/>
            <a:ext cx="137160" cy="342900"/>
          </a:xfrm>
          <a:prstGeom prst="rect">
            <a:avLst/>
          </a:prstGeom>
          <a:solidFill>
            <a:srgbClr val="0000FF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 lIns="82296" tIns="41148" rIns="82296" bIns="41148"/>
          <a:lstStyle/>
          <a:p>
            <a:endParaRPr lang="en-US">
              <a:cs typeface="Gill Sans" charset="0"/>
            </a:endParaRPr>
          </a:p>
        </p:txBody>
      </p:sp>
      <p:sp>
        <p:nvSpPr>
          <p:cNvPr id="22544" name="Rectangle 250"/>
          <p:cNvSpPr>
            <a:spLocks noChangeArrowheads="1"/>
          </p:cNvSpPr>
          <p:nvPr/>
        </p:nvSpPr>
        <p:spPr bwMode="auto">
          <a:xfrm>
            <a:off x="1005840" y="2674620"/>
            <a:ext cx="754380" cy="411480"/>
          </a:xfrm>
          <a:prstGeom prst="rect">
            <a:avLst/>
          </a:prstGeom>
          <a:solidFill>
            <a:srgbClr val="FF0000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lIns="82296" tIns="41148" rIns="82296" bIns="41148"/>
          <a:lstStyle/>
          <a:p>
            <a:endParaRPr lang="en-US">
              <a:cs typeface="Gill Sans" charset="0"/>
            </a:endParaRPr>
          </a:p>
        </p:txBody>
      </p:sp>
      <p:sp>
        <p:nvSpPr>
          <p:cNvPr id="22545" name="Rectangle 257"/>
          <p:cNvSpPr>
            <a:spLocks noChangeArrowheads="1"/>
          </p:cNvSpPr>
          <p:nvPr/>
        </p:nvSpPr>
        <p:spPr bwMode="auto">
          <a:xfrm>
            <a:off x="8206740" y="2674620"/>
            <a:ext cx="754380" cy="411480"/>
          </a:xfrm>
          <a:prstGeom prst="rect">
            <a:avLst/>
          </a:prstGeom>
          <a:solidFill>
            <a:srgbClr val="3366FF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lIns="82296" tIns="41148" rIns="82296" bIns="41148"/>
          <a:lstStyle/>
          <a:p>
            <a:endParaRPr lang="en-US">
              <a:cs typeface="Gill Sans" charset="0"/>
            </a:endParaRPr>
          </a:p>
        </p:txBody>
      </p:sp>
      <p:graphicFrame>
        <p:nvGraphicFramePr>
          <p:cNvPr id="22546" name="Object 259"/>
          <p:cNvGraphicFramePr>
            <a:graphicFrameLocks noChangeAspect="1"/>
          </p:cNvGraphicFramePr>
          <p:nvPr/>
        </p:nvGraphicFramePr>
        <p:xfrm>
          <a:off x="537210" y="4069080"/>
          <a:ext cx="251460" cy="3657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39700" imgH="203200" progId="Equation.DSMT4">
                  <p:embed/>
                </p:oleObj>
              </mc:Choice>
              <mc:Fallback>
                <p:oleObj name="Equation" r:id="rId2" imgW="1397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7210" y="4069080"/>
                        <a:ext cx="251460" cy="36576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2547" name="Group 34"/>
          <p:cNvGrpSpPr>
            <a:grpSpLocks/>
          </p:cNvGrpSpPr>
          <p:nvPr/>
        </p:nvGrpSpPr>
        <p:grpSpPr bwMode="auto">
          <a:xfrm>
            <a:off x="868680" y="4183380"/>
            <a:ext cx="137160" cy="205740"/>
            <a:chOff x="965200" y="4648200"/>
            <a:chExt cx="152400" cy="228600"/>
          </a:xfrm>
        </p:grpSpPr>
        <p:cxnSp>
          <p:nvCxnSpPr>
            <p:cNvPr id="22662" name="Straight Connector 32"/>
            <p:cNvCxnSpPr>
              <a:cxnSpLocks noChangeShapeType="1"/>
            </p:cNvCxnSpPr>
            <p:nvPr/>
          </p:nvCxnSpPr>
          <p:spPr bwMode="auto">
            <a:xfrm flipH="1">
              <a:off x="965200" y="4648200"/>
              <a:ext cx="76200" cy="2286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2663" name="Straight Connector 262"/>
            <p:cNvCxnSpPr>
              <a:cxnSpLocks noChangeShapeType="1"/>
            </p:cNvCxnSpPr>
            <p:nvPr/>
          </p:nvCxnSpPr>
          <p:spPr bwMode="auto">
            <a:xfrm>
              <a:off x="1041400" y="4648200"/>
              <a:ext cx="76200" cy="2286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graphicFrame>
        <p:nvGraphicFramePr>
          <p:cNvPr id="22548" name="Object 272"/>
          <p:cNvGraphicFramePr>
            <a:graphicFrameLocks noChangeAspect="1"/>
          </p:cNvGraphicFramePr>
          <p:nvPr/>
        </p:nvGraphicFramePr>
        <p:xfrm>
          <a:off x="8241030" y="2743200"/>
          <a:ext cx="228600" cy="2743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27000" imgH="152400" progId="Equation.DSMT4">
                  <p:embed/>
                </p:oleObj>
              </mc:Choice>
              <mc:Fallback>
                <p:oleObj name="Equation" r:id="rId4" imgW="127000" imgH="15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41030" y="2743200"/>
                        <a:ext cx="228600" cy="27432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2549" name="Group 126"/>
          <p:cNvGrpSpPr>
            <a:grpSpLocks/>
          </p:cNvGrpSpPr>
          <p:nvPr/>
        </p:nvGrpSpPr>
        <p:grpSpPr bwMode="auto">
          <a:xfrm rot="6475184">
            <a:off x="3085387" y="863680"/>
            <a:ext cx="3870483" cy="3889058"/>
            <a:chOff x="3277137" y="1317833"/>
            <a:chExt cx="4300153" cy="4320967"/>
          </a:xfrm>
        </p:grpSpPr>
        <p:sp>
          <p:nvSpPr>
            <p:cNvPr id="22567" name="Rectangle 127"/>
            <p:cNvSpPr>
              <a:spLocks noChangeArrowheads="1"/>
            </p:cNvSpPr>
            <p:nvPr/>
          </p:nvSpPr>
          <p:spPr bwMode="auto">
            <a:xfrm rot="-2603283">
              <a:off x="6277654" y="3520683"/>
              <a:ext cx="838200" cy="1905000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cs typeface="Gill Sans" charset="0"/>
              </a:endParaRPr>
            </a:p>
          </p:txBody>
        </p:sp>
        <p:sp>
          <p:nvSpPr>
            <p:cNvPr id="22568" name="Freeform 128"/>
            <p:cNvSpPr>
              <a:spLocks/>
            </p:cNvSpPr>
            <p:nvPr/>
          </p:nvSpPr>
          <p:spPr bwMode="auto">
            <a:xfrm rot="-2603283">
              <a:off x="6492299" y="3601109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69" name="Freeform 129"/>
            <p:cNvSpPr>
              <a:spLocks/>
            </p:cNvSpPr>
            <p:nvPr/>
          </p:nvSpPr>
          <p:spPr bwMode="auto">
            <a:xfrm rot="-2603283">
              <a:off x="6596988" y="3711861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70" name="Freeform 133"/>
            <p:cNvSpPr>
              <a:spLocks/>
            </p:cNvSpPr>
            <p:nvPr/>
          </p:nvSpPr>
          <p:spPr bwMode="auto">
            <a:xfrm rot="-2603283">
              <a:off x="6701677" y="3822612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71" name="Freeform 134"/>
            <p:cNvSpPr>
              <a:spLocks/>
            </p:cNvSpPr>
            <p:nvPr/>
          </p:nvSpPr>
          <p:spPr bwMode="auto">
            <a:xfrm rot="-2603283">
              <a:off x="6806366" y="3933364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72" name="Freeform 135"/>
            <p:cNvSpPr>
              <a:spLocks/>
            </p:cNvSpPr>
            <p:nvPr/>
          </p:nvSpPr>
          <p:spPr bwMode="auto">
            <a:xfrm rot="-2603283">
              <a:off x="6911055" y="4044116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73" name="Freeform 136"/>
            <p:cNvSpPr>
              <a:spLocks/>
            </p:cNvSpPr>
            <p:nvPr/>
          </p:nvSpPr>
          <p:spPr bwMode="auto">
            <a:xfrm rot="-2603283">
              <a:off x="7015744" y="4154868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74" name="Freeform 137"/>
            <p:cNvSpPr>
              <a:spLocks/>
            </p:cNvSpPr>
            <p:nvPr/>
          </p:nvSpPr>
          <p:spPr bwMode="auto">
            <a:xfrm rot="-2603283">
              <a:off x="7120434" y="4265620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75" name="Freeform 138"/>
            <p:cNvSpPr>
              <a:spLocks/>
            </p:cNvSpPr>
            <p:nvPr/>
          </p:nvSpPr>
          <p:spPr bwMode="auto">
            <a:xfrm rot="-2603283">
              <a:off x="7225123" y="4376371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76" name="Freeform 139"/>
            <p:cNvSpPr>
              <a:spLocks/>
            </p:cNvSpPr>
            <p:nvPr/>
          </p:nvSpPr>
          <p:spPr bwMode="auto">
            <a:xfrm rot="-2603283">
              <a:off x="7329812" y="4487123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77" name="Freeform 140"/>
            <p:cNvSpPr>
              <a:spLocks/>
            </p:cNvSpPr>
            <p:nvPr/>
          </p:nvSpPr>
          <p:spPr bwMode="auto">
            <a:xfrm rot="-2603283">
              <a:off x="7434501" y="4597875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78" name="Freeform 141"/>
            <p:cNvSpPr>
              <a:spLocks/>
            </p:cNvSpPr>
            <p:nvPr/>
          </p:nvSpPr>
          <p:spPr bwMode="auto">
            <a:xfrm rot="-2603283">
              <a:off x="7539190" y="4708627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79" name="Freeform 142"/>
            <p:cNvSpPr>
              <a:spLocks/>
            </p:cNvSpPr>
            <p:nvPr/>
          </p:nvSpPr>
          <p:spPr bwMode="auto">
            <a:xfrm rot="18996717" flipH="1">
              <a:off x="5835847" y="4182305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80" name="Freeform 179"/>
            <p:cNvSpPr>
              <a:spLocks/>
            </p:cNvSpPr>
            <p:nvPr/>
          </p:nvSpPr>
          <p:spPr bwMode="auto">
            <a:xfrm rot="18996717" flipH="1">
              <a:off x="5940536" y="4293057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81" name="Freeform 180"/>
            <p:cNvSpPr>
              <a:spLocks/>
            </p:cNvSpPr>
            <p:nvPr/>
          </p:nvSpPr>
          <p:spPr bwMode="auto">
            <a:xfrm rot="18996717" flipH="1">
              <a:off x="6045225" y="4403808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82" name="Freeform 181"/>
            <p:cNvSpPr>
              <a:spLocks/>
            </p:cNvSpPr>
            <p:nvPr/>
          </p:nvSpPr>
          <p:spPr bwMode="auto">
            <a:xfrm rot="18996717" flipH="1">
              <a:off x="6149914" y="4514560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83" name="Freeform 182"/>
            <p:cNvSpPr>
              <a:spLocks/>
            </p:cNvSpPr>
            <p:nvPr/>
          </p:nvSpPr>
          <p:spPr bwMode="auto">
            <a:xfrm rot="18996717" flipH="1">
              <a:off x="6254603" y="4625312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84" name="Freeform 183"/>
            <p:cNvSpPr>
              <a:spLocks/>
            </p:cNvSpPr>
            <p:nvPr/>
          </p:nvSpPr>
          <p:spPr bwMode="auto">
            <a:xfrm rot="18996717" flipH="1">
              <a:off x="6359292" y="4736064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85" name="Freeform 184"/>
            <p:cNvSpPr>
              <a:spLocks/>
            </p:cNvSpPr>
            <p:nvPr/>
          </p:nvSpPr>
          <p:spPr bwMode="auto">
            <a:xfrm rot="18996717" flipH="1">
              <a:off x="6463981" y="4846816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86" name="Freeform 185"/>
            <p:cNvSpPr>
              <a:spLocks/>
            </p:cNvSpPr>
            <p:nvPr/>
          </p:nvSpPr>
          <p:spPr bwMode="auto">
            <a:xfrm rot="18996717" flipH="1">
              <a:off x="6568670" y="4957567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87" name="Freeform 186"/>
            <p:cNvSpPr>
              <a:spLocks/>
            </p:cNvSpPr>
            <p:nvPr/>
          </p:nvSpPr>
          <p:spPr bwMode="auto">
            <a:xfrm rot="18996717" flipH="1">
              <a:off x="6673359" y="5068319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88" name="Freeform 187"/>
            <p:cNvSpPr>
              <a:spLocks/>
            </p:cNvSpPr>
            <p:nvPr/>
          </p:nvSpPr>
          <p:spPr bwMode="auto">
            <a:xfrm rot="18996717" flipH="1">
              <a:off x="6778048" y="5179071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cxnSp>
          <p:nvCxnSpPr>
            <p:cNvPr id="22589" name="Straight Connector 188"/>
            <p:cNvCxnSpPr>
              <a:cxnSpLocks noChangeShapeType="1"/>
              <a:stCxn id="22578" idx="0"/>
            </p:cNvCxnSpPr>
            <p:nvPr/>
          </p:nvCxnSpPr>
          <p:spPr bwMode="auto">
            <a:xfrm rot="-2603283" flipH="1" flipV="1">
              <a:off x="6732397" y="4863774"/>
              <a:ext cx="838200" cy="1809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2590" name="Straight Connector 189"/>
            <p:cNvCxnSpPr>
              <a:cxnSpLocks noChangeShapeType="1"/>
            </p:cNvCxnSpPr>
            <p:nvPr/>
          </p:nvCxnSpPr>
          <p:spPr bwMode="auto">
            <a:xfrm rot="-2603283" flipH="1" flipV="1">
              <a:off x="6627708" y="4753022"/>
              <a:ext cx="838200" cy="1809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2591" name="Straight Connector 191"/>
            <p:cNvCxnSpPr>
              <a:cxnSpLocks noChangeShapeType="1"/>
            </p:cNvCxnSpPr>
            <p:nvPr/>
          </p:nvCxnSpPr>
          <p:spPr bwMode="auto">
            <a:xfrm rot="-2603283" flipH="1" flipV="1">
              <a:off x="6523019" y="4642270"/>
              <a:ext cx="838200" cy="1809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2592" name="Straight Connector 192"/>
            <p:cNvCxnSpPr>
              <a:cxnSpLocks noChangeShapeType="1"/>
            </p:cNvCxnSpPr>
            <p:nvPr/>
          </p:nvCxnSpPr>
          <p:spPr bwMode="auto">
            <a:xfrm rot="-2603283" flipH="1" flipV="1">
              <a:off x="6418330" y="4531518"/>
              <a:ext cx="838200" cy="1809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2593" name="Straight Connector 193"/>
            <p:cNvCxnSpPr>
              <a:cxnSpLocks noChangeShapeType="1"/>
            </p:cNvCxnSpPr>
            <p:nvPr/>
          </p:nvCxnSpPr>
          <p:spPr bwMode="auto">
            <a:xfrm rot="-2603283" flipH="1" flipV="1">
              <a:off x="6313641" y="4420766"/>
              <a:ext cx="838200" cy="1809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2594" name="Straight Connector 194"/>
            <p:cNvCxnSpPr>
              <a:cxnSpLocks noChangeShapeType="1"/>
            </p:cNvCxnSpPr>
            <p:nvPr/>
          </p:nvCxnSpPr>
          <p:spPr bwMode="auto">
            <a:xfrm rot="-2603283" flipH="1" flipV="1">
              <a:off x="6208952" y="4310014"/>
              <a:ext cx="838200" cy="1809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2595" name="Straight Connector 195"/>
            <p:cNvCxnSpPr>
              <a:cxnSpLocks noChangeShapeType="1"/>
            </p:cNvCxnSpPr>
            <p:nvPr/>
          </p:nvCxnSpPr>
          <p:spPr bwMode="auto">
            <a:xfrm rot="-2603283" flipH="1" flipV="1">
              <a:off x="6104263" y="4199263"/>
              <a:ext cx="838200" cy="1809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2596" name="Straight Connector 196"/>
            <p:cNvCxnSpPr>
              <a:cxnSpLocks noChangeShapeType="1"/>
            </p:cNvCxnSpPr>
            <p:nvPr/>
          </p:nvCxnSpPr>
          <p:spPr bwMode="auto">
            <a:xfrm rot="-2603283" flipH="1" flipV="1">
              <a:off x="5999574" y="4088511"/>
              <a:ext cx="838200" cy="1809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2597" name="Straight Connector 197"/>
            <p:cNvCxnSpPr>
              <a:cxnSpLocks noChangeShapeType="1"/>
            </p:cNvCxnSpPr>
            <p:nvPr/>
          </p:nvCxnSpPr>
          <p:spPr bwMode="auto">
            <a:xfrm rot="-2603283" flipH="1" flipV="1">
              <a:off x="5894884" y="3977759"/>
              <a:ext cx="838200" cy="1809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2598" name="Straight Connector 198"/>
            <p:cNvCxnSpPr>
              <a:cxnSpLocks noChangeShapeType="1"/>
            </p:cNvCxnSpPr>
            <p:nvPr/>
          </p:nvCxnSpPr>
          <p:spPr bwMode="auto">
            <a:xfrm rot="-2603283" flipH="1" flipV="1">
              <a:off x="5790195" y="3867007"/>
              <a:ext cx="838200" cy="1809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2599" name="Straight Connector 199"/>
            <p:cNvCxnSpPr>
              <a:cxnSpLocks noChangeShapeType="1"/>
            </p:cNvCxnSpPr>
            <p:nvPr/>
          </p:nvCxnSpPr>
          <p:spPr bwMode="auto">
            <a:xfrm rot="-2603283" flipH="1" flipV="1">
              <a:off x="6040619" y="3691182"/>
              <a:ext cx="457200" cy="10477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2600" name="Straight Connector 200"/>
            <p:cNvCxnSpPr>
              <a:cxnSpLocks noChangeShapeType="1"/>
            </p:cNvCxnSpPr>
            <p:nvPr/>
          </p:nvCxnSpPr>
          <p:spPr bwMode="auto">
            <a:xfrm flipH="1">
              <a:off x="6604000" y="5342525"/>
              <a:ext cx="337804" cy="2962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22601" name="Rectangle 201"/>
            <p:cNvSpPr>
              <a:spLocks noChangeArrowheads="1"/>
            </p:cNvSpPr>
            <p:nvPr/>
          </p:nvSpPr>
          <p:spPr bwMode="auto">
            <a:xfrm rot="-2603283" flipH="1" flipV="1">
              <a:off x="4110946" y="1317833"/>
              <a:ext cx="838200" cy="1905000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cs typeface="Gill Sans" charset="0"/>
              </a:endParaRPr>
            </a:p>
          </p:txBody>
        </p:sp>
        <p:sp>
          <p:nvSpPr>
            <p:cNvPr id="22602" name="Freeform 202"/>
            <p:cNvSpPr>
              <a:spLocks/>
            </p:cNvSpPr>
            <p:nvPr/>
          </p:nvSpPr>
          <p:spPr bwMode="auto">
            <a:xfrm rot="-2603283" flipH="1" flipV="1">
              <a:off x="4696401" y="3066207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603" name="Freeform 203"/>
            <p:cNvSpPr>
              <a:spLocks/>
            </p:cNvSpPr>
            <p:nvPr/>
          </p:nvSpPr>
          <p:spPr bwMode="auto">
            <a:xfrm rot="-2603283" flipH="1" flipV="1">
              <a:off x="4591712" y="2955455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604" name="Freeform 204"/>
            <p:cNvSpPr>
              <a:spLocks/>
            </p:cNvSpPr>
            <p:nvPr/>
          </p:nvSpPr>
          <p:spPr bwMode="auto">
            <a:xfrm rot="-2603283" flipH="1" flipV="1">
              <a:off x="4487023" y="2844704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605" name="Freeform 205"/>
            <p:cNvSpPr>
              <a:spLocks/>
            </p:cNvSpPr>
            <p:nvPr/>
          </p:nvSpPr>
          <p:spPr bwMode="auto">
            <a:xfrm rot="-2603283" flipH="1" flipV="1">
              <a:off x="4382334" y="2733952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606" name="Freeform 206"/>
            <p:cNvSpPr>
              <a:spLocks/>
            </p:cNvSpPr>
            <p:nvPr/>
          </p:nvSpPr>
          <p:spPr bwMode="auto">
            <a:xfrm rot="-2603283" flipH="1" flipV="1">
              <a:off x="4277645" y="2623200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607" name="Freeform 207"/>
            <p:cNvSpPr>
              <a:spLocks/>
            </p:cNvSpPr>
            <p:nvPr/>
          </p:nvSpPr>
          <p:spPr bwMode="auto">
            <a:xfrm rot="-2603283" flipH="1" flipV="1">
              <a:off x="4172956" y="2512448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608" name="Freeform 208"/>
            <p:cNvSpPr>
              <a:spLocks/>
            </p:cNvSpPr>
            <p:nvPr/>
          </p:nvSpPr>
          <p:spPr bwMode="auto">
            <a:xfrm rot="-2603283" flipH="1" flipV="1">
              <a:off x="4068266" y="2401696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609" name="Freeform 209"/>
            <p:cNvSpPr>
              <a:spLocks/>
            </p:cNvSpPr>
            <p:nvPr/>
          </p:nvSpPr>
          <p:spPr bwMode="auto">
            <a:xfrm rot="-2603283" flipH="1" flipV="1">
              <a:off x="3963577" y="2290945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610" name="Freeform 210"/>
            <p:cNvSpPr>
              <a:spLocks/>
            </p:cNvSpPr>
            <p:nvPr/>
          </p:nvSpPr>
          <p:spPr bwMode="auto">
            <a:xfrm rot="-2603283" flipH="1" flipV="1">
              <a:off x="3858888" y="2180193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611" name="Freeform 211"/>
            <p:cNvSpPr>
              <a:spLocks/>
            </p:cNvSpPr>
            <p:nvPr/>
          </p:nvSpPr>
          <p:spPr bwMode="auto">
            <a:xfrm rot="-2603283" flipH="1" flipV="1">
              <a:off x="3754199" y="2069441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612" name="Freeform 221"/>
            <p:cNvSpPr>
              <a:spLocks/>
            </p:cNvSpPr>
            <p:nvPr/>
          </p:nvSpPr>
          <p:spPr bwMode="auto">
            <a:xfrm rot="18996717" flipV="1">
              <a:off x="5352853" y="2485011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613" name="Freeform 222"/>
            <p:cNvSpPr>
              <a:spLocks/>
            </p:cNvSpPr>
            <p:nvPr/>
          </p:nvSpPr>
          <p:spPr bwMode="auto">
            <a:xfrm rot="18996717" flipV="1">
              <a:off x="5248164" y="2374259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614" name="Freeform 223"/>
            <p:cNvSpPr>
              <a:spLocks/>
            </p:cNvSpPr>
            <p:nvPr/>
          </p:nvSpPr>
          <p:spPr bwMode="auto">
            <a:xfrm rot="18996717" flipV="1">
              <a:off x="5143475" y="2263508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615" name="Freeform 224"/>
            <p:cNvSpPr>
              <a:spLocks/>
            </p:cNvSpPr>
            <p:nvPr/>
          </p:nvSpPr>
          <p:spPr bwMode="auto">
            <a:xfrm rot="18996717" flipV="1">
              <a:off x="5038786" y="2152756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616" name="Freeform 225"/>
            <p:cNvSpPr>
              <a:spLocks/>
            </p:cNvSpPr>
            <p:nvPr/>
          </p:nvSpPr>
          <p:spPr bwMode="auto">
            <a:xfrm rot="18996717" flipV="1">
              <a:off x="4934097" y="2042004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617" name="Freeform 226"/>
            <p:cNvSpPr>
              <a:spLocks/>
            </p:cNvSpPr>
            <p:nvPr/>
          </p:nvSpPr>
          <p:spPr bwMode="auto">
            <a:xfrm rot="18996717" flipV="1">
              <a:off x="4829408" y="1931252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618" name="Freeform 228"/>
            <p:cNvSpPr>
              <a:spLocks/>
            </p:cNvSpPr>
            <p:nvPr/>
          </p:nvSpPr>
          <p:spPr bwMode="auto">
            <a:xfrm rot="18996717" flipV="1">
              <a:off x="4724719" y="1820500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619" name="Freeform 229"/>
            <p:cNvSpPr>
              <a:spLocks/>
            </p:cNvSpPr>
            <p:nvPr/>
          </p:nvSpPr>
          <p:spPr bwMode="auto">
            <a:xfrm rot="18996717" flipV="1">
              <a:off x="4620030" y="1709749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620" name="Freeform 230"/>
            <p:cNvSpPr>
              <a:spLocks/>
            </p:cNvSpPr>
            <p:nvPr/>
          </p:nvSpPr>
          <p:spPr bwMode="auto">
            <a:xfrm rot="18996717" flipV="1">
              <a:off x="4515341" y="1598997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621" name="Freeform 231"/>
            <p:cNvSpPr>
              <a:spLocks/>
            </p:cNvSpPr>
            <p:nvPr/>
          </p:nvSpPr>
          <p:spPr bwMode="auto">
            <a:xfrm rot="18996717" flipV="1">
              <a:off x="4410652" y="1488245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cxnSp>
          <p:nvCxnSpPr>
            <p:cNvPr id="22622" name="Straight Connector 232"/>
            <p:cNvCxnSpPr>
              <a:cxnSpLocks noChangeShapeType="1"/>
            </p:cNvCxnSpPr>
            <p:nvPr/>
          </p:nvCxnSpPr>
          <p:spPr bwMode="auto">
            <a:xfrm rot="-6475184">
              <a:off x="3733285" y="1294635"/>
              <a:ext cx="334253" cy="1246549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2623" name="Straight Connector 233"/>
            <p:cNvCxnSpPr>
              <a:cxnSpLocks noChangeShapeType="1"/>
            </p:cNvCxnSpPr>
            <p:nvPr/>
          </p:nvCxnSpPr>
          <p:spPr bwMode="auto">
            <a:xfrm rot="-2603283">
              <a:off x="3760892" y="1809519"/>
              <a:ext cx="838200" cy="1809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2624" name="Straight Connector 234"/>
            <p:cNvCxnSpPr>
              <a:cxnSpLocks noChangeShapeType="1"/>
            </p:cNvCxnSpPr>
            <p:nvPr/>
          </p:nvCxnSpPr>
          <p:spPr bwMode="auto">
            <a:xfrm rot="-2603283">
              <a:off x="3865581" y="1920271"/>
              <a:ext cx="838200" cy="1809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2625" name="Straight Connector 235"/>
            <p:cNvCxnSpPr>
              <a:cxnSpLocks noChangeShapeType="1"/>
            </p:cNvCxnSpPr>
            <p:nvPr/>
          </p:nvCxnSpPr>
          <p:spPr bwMode="auto">
            <a:xfrm rot="-2603283">
              <a:off x="3970270" y="2031023"/>
              <a:ext cx="838200" cy="1809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2626" name="Straight Connector 236"/>
            <p:cNvCxnSpPr>
              <a:cxnSpLocks noChangeShapeType="1"/>
            </p:cNvCxnSpPr>
            <p:nvPr/>
          </p:nvCxnSpPr>
          <p:spPr bwMode="auto">
            <a:xfrm rot="-2603283">
              <a:off x="4074959" y="2141775"/>
              <a:ext cx="838200" cy="1809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2627" name="Straight Connector 237"/>
            <p:cNvCxnSpPr>
              <a:cxnSpLocks noChangeShapeType="1"/>
            </p:cNvCxnSpPr>
            <p:nvPr/>
          </p:nvCxnSpPr>
          <p:spPr bwMode="auto">
            <a:xfrm rot="-2603283">
              <a:off x="4179648" y="2252527"/>
              <a:ext cx="838200" cy="1809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2628" name="Straight Connector 238"/>
            <p:cNvCxnSpPr>
              <a:cxnSpLocks noChangeShapeType="1"/>
            </p:cNvCxnSpPr>
            <p:nvPr/>
          </p:nvCxnSpPr>
          <p:spPr bwMode="auto">
            <a:xfrm rot="-2603283">
              <a:off x="4284337" y="2363278"/>
              <a:ext cx="838200" cy="1809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2629" name="Straight Connector 239"/>
            <p:cNvCxnSpPr>
              <a:cxnSpLocks noChangeShapeType="1"/>
            </p:cNvCxnSpPr>
            <p:nvPr/>
          </p:nvCxnSpPr>
          <p:spPr bwMode="auto">
            <a:xfrm rot="-2603283">
              <a:off x="4389026" y="2474030"/>
              <a:ext cx="838200" cy="1809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2630" name="Straight Connector 240"/>
            <p:cNvCxnSpPr>
              <a:cxnSpLocks noChangeShapeType="1"/>
            </p:cNvCxnSpPr>
            <p:nvPr/>
          </p:nvCxnSpPr>
          <p:spPr bwMode="auto">
            <a:xfrm rot="-2603283">
              <a:off x="4493716" y="2584782"/>
              <a:ext cx="838200" cy="1809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2631" name="Straight Connector 241"/>
            <p:cNvCxnSpPr>
              <a:cxnSpLocks noChangeShapeType="1"/>
            </p:cNvCxnSpPr>
            <p:nvPr/>
          </p:nvCxnSpPr>
          <p:spPr bwMode="auto">
            <a:xfrm rot="-2603283">
              <a:off x="4598405" y="2695534"/>
              <a:ext cx="838200" cy="1809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2632" name="Straight Connector 242"/>
            <p:cNvCxnSpPr>
              <a:cxnSpLocks noChangeShapeType="1"/>
            </p:cNvCxnSpPr>
            <p:nvPr/>
          </p:nvCxnSpPr>
          <p:spPr bwMode="auto">
            <a:xfrm rot="-2603283">
              <a:off x="4728981" y="2947558"/>
              <a:ext cx="457200" cy="10477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22633" name="Oval 243"/>
            <p:cNvSpPr>
              <a:spLocks noChangeArrowheads="1"/>
            </p:cNvSpPr>
            <p:nvPr/>
          </p:nvSpPr>
          <p:spPr bwMode="auto">
            <a:xfrm>
              <a:off x="5003800" y="2743199"/>
              <a:ext cx="1219200" cy="1219200"/>
            </a:xfrm>
            <a:prstGeom prst="ellipse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cs typeface="Gill Sans" charset="0"/>
              </a:endParaRPr>
            </a:p>
          </p:txBody>
        </p:sp>
        <p:sp>
          <p:nvSpPr>
            <p:cNvPr id="248" name="Block Arc 247"/>
            <p:cNvSpPr/>
            <p:nvPr/>
          </p:nvSpPr>
          <p:spPr bwMode="auto">
            <a:xfrm>
              <a:off x="4847821" y="2597262"/>
              <a:ext cx="1523864" cy="1523927"/>
            </a:xfrm>
            <a:prstGeom prst="blockArc">
              <a:avLst>
                <a:gd name="adj1" fmla="val 9142847"/>
                <a:gd name="adj2" fmla="val 17809880"/>
                <a:gd name="adj3" fmla="val 9842"/>
              </a:avLst>
            </a:prstGeom>
            <a:blipFill dpi="0" rotWithShape="0">
              <a:blip r:embed="rId6"/>
              <a:srcRect/>
              <a:tile tx="0" ty="0" sx="100000" sy="100000" flip="none" algn="tl"/>
            </a:blipFill>
            <a:ln w="254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Gill Sans" pitchFamily="1" charset="0"/>
                <a:ea typeface="Gill Sans" pitchFamily="1" charset="0"/>
                <a:cs typeface="Gill Sans" pitchFamily="1" charset="0"/>
                <a:sym typeface="Gill Sans" pitchFamily="1" charset="0"/>
              </a:endParaRPr>
            </a:p>
          </p:txBody>
        </p:sp>
        <p:sp>
          <p:nvSpPr>
            <p:cNvPr id="250" name="Block Arc 249"/>
            <p:cNvSpPr/>
            <p:nvPr/>
          </p:nvSpPr>
          <p:spPr bwMode="auto">
            <a:xfrm flipH="1" flipV="1">
              <a:off x="4847821" y="2597262"/>
              <a:ext cx="1523864" cy="1523927"/>
            </a:xfrm>
            <a:prstGeom prst="blockArc">
              <a:avLst>
                <a:gd name="adj1" fmla="val 9125710"/>
                <a:gd name="adj2" fmla="val 17833894"/>
                <a:gd name="adj3" fmla="val 9934"/>
              </a:avLst>
            </a:prstGeom>
            <a:blipFill dpi="0" rotWithShape="0">
              <a:blip r:embed="rId6"/>
              <a:srcRect/>
              <a:tile tx="0" ty="0" sx="100000" sy="100000" flip="none" algn="tl"/>
            </a:blipFill>
            <a:ln w="254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Gill Sans" pitchFamily="1" charset="0"/>
                <a:ea typeface="Gill Sans" pitchFamily="1" charset="0"/>
                <a:cs typeface="Gill Sans" pitchFamily="1" charset="0"/>
                <a:sym typeface="Gill Sans" pitchFamily="1" charset="0"/>
              </a:endParaRPr>
            </a:p>
          </p:txBody>
        </p:sp>
        <p:cxnSp>
          <p:nvCxnSpPr>
            <p:cNvPr id="22636" name="Straight Connector 252"/>
            <p:cNvCxnSpPr>
              <a:cxnSpLocks noChangeShapeType="1"/>
            </p:cNvCxnSpPr>
            <p:nvPr/>
          </p:nvCxnSpPr>
          <p:spPr bwMode="auto">
            <a:xfrm rot="15124816" flipH="1">
              <a:off x="2881818" y="2924238"/>
              <a:ext cx="2217960" cy="61122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2637" name="Straight Connector 253"/>
            <p:cNvCxnSpPr>
              <a:cxnSpLocks noChangeShapeType="1"/>
            </p:cNvCxnSpPr>
            <p:nvPr/>
          </p:nvCxnSpPr>
          <p:spPr bwMode="auto">
            <a:xfrm flipH="1" flipV="1">
              <a:off x="4622800" y="4191000"/>
              <a:ext cx="1981200" cy="14478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grpSp>
          <p:nvGrpSpPr>
            <p:cNvPr id="22638" name="Group 305"/>
            <p:cNvGrpSpPr>
              <a:grpSpLocks/>
            </p:cNvGrpSpPr>
            <p:nvPr/>
          </p:nvGrpSpPr>
          <p:grpSpPr bwMode="auto">
            <a:xfrm>
              <a:off x="6375400" y="3886200"/>
              <a:ext cx="152400" cy="152400"/>
              <a:chOff x="6146800" y="4191000"/>
              <a:chExt cx="152400" cy="152400"/>
            </a:xfrm>
          </p:grpSpPr>
          <p:cxnSp>
            <p:nvCxnSpPr>
              <p:cNvPr id="22660" name="Straight Connector 327"/>
              <p:cNvCxnSpPr>
                <a:cxnSpLocks noChangeShapeType="1"/>
              </p:cNvCxnSpPr>
              <p:nvPr/>
            </p:nvCxnSpPr>
            <p:spPr bwMode="auto">
              <a:xfrm flipV="1">
                <a:off x="6146800" y="4191000"/>
                <a:ext cx="76200" cy="15240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22661" name="Straight Connector 328"/>
              <p:cNvCxnSpPr>
                <a:cxnSpLocks noChangeShapeType="1"/>
              </p:cNvCxnSpPr>
              <p:nvPr/>
            </p:nvCxnSpPr>
            <p:spPr bwMode="auto">
              <a:xfrm>
                <a:off x="6146800" y="4343400"/>
                <a:ext cx="152400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</p:grpSp>
        <p:grpSp>
          <p:nvGrpSpPr>
            <p:cNvPr id="22639" name="Group 306"/>
            <p:cNvGrpSpPr>
              <a:grpSpLocks/>
            </p:cNvGrpSpPr>
            <p:nvPr/>
          </p:nvGrpSpPr>
          <p:grpSpPr bwMode="auto">
            <a:xfrm>
              <a:off x="6604000" y="4267200"/>
              <a:ext cx="152400" cy="152400"/>
              <a:chOff x="6146800" y="4191000"/>
              <a:chExt cx="152400" cy="152400"/>
            </a:xfrm>
          </p:grpSpPr>
          <p:cxnSp>
            <p:nvCxnSpPr>
              <p:cNvPr id="22658" name="Straight Connector 325"/>
              <p:cNvCxnSpPr>
                <a:cxnSpLocks noChangeShapeType="1"/>
              </p:cNvCxnSpPr>
              <p:nvPr/>
            </p:nvCxnSpPr>
            <p:spPr bwMode="auto">
              <a:xfrm flipV="1">
                <a:off x="6146800" y="4191000"/>
                <a:ext cx="76200" cy="15240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22659" name="Straight Connector 326"/>
              <p:cNvCxnSpPr>
                <a:cxnSpLocks noChangeShapeType="1"/>
              </p:cNvCxnSpPr>
              <p:nvPr/>
            </p:nvCxnSpPr>
            <p:spPr bwMode="auto">
              <a:xfrm>
                <a:off x="6146800" y="4343400"/>
                <a:ext cx="152400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</p:grpSp>
        <p:grpSp>
          <p:nvGrpSpPr>
            <p:cNvPr id="22640" name="Group 307"/>
            <p:cNvGrpSpPr>
              <a:grpSpLocks/>
            </p:cNvGrpSpPr>
            <p:nvPr/>
          </p:nvGrpSpPr>
          <p:grpSpPr bwMode="auto">
            <a:xfrm>
              <a:off x="6832600" y="4648200"/>
              <a:ext cx="152400" cy="152400"/>
              <a:chOff x="6146800" y="4191000"/>
              <a:chExt cx="152400" cy="152400"/>
            </a:xfrm>
          </p:grpSpPr>
          <p:cxnSp>
            <p:nvCxnSpPr>
              <p:cNvPr id="22656" name="Straight Connector 323"/>
              <p:cNvCxnSpPr>
                <a:cxnSpLocks noChangeShapeType="1"/>
              </p:cNvCxnSpPr>
              <p:nvPr/>
            </p:nvCxnSpPr>
            <p:spPr bwMode="auto">
              <a:xfrm flipV="1">
                <a:off x="6146800" y="4191000"/>
                <a:ext cx="76200" cy="15240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22657" name="Straight Connector 324"/>
              <p:cNvCxnSpPr>
                <a:cxnSpLocks noChangeShapeType="1"/>
              </p:cNvCxnSpPr>
              <p:nvPr/>
            </p:nvCxnSpPr>
            <p:spPr bwMode="auto">
              <a:xfrm>
                <a:off x="6146800" y="4343400"/>
                <a:ext cx="152400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</p:grpSp>
        <p:grpSp>
          <p:nvGrpSpPr>
            <p:cNvPr id="22641" name="Group 308"/>
            <p:cNvGrpSpPr>
              <a:grpSpLocks/>
            </p:cNvGrpSpPr>
            <p:nvPr/>
          </p:nvGrpSpPr>
          <p:grpSpPr bwMode="auto">
            <a:xfrm>
              <a:off x="4165600" y="1752600"/>
              <a:ext cx="609600" cy="914400"/>
              <a:chOff x="6527800" y="4038600"/>
              <a:chExt cx="609600" cy="914400"/>
            </a:xfrm>
          </p:grpSpPr>
          <p:grpSp>
            <p:nvGrpSpPr>
              <p:cNvPr id="22647" name="Group 314"/>
              <p:cNvGrpSpPr>
                <a:grpSpLocks/>
              </p:cNvGrpSpPr>
              <p:nvPr/>
            </p:nvGrpSpPr>
            <p:grpSpPr bwMode="auto">
              <a:xfrm>
                <a:off x="6527800" y="4038600"/>
                <a:ext cx="152400" cy="152400"/>
                <a:chOff x="6146800" y="4191000"/>
                <a:chExt cx="152400" cy="152400"/>
              </a:xfrm>
            </p:grpSpPr>
            <p:cxnSp>
              <p:nvCxnSpPr>
                <p:cNvPr id="22654" name="Straight Connector 321"/>
                <p:cNvCxnSpPr>
                  <a:cxnSpLocks noChangeShapeType="1"/>
                </p:cNvCxnSpPr>
                <p:nvPr/>
              </p:nvCxnSpPr>
              <p:spPr bwMode="auto">
                <a:xfrm flipV="1">
                  <a:off x="6146800" y="4191000"/>
                  <a:ext cx="76200" cy="152400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</p:cxnSp>
            <p:cxnSp>
              <p:nvCxnSpPr>
                <p:cNvPr id="22655" name="Straight Connector 322"/>
                <p:cNvCxnSpPr>
                  <a:cxnSpLocks noChangeShapeType="1"/>
                </p:cNvCxnSpPr>
                <p:nvPr/>
              </p:nvCxnSpPr>
              <p:spPr bwMode="auto">
                <a:xfrm>
                  <a:off x="6146800" y="4343400"/>
                  <a:ext cx="152400" cy="0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</p:cxnSp>
          </p:grpSp>
          <p:grpSp>
            <p:nvGrpSpPr>
              <p:cNvPr id="22648" name="Group 315"/>
              <p:cNvGrpSpPr>
                <a:grpSpLocks/>
              </p:cNvGrpSpPr>
              <p:nvPr/>
            </p:nvGrpSpPr>
            <p:grpSpPr bwMode="auto">
              <a:xfrm>
                <a:off x="6756400" y="4419600"/>
                <a:ext cx="152400" cy="152400"/>
                <a:chOff x="6146800" y="4191000"/>
                <a:chExt cx="152400" cy="152400"/>
              </a:xfrm>
            </p:grpSpPr>
            <p:cxnSp>
              <p:nvCxnSpPr>
                <p:cNvPr id="22652" name="Straight Connector 319"/>
                <p:cNvCxnSpPr>
                  <a:cxnSpLocks noChangeShapeType="1"/>
                </p:cNvCxnSpPr>
                <p:nvPr/>
              </p:nvCxnSpPr>
              <p:spPr bwMode="auto">
                <a:xfrm flipV="1">
                  <a:off x="6146800" y="4191000"/>
                  <a:ext cx="76200" cy="152400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</p:cxnSp>
            <p:cxnSp>
              <p:nvCxnSpPr>
                <p:cNvPr id="22653" name="Straight Connector 320"/>
                <p:cNvCxnSpPr>
                  <a:cxnSpLocks noChangeShapeType="1"/>
                </p:cNvCxnSpPr>
                <p:nvPr/>
              </p:nvCxnSpPr>
              <p:spPr bwMode="auto">
                <a:xfrm>
                  <a:off x="6146800" y="4343400"/>
                  <a:ext cx="152400" cy="0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</p:cxnSp>
          </p:grpSp>
          <p:grpSp>
            <p:nvGrpSpPr>
              <p:cNvPr id="22649" name="Group 316"/>
              <p:cNvGrpSpPr>
                <a:grpSpLocks/>
              </p:cNvGrpSpPr>
              <p:nvPr/>
            </p:nvGrpSpPr>
            <p:grpSpPr bwMode="auto">
              <a:xfrm>
                <a:off x="6985000" y="4800600"/>
                <a:ext cx="152400" cy="152400"/>
                <a:chOff x="6146800" y="4191000"/>
                <a:chExt cx="152400" cy="152400"/>
              </a:xfrm>
            </p:grpSpPr>
            <p:cxnSp>
              <p:nvCxnSpPr>
                <p:cNvPr id="22650" name="Straight Connector 317"/>
                <p:cNvCxnSpPr>
                  <a:cxnSpLocks noChangeShapeType="1"/>
                </p:cNvCxnSpPr>
                <p:nvPr/>
              </p:nvCxnSpPr>
              <p:spPr bwMode="auto">
                <a:xfrm flipV="1">
                  <a:off x="6146800" y="4191000"/>
                  <a:ext cx="76200" cy="152400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</p:cxnSp>
            <p:cxnSp>
              <p:nvCxnSpPr>
                <p:cNvPr id="22651" name="Straight Connector 318"/>
                <p:cNvCxnSpPr>
                  <a:cxnSpLocks noChangeShapeType="1"/>
                </p:cNvCxnSpPr>
                <p:nvPr/>
              </p:nvCxnSpPr>
              <p:spPr bwMode="auto">
                <a:xfrm>
                  <a:off x="6146800" y="4343400"/>
                  <a:ext cx="152400" cy="0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</p:cxnSp>
          </p:grpSp>
        </p:grpSp>
        <p:cxnSp>
          <p:nvCxnSpPr>
            <p:cNvPr id="22642" name="Straight Connector 309"/>
            <p:cNvCxnSpPr>
              <a:cxnSpLocks noChangeShapeType="1"/>
            </p:cNvCxnSpPr>
            <p:nvPr/>
          </p:nvCxnSpPr>
          <p:spPr bwMode="auto">
            <a:xfrm flipV="1">
              <a:off x="4089400" y="3200400"/>
              <a:ext cx="0" cy="1524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2643" name="Straight Connector 310"/>
            <p:cNvCxnSpPr>
              <a:cxnSpLocks noChangeShapeType="1"/>
            </p:cNvCxnSpPr>
            <p:nvPr/>
          </p:nvCxnSpPr>
          <p:spPr bwMode="auto">
            <a:xfrm flipH="1" flipV="1">
              <a:off x="3937000" y="3276600"/>
              <a:ext cx="152400" cy="762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grpSp>
          <p:nvGrpSpPr>
            <p:cNvPr id="22644" name="Group 311"/>
            <p:cNvGrpSpPr>
              <a:grpSpLocks/>
            </p:cNvGrpSpPr>
            <p:nvPr/>
          </p:nvGrpSpPr>
          <p:grpSpPr bwMode="auto">
            <a:xfrm rot="-865246">
              <a:off x="6010976" y="5198176"/>
              <a:ext cx="152400" cy="152400"/>
              <a:chOff x="4089400" y="3352800"/>
              <a:chExt cx="152400" cy="152400"/>
            </a:xfrm>
          </p:grpSpPr>
          <p:cxnSp>
            <p:nvCxnSpPr>
              <p:cNvPr id="22645" name="Straight Connector 312"/>
              <p:cNvCxnSpPr>
                <a:cxnSpLocks noChangeShapeType="1"/>
              </p:cNvCxnSpPr>
              <p:nvPr/>
            </p:nvCxnSpPr>
            <p:spPr bwMode="auto">
              <a:xfrm flipV="1">
                <a:off x="4241800" y="3352800"/>
                <a:ext cx="0" cy="15240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22646" name="Straight Connector 313"/>
              <p:cNvCxnSpPr>
                <a:cxnSpLocks noChangeShapeType="1"/>
              </p:cNvCxnSpPr>
              <p:nvPr/>
            </p:nvCxnSpPr>
            <p:spPr bwMode="auto">
              <a:xfrm flipH="1" flipV="1">
                <a:off x="4089400" y="3429000"/>
                <a:ext cx="152400" cy="7620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</p:grpSp>
      </p:grpSp>
      <p:graphicFrame>
        <p:nvGraphicFramePr>
          <p:cNvPr id="22550" name="Object 406"/>
          <p:cNvGraphicFramePr>
            <a:graphicFrameLocks noChangeAspect="1"/>
          </p:cNvGraphicFramePr>
          <p:nvPr/>
        </p:nvGraphicFramePr>
        <p:xfrm>
          <a:off x="2651760" y="3909060"/>
          <a:ext cx="297180" cy="2743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65100" imgH="152400" progId="Equation.DSMT4">
                  <p:embed/>
                </p:oleObj>
              </mc:Choice>
              <mc:Fallback>
                <p:oleObj name="Equation" r:id="rId7" imgW="165100" imgH="15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51760" y="3909060"/>
                        <a:ext cx="297180" cy="27432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51" name="Object 407"/>
          <p:cNvGraphicFramePr>
            <a:graphicFrameLocks noChangeAspect="1"/>
          </p:cNvGraphicFramePr>
          <p:nvPr/>
        </p:nvGraphicFramePr>
        <p:xfrm>
          <a:off x="7109460" y="1783080"/>
          <a:ext cx="228600" cy="2743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27000" imgH="152400" progId="Equation.DSMT4">
                  <p:embed/>
                </p:oleObj>
              </mc:Choice>
              <mc:Fallback>
                <p:oleObj name="Equation" r:id="rId9" imgW="127000" imgH="15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09460" y="1783080"/>
                        <a:ext cx="228600" cy="27432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2552" name="Group 408"/>
          <p:cNvGrpSpPr>
            <a:grpSpLocks/>
          </p:cNvGrpSpPr>
          <p:nvPr/>
        </p:nvGrpSpPr>
        <p:grpSpPr bwMode="auto">
          <a:xfrm rot="16200000" flipV="1">
            <a:off x="2823210" y="582930"/>
            <a:ext cx="137160" cy="205740"/>
            <a:chOff x="965200" y="4648200"/>
            <a:chExt cx="152400" cy="228600"/>
          </a:xfrm>
        </p:grpSpPr>
        <p:cxnSp>
          <p:nvCxnSpPr>
            <p:cNvPr id="22565" name="Straight Connector 409"/>
            <p:cNvCxnSpPr>
              <a:cxnSpLocks noChangeShapeType="1"/>
            </p:cNvCxnSpPr>
            <p:nvPr/>
          </p:nvCxnSpPr>
          <p:spPr bwMode="auto">
            <a:xfrm flipH="1">
              <a:off x="965200" y="4648200"/>
              <a:ext cx="76200" cy="2286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2566" name="Straight Connector 410"/>
            <p:cNvCxnSpPr>
              <a:cxnSpLocks noChangeShapeType="1"/>
            </p:cNvCxnSpPr>
            <p:nvPr/>
          </p:nvCxnSpPr>
          <p:spPr bwMode="auto">
            <a:xfrm>
              <a:off x="1041400" y="4648200"/>
              <a:ext cx="76200" cy="2286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graphicFrame>
        <p:nvGraphicFramePr>
          <p:cNvPr id="22553" name="Object 411"/>
          <p:cNvGraphicFramePr>
            <a:graphicFrameLocks noChangeAspect="1"/>
          </p:cNvGraphicFramePr>
          <p:nvPr/>
        </p:nvGraphicFramePr>
        <p:xfrm>
          <a:off x="2583180" y="251460"/>
          <a:ext cx="251460" cy="3657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139700" imgH="203200" progId="Equation.DSMT4">
                  <p:embed/>
                </p:oleObj>
              </mc:Choice>
              <mc:Fallback>
                <p:oleObj name="Equation" r:id="rId11" imgW="1397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83180" y="251460"/>
                        <a:ext cx="251460" cy="36576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54" name="Object 412"/>
          <p:cNvGraphicFramePr>
            <a:graphicFrameLocks noChangeAspect="1"/>
          </p:cNvGraphicFramePr>
          <p:nvPr/>
        </p:nvGraphicFramePr>
        <p:xfrm>
          <a:off x="1417320" y="2743200"/>
          <a:ext cx="297180" cy="2743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65100" imgH="152400" progId="Equation.DSMT4">
                  <p:embed/>
                </p:oleObj>
              </mc:Choice>
              <mc:Fallback>
                <p:oleObj name="Equation" r:id="rId12" imgW="165100" imgH="15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17320" y="2743200"/>
                        <a:ext cx="297180" cy="27432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2555" name="Straight Arrow Connector 413"/>
          <p:cNvCxnSpPr>
            <a:cxnSpLocks noChangeShapeType="1"/>
            <a:endCxn id="22567" idx="2"/>
          </p:cNvCxnSpPr>
          <p:nvPr/>
        </p:nvCxnSpPr>
        <p:spPr bwMode="auto">
          <a:xfrm>
            <a:off x="1897380" y="2948940"/>
            <a:ext cx="1145858" cy="1040130"/>
          </a:xfrm>
          <a:prstGeom prst="straightConnector1">
            <a:avLst/>
          </a:prstGeom>
          <a:noFill/>
          <a:ln w="57150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2556" name="Straight Arrow Connector 414"/>
          <p:cNvCxnSpPr>
            <a:cxnSpLocks noChangeShapeType="1"/>
          </p:cNvCxnSpPr>
          <p:nvPr/>
        </p:nvCxnSpPr>
        <p:spPr bwMode="auto">
          <a:xfrm flipH="1" flipV="1">
            <a:off x="7040880" y="1988820"/>
            <a:ext cx="1028700" cy="822960"/>
          </a:xfrm>
          <a:prstGeom prst="straightConnector1">
            <a:avLst/>
          </a:prstGeom>
          <a:noFill/>
          <a:ln w="57150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grpSp>
        <p:nvGrpSpPr>
          <p:cNvPr id="22557" name="Group 130"/>
          <p:cNvGrpSpPr>
            <a:grpSpLocks/>
          </p:cNvGrpSpPr>
          <p:nvPr/>
        </p:nvGrpSpPr>
        <p:grpSpPr bwMode="auto">
          <a:xfrm rot="-4105923">
            <a:off x="4640580" y="2606040"/>
            <a:ext cx="754380" cy="822960"/>
            <a:chOff x="5156200" y="2895600"/>
            <a:chExt cx="838200" cy="914400"/>
          </a:xfrm>
        </p:grpSpPr>
        <p:sp>
          <p:nvSpPr>
            <p:cNvPr id="132" name="Arc 131"/>
            <p:cNvSpPr/>
            <p:nvPr/>
          </p:nvSpPr>
          <p:spPr bwMode="auto">
            <a:xfrm>
              <a:off x="5158430" y="2965252"/>
              <a:ext cx="838200" cy="838200"/>
            </a:xfrm>
            <a:prstGeom prst="arc">
              <a:avLst>
                <a:gd name="adj1" fmla="val 16200000"/>
                <a:gd name="adj2" fmla="val 2471156"/>
              </a:avLst>
            </a:prstGeom>
            <a:noFill/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Gill Sans" pitchFamily="1" charset="0"/>
                <a:ea typeface="Gill Sans" pitchFamily="1" charset="0"/>
                <a:cs typeface="Gill Sans" pitchFamily="1" charset="0"/>
                <a:sym typeface="Gill Sans" pitchFamily="1" charset="0"/>
              </a:endParaRPr>
            </a:p>
          </p:txBody>
        </p:sp>
        <p:cxnSp>
          <p:nvCxnSpPr>
            <p:cNvPr id="22563" name="Straight Connector 132"/>
            <p:cNvCxnSpPr>
              <a:cxnSpLocks noChangeShapeType="1"/>
              <a:stCxn id="132" idx="0"/>
            </p:cNvCxnSpPr>
            <p:nvPr/>
          </p:nvCxnSpPr>
          <p:spPr bwMode="auto">
            <a:xfrm flipV="1">
              <a:off x="5575300" y="2895600"/>
              <a:ext cx="266700" cy="7620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2564" name="Straight Connector 133"/>
            <p:cNvCxnSpPr>
              <a:cxnSpLocks noChangeShapeType="1"/>
            </p:cNvCxnSpPr>
            <p:nvPr/>
          </p:nvCxnSpPr>
          <p:spPr bwMode="auto">
            <a:xfrm>
              <a:off x="5575300" y="2971800"/>
              <a:ext cx="190500" cy="15240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cxnSp>
        <p:nvCxnSpPr>
          <p:cNvPr id="22558" name="Straight Arrow Connector 312"/>
          <p:cNvCxnSpPr>
            <a:cxnSpLocks noChangeShapeType="1"/>
          </p:cNvCxnSpPr>
          <p:nvPr/>
        </p:nvCxnSpPr>
        <p:spPr bwMode="auto">
          <a:xfrm flipH="1">
            <a:off x="6629400" y="1988820"/>
            <a:ext cx="411480" cy="68580"/>
          </a:xfrm>
          <a:prstGeom prst="straightConnector1">
            <a:avLst/>
          </a:prstGeom>
          <a:noFill/>
          <a:ln w="57150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2559" name="Straight Arrow Connector 312"/>
          <p:cNvCxnSpPr>
            <a:cxnSpLocks noChangeShapeType="1"/>
          </p:cNvCxnSpPr>
          <p:nvPr/>
        </p:nvCxnSpPr>
        <p:spPr bwMode="auto">
          <a:xfrm flipV="1">
            <a:off x="2994660" y="3909060"/>
            <a:ext cx="411480" cy="68580"/>
          </a:xfrm>
          <a:prstGeom prst="straightConnector1">
            <a:avLst/>
          </a:prstGeom>
          <a:noFill/>
          <a:ln w="57150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graphicFrame>
        <p:nvGraphicFramePr>
          <p:cNvPr id="22560" name="Object 251"/>
          <p:cNvGraphicFramePr>
            <a:graphicFrameLocks noChangeAspect="1"/>
          </p:cNvGraphicFramePr>
          <p:nvPr/>
        </p:nvGraphicFramePr>
        <p:xfrm>
          <a:off x="3028950" y="5554980"/>
          <a:ext cx="342900" cy="3657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190500" imgH="203200" progId="Equation.DSMT4">
                  <p:embed/>
                </p:oleObj>
              </mc:Choice>
              <mc:Fallback>
                <p:oleObj name="Equation" r:id="rId14" imgW="1905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28950" y="5554980"/>
                        <a:ext cx="342900" cy="36576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61" name="Object 271"/>
          <p:cNvGraphicFramePr>
            <a:graphicFrameLocks noChangeAspect="1"/>
          </p:cNvGraphicFramePr>
          <p:nvPr/>
        </p:nvGraphicFramePr>
        <p:xfrm>
          <a:off x="4983480" y="2948940"/>
          <a:ext cx="185738" cy="2057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114300" imgH="127000" progId="Equation.DSMT4">
                  <p:embed/>
                </p:oleObj>
              </mc:Choice>
              <mc:Fallback>
                <p:oleObj name="Equation" r:id="rId16" imgW="114300" imgH="127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83480" y="2948940"/>
                        <a:ext cx="185738" cy="20574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7" name="TextBox 136"/>
          <p:cNvSpPr txBox="1"/>
          <p:nvPr/>
        </p:nvSpPr>
        <p:spPr>
          <a:xfrm>
            <a:off x="5540679" y="434241"/>
            <a:ext cx="33604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Notice the repulsion </a:t>
            </a:r>
            <a:r>
              <a:rPr lang="en-US" sz="2000" dirty="0">
                <a:latin typeface="Times New Roman"/>
                <a:cs typeface="Times New Roman"/>
              </a:rPr>
              <a:t>between the poles . . . still getting rotation . . . </a:t>
            </a:r>
          </a:p>
        </p:txBody>
      </p:sp>
      <p:sp>
        <p:nvSpPr>
          <p:cNvPr id="138" name="Rectangle 5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39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505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44.)</a:t>
            </a:r>
          </a:p>
        </p:txBody>
      </p:sp>
    </p:spTree>
    <p:extLst>
      <p:ext uri="{BB962C8B-B14F-4D97-AF65-F5344CB8AC3E}">
        <p14:creationId xmlns:p14="http://schemas.microsoft.com/office/powerpoint/2010/main" val="79271012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38"/>
          <p:cNvSpPr>
            <a:spLocks noChangeArrowheads="1"/>
          </p:cNvSpPr>
          <p:nvPr/>
        </p:nvSpPr>
        <p:spPr bwMode="auto">
          <a:xfrm>
            <a:off x="4983480" y="1988820"/>
            <a:ext cx="137160" cy="342900"/>
          </a:xfrm>
          <a:prstGeom prst="rect">
            <a:avLst/>
          </a:prstGeom>
          <a:pattFill prst="narVert">
            <a:fgClr>
              <a:srgbClr val="0000FF"/>
            </a:fgClr>
            <a:bgClr>
              <a:srgbClr val="FFFFFF"/>
            </a:bgClr>
          </a:pattFill>
          <a:ln>
            <a:noFill/>
          </a:ln>
          <a:extLs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2296" tIns="41148" rIns="82296" bIns="41148"/>
          <a:lstStyle/>
          <a:p>
            <a:endParaRPr lang="en-US">
              <a:cs typeface="Gill Sans" charset="0"/>
            </a:endParaRPr>
          </a:p>
        </p:txBody>
      </p:sp>
      <p:sp>
        <p:nvSpPr>
          <p:cNvPr id="25602" name="Text Box 4"/>
          <p:cNvSpPr txBox="1">
            <a:spLocks/>
          </p:cNvSpPr>
          <p:nvPr/>
        </p:nvSpPr>
        <p:spPr bwMode="auto">
          <a:xfrm>
            <a:off x="1303020" y="1645920"/>
            <a:ext cx="1660208" cy="3300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ＭＳ Ｐゴシック" charset="0"/>
                <a:sym typeface="Gill Sans" charset="0"/>
              </a:defRPr>
            </a:lvl1pPr>
            <a:lvl2pPr marL="742950" indent="-28575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2pPr>
            <a:lvl3pPr marL="11430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3pPr>
            <a:lvl4pPr marL="16002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4pPr>
            <a:lvl5pPr marL="20574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9pPr>
          </a:lstStyle>
          <a:p>
            <a:pPr algn="l" eaLnBrk="1" hangingPunct="1"/>
            <a:endParaRPr lang="en-US" sz="1600"/>
          </a:p>
        </p:txBody>
      </p:sp>
      <p:cxnSp>
        <p:nvCxnSpPr>
          <p:cNvPr id="25603" name="Straight Connector 2"/>
          <p:cNvCxnSpPr>
            <a:cxnSpLocks noChangeShapeType="1"/>
          </p:cNvCxnSpPr>
          <p:nvPr/>
        </p:nvCxnSpPr>
        <p:spPr bwMode="auto">
          <a:xfrm>
            <a:off x="937260" y="685800"/>
            <a:ext cx="411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5604" name="Straight Connector 13"/>
          <p:cNvCxnSpPr>
            <a:cxnSpLocks noChangeShapeType="1"/>
          </p:cNvCxnSpPr>
          <p:nvPr/>
        </p:nvCxnSpPr>
        <p:spPr bwMode="auto">
          <a:xfrm>
            <a:off x="937260" y="5417820"/>
            <a:ext cx="198882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5605" name="Straight Connector 15"/>
          <p:cNvCxnSpPr>
            <a:cxnSpLocks noChangeShapeType="1"/>
          </p:cNvCxnSpPr>
          <p:nvPr/>
        </p:nvCxnSpPr>
        <p:spPr bwMode="auto">
          <a:xfrm>
            <a:off x="3063240" y="5417820"/>
            <a:ext cx="198882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5606" name="Straight Connector 16"/>
          <p:cNvCxnSpPr>
            <a:cxnSpLocks noChangeShapeType="1"/>
          </p:cNvCxnSpPr>
          <p:nvPr/>
        </p:nvCxnSpPr>
        <p:spPr bwMode="auto">
          <a:xfrm>
            <a:off x="2926080" y="5212080"/>
            <a:ext cx="0" cy="48006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5607" name="Straight Connector 19"/>
          <p:cNvCxnSpPr>
            <a:cxnSpLocks noChangeShapeType="1"/>
          </p:cNvCxnSpPr>
          <p:nvPr/>
        </p:nvCxnSpPr>
        <p:spPr bwMode="auto">
          <a:xfrm>
            <a:off x="3063240" y="5349240"/>
            <a:ext cx="0" cy="20574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5608" name="Straight Connector 21"/>
          <p:cNvCxnSpPr>
            <a:cxnSpLocks noChangeShapeType="1"/>
          </p:cNvCxnSpPr>
          <p:nvPr/>
        </p:nvCxnSpPr>
        <p:spPr bwMode="auto">
          <a:xfrm>
            <a:off x="937260" y="685800"/>
            <a:ext cx="0" cy="473202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5609" name="Straight Connector 23"/>
          <p:cNvCxnSpPr>
            <a:cxnSpLocks noChangeShapeType="1"/>
          </p:cNvCxnSpPr>
          <p:nvPr/>
        </p:nvCxnSpPr>
        <p:spPr bwMode="auto">
          <a:xfrm>
            <a:off x="937260" y="685800"/>
            <a:ext cx="0" cy="473202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5610" name="Straight Connector 24"/>
          <p:cNvCxnSpPr>
            <a:cxnSpLocks noChangeShapeType="1"/>
          </p:cNvCxnSpPr>
          <p:nvPr/>
        </p:nvCxnSpPr>
        <p:spPr bwMode="auto">
          <a:xfrm>
            <a:off x="937260" y="685800"/>
            <a:ext cx="0" cy="473202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5611" name="Straight Connector 25"/>
          <p:cNvCxnSpPr>
            <a:cxnSpLocks noChangeShapeType="1"/>
          </p:cNvCxnSpPr>
          <p:nvPr/>
        </p:nvCxnSpPr>
        <p:spPr bwMode="auto">
          <a:xfrm>
            <a:off x="5052060" y="685800"/>
            <a:ext cx="0" cy="109728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5612" name="Straight Connector 28"/>
          <p:cNvCxnSpPr>
            <a:cxnSpLocks noChangeShapeType="1"/>
            <a:stCxn id="25622" idx="2"/>
          </p:cNvCxnSpPr>
          <p:nvPr/>
        </p:nvCxnSpPr>
        <p:spPr bwMode="auto">
          <a:xfrm>
            <a:off x="5052060" y="4251960"/>
            <a:ext cx="0" cy="116586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5613" name="Rectangle 31"/>
          <p:cNvSpPr>
            <a:spLocks noChangeArrowheads="1"/>
          </p:cNvSpPr>
          <p:nvPr/>
        </p:nvSpPr>
        <p:spPr bwMode="auto">
          <a:xfrm>
            <a:off x="4983480" y="1783080"/>
            <a:ext cx="137160" cy="342900"/>
          </a:xfrm>
          <a:prstGeom prst="rect">
            <a:avLst/>
          </a:prstGeom>
          <a:solidFill>
            <a:srgbClr val="0000FF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 lIns="82296" tIns="41148" rIns="82296" bIns="41148"/>
          <a:lstStyle/>
          <a:p>
            <a:endParaRPr lang="en-US">
              <a:cs typeface="Gill Sans" charset="0"/>
            </a:endParaRPr>
          </a:p>
        </p:txBody>
      </p:sp>
      <p:sp>
        <p:nvSpPr>
          <p:cNvPr id="25614" name="Rectangle 250"/>
          <p:cNvSpPr>
            <a:spLocks noChangeArrowheads="1"/>
          </p:cNvSpPr>
          <p:nvPr/>
        </p:nvSpPr>
        <p:spPr bwMode="auto">
          <a:xfrm>
            <a:off x="1005840" y="2674620"/>
            <a:ext cx="754380" cy="411480"/>
          </a:xfrm>
          <a:prstGeom prst="rect">
            <a:avLst/>
          </a:prstGeom>
          <a:solidFill>
            <a:srgbClr val="FF0000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lIns="82296" tIns="41148" rIns="82296" bIns="41148"/>
          <a:lstStyle/>
          <a:p>
            <a:endParaRPr lang="en-US">
              <a:cs typeface="Gill Sans" charset="0"/>
            </a:endParaRPr>
          </a:p>
        </p:txBody>
      </p:sp>
      <p:sp>
        <p:nvSpPr>
          <p:cNvPr id="25615" name="Rectangle 257"/>
          <p:cNvSpPr>
            <a:spLocks noChangeArrowheads="1"/>
          </p:cNvSpPr>
          <p:nvPr/>
        </p:nvSpPr>
        <p:spPr bwMode="auto">
          <a:xfrm>
            <a:off x="8206740" y="2674620"/>
            <a:ext cx="754380" cy="411480"/>
          </a:xfrm>
          <a:prstGeom prst="rect">
            <a:avLst/>
          </a:prstGeom>
          <a:solidFill>
            <a:srgbClr val="3366FF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lIns="82296" tIns="41148" rIns="82296" bIns="41148"/>
          <a:lstStyle/>
          <a:p>
            <a:endParaRPr lang="en-US">
              <a:cs typeface="Gill Sans" charset="0"/>
            </a:endParaRPr>
          </a:p>
        </p:txBody>
      </p:sp>
      <p:graphicFrame>
        <p:nvGraphicFramePr>
          <p:cNvPr id="25616" name="Object 259"/>
          <p:cNvGraphicFramePr>
            <a:graphicFrameLocks noChangeAspect="1"/>
          </p:cNvGraphicFramePr>
          <p:nvPr/>
        </p:nvGraphicFramePr>
        <p:xfrm>
          <a:off x="537210" y="4069080"/>
          <a:ext cx="251460" cy="3657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39700" imgH="203200" progId="Equation.DSMT4">
                  <p:embed/>
                </p:oleObj>
              </mc:Choice>
              <mc:Fallback>
                <p:oleObj name="Equation" r:id="rId2" imgW="1397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7210" y="4069080"/>
                        <a:ext cx="251460" cy="36576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5617" name="Group 34"/>
          <p:cNvGrpSpPr>
            <a:grpSpLocks/>
          </p:cNvGrpSpPr>
          <p:nvPr/>
        </p:nvGrpSpPr>
        <p:grpSpPr bwMode="auto">
          <a:xfrm>
            <a:off x="868680" y="4183380"/>
            <a:ext cx="137160" cy="205740"/>
            <a:chOff x="965200" y="4648200"/>
            <a:chExt cx="152400" cy="228600"/>
          </a:xfrm>
        </p:grpSpPr>
        <p:cxnSp>
          <p:nvCxnSpPr>
            <p:cNvPr id="25734" name="Straight Connector 32"/>
            <p:cNvCxnSpPr>
              <a:cxnSpLocks noChangeShapeType="1"/>
            </p:cNvCxnSpPr>
            <p:nvPr/>
          </p:nvCxnSpPr>
          <p:spPr bwMode="auto">
            <a:xfrm flipH="1">
              <a:off x="965200" y="4648200"/>
              <a:ext cx="76200" cy="2286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5735" name="Straight Connector 262"/>
            <p:cNvCxnSpPr>
              <a:cxnSpLocks noChangeShapeType="1"/>
            </p:cNvCxnSpPr>
            <p:nvPr/>
          </p:nvCxnSpPr>
          <p:spPr bwMode="auto">
            <a:xfrm>
              <a:off x="1041400" y="4648200"/>
              <a:ext cx="76200" cy="2286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grpSp>
        <p:nvGrpSpPr>
          <p:cNvPr id="25618" name="Group 264"/>
          <p:cNvGrpSpPr>
            <a:grpSpLocks/>
          </p:cNvGrpSpPr>
          <p:nvPr/>
        </p:nvGrpSpPr>
        <p:grpSpPr bwMode="auto">
          <a:xfrm flipV="1">
            <a:off x="4983480" y="960120"/>
            <a:ext cx="137160" cy="205740"/>
            <a:chOff x="965200" y="4648200"/>
            <a:chExt cx="152400" cy="228600"/>
          </a:xfrm>
        </p:grpSpPr>
        <p:cxnSp>
          <p:nvCxnSpPr>
            <p:cNvPr id="25732" name="Straight Connector 265"/>
            <p:cNvCxnSpPr>
              <a:cxnSpLocks noChangeShapeType="1"/>
            </p:cNvCxnSpPr>
            <p:nvPr/>
          </p:nvCxnSpPr>
          <p:spPr bwMode="auto">
            <a:xfrm flipH="1">
              <a:off x="965200" y="4648200"/>
              <a:ext cx="76200" cy="2286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5733" name="Straight Connector 266"/>
            <p:cNvCxnSpPr>
              <a:cxnSpLocks noChangeShapeType="1"/>
            </p:cNvCxnSpPr>
            <p:nvPr/>
          </p:nvCxnSpPr>
          <p:spPr bwMode="auto">
            <a:xfrm>
              <a:off x="1041400" y="4648200"/>
              <a:ext cx="76200" cy="2286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graphicFrame>
        <p:nvGraphicFramePr>
          <p:cNvPr id="25619" name="Object 267"/>
          <p:cNvGraphicFramePr>
            <a:graphicFrameLocks noChangeAspect="1"/>
          </p:cNvGraphicFramePr>
          <p:nvPr/>
        </p:nvGraphicFramePr>
        <p:xfrm>
          <a:off x="5189220" y="685800"/>
          <a:ext cx="251460" cy="3657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39700" imgH="203200" progId="Equation.DSMT4">
                  <p:embed/>
                </p:oleObj>
              </mc:Choice>
              <mc:Fallback>
                <p:oleObj name="Equation" r:id="rId4" imgW="1397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89220" y="685800"/>
                        <a:ext cx="251460" cy="36576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20" name="Object 272"/>
          <p:cNvGraphicFramePr>
            <a:graphicFrameLocks noChangeAspect="1"/>
          </p:cNvGraphicFramePr>
          <p:nvPr/>
        </p:nvGraphicFramePr>
        <p:xfrm>
          <a:off x="8241030" y="2743200"/>
          <a:ext cx="228600" cy="2743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27000" imgH="152400" progId="Equation.DSMT4">
                  <p:embed/>
                </p:oleObj>
              </mc:Choice>
              <mc:Fallback>
                <p:oleObj name="Equation" r:id="rId5" imgW="127000" imgH="15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41030" y="2743200"/>
                        <a:ext cx="228600" cy="27432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621" name="Rectangle 39"/>
          <p:cNvSpPr>
            <a:spLocks noChangeArrowheads="1"/>
          </p:cNvSpPr>
          <p:nvPr/>
        </p:nvSpPr>
        <p:spPr bwMode="auto">
          <a:xfrm>
            <a:off x="4983480" y="3703320"/>
            <a:ext cx="137160" cy="342900"/>
          </a:xfrm>
          <a:prstGeom prst="rect">
            <a:avLst/>
          </a:prstGeom>
          <a:pattFill prst="narVert">
            <a:fgClr>
              <a:srgbClr val="0000FF"/>
            </a:fgClr>
            <a:bgClr>
              <a:srgbClr val="FFFFFF"/>
            </a:bgClr>
          </a:pattFill>
          <a:ln>
            <a:noFill/>
          </a:ln>
          <a:extLs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2296" tIns="41148" rIns="82296" bIns="41148"/>
          <a:lstStyle/>
          <a:p>
            <a:endParaRPr lang="en-US">
              <a:cs typeface="Gill Sans" charset="0"/>
            </a:endParaRPr>
          </a:p>
        </p:txBody>
      </p:sp>
      <p:sp>
        <p:nvSpPr>
          <p:cNvPr id="25622" name="Rectangle 10"/>
          <p:cNvSpPr>
            <a:spLocks noChangeArrowheads="1"/>
          </p:cNvSpPr>
          <p:nvPr/>
        </p:nvSpPr>
        <p:spPr bwMode="auto">
          <a:xfrm>
            <a:off x="4983480" y="3909060"/>
            <a:ext cx="137160" cy="342900"/>
          </a:xfrm>
          <a:prstGeom prst="rect">
            <a:avLst/>
          </a:prstGeom>
          <a:solidFill>
            <a:srgbClr val="0000FF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 lIns="82296" tIns="41148" rIns="82296" bIns="41148"/>
          <a:lstStyle/>
          <a:p>
            <a:endParaRPr lang="en-US">
              <a:cs typeface="Gill Sans" charset="0"/>
            </a:endParaRPr>
          </a:p>
        </p:txBody>
      </p:sp>
      <p:grpSp>
        <p:nvGrpSpPr>
          <p:cNvPr id="25623" name="Group 425"/>
          <p:cNvGrpSpPr>
            <a:grpSpLocks/>
          </p:cNvGrpSpPr>
          <p:nvPr/>
        </p:nvGrpSpPr>
        <p:grpSpPr bwMode="auto">
          <a:xfrm rot="523043">
            <a:off x="2907507" y="1151573"/>
            <a:ext cx="3930491" cy="3887629"/>
            <a:chOff x="3210256" y="1317833"/>
            <a:chExt cx="4367034" cy="4320967"/>
          </a:xfrm>
        </p:grpSpPr>
        <p:sp>
          <p:nvSpPr>
            <p:cNvPr id="25637" name="Rectangle 426"/>
            <p:cNvSpPr>
              <a:spLocks noChangeArrowheads="1"/>
            </p:cNvSpPr>
            <p:nvPr/>
          </p:nvSpPr>
          <p:spPr bwMode="auto">
            <a:xfrm rot="-2603283">
              <a:off x="6277654" y="3520683"/>
              <a:ext cx="838200" cy="1905000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cs typeface="Gill Sans" charset="0"/>
              </a:endParaRPr>
            </a:p>
          </p:txBody>
        </p:sp>
        <p:sp>
          <p:nvSpPr>
            <p:cNvPr id="25638" name="Freeform 427"/>
            <p:cNvSpPr>
              <a:spLocks/>
            </p:cNvSpPr>
            <p:nvPr/>
          </p:nvSpPr>
          <p:spPr bwMode="auto">
            <a:xfrm rot="-2603283">
              <a:off x="6492299" y="3601109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39" name="Freeform 428"/>
            <p:cNvSpPr>
              <a:spLocks/>
            </p:cNvSpPr>
            <p:nvPr/>
          </p:nvSpPr>
          <p:spPr bwMode="auto">
            <a:xfrm rot="-2603283">
              <a:off x="6596988" y="3711861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40" name="Freeform 429"/>
            <p:cNvSpPr>
              <a:spLocks/>
            </p:cNvSpPr>
            <p:nvPr/>
          </p:nvSpPr>
          <p:spPr bwMode="auto">
            <a:xfrm rot="-2603283">
              <a:off x="6701677" y="3822612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41" name="Freeform 430"/>
            <p:cNvSpPr>
              <a:spLocks/>
            </p:cNvSpPr>
            <p:nvPr/>
          </p:nvSpPr>
          <p:spPr bwMode="auto">
            <a:xfrm rot="-2603283">
              <a:off x="6806366" y="3933364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42" name="Freeform 431"/>
            <p:cNvSpPr>
              <a:spLocks/>
            </p:cNvSpPr>
            <p:nvPr/>
          </p:nvSpPr>
          <p:spPr bwMode="auto">
            <a:xfrm rot="-2603283">
              <a:off x="6911055" y="4044116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43" name="Freeform 432"/>
            <p:cNvSpPr>
              <a:spLocks/>
            </p:cNvSpPr>
            <p:nvPr/>
          </p:nvSpPr>
          <p:spPr bwMode="auto">
            <a:xfrm rot="-2603283">
              <a:off x="7015744" y="4154868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44" name="Freeform 433"/>
            <p:cNvSpPr>
              <a:spLocks/>
            </p:cNvSpPr>
            <p:nvPr/>
          </p:nvSpPr>
          <p:spPr bwMode="auto">
            <a:xfrm rot="-2603283">
              <a:off x="7120434" y="4265620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45" name="Freeform 434"/>
            <p:cNvSpPr>
              <a:spLocks/>
            </p:cNvSpPr>
            <p:nvPr/>
          </p:nvSpPr>
          <p:spPr bwMode="auto">
            <a:xfrm rot="-2603283">
              <a:off x="7225123" y="4376371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46" name="Freeform 435"/>
            <p:cNvSpPr>
              <a:spLocks/>
            </p:cNvSpPr>
            <p:nvPr/>
          </p:nvSpPr>
          <p:spPr bwMode="auto">
            <a:xfrm rot="-2603283">
              <a:off x="7329812" y="4487123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47" name="Freeform 436"/>
            <p:cNvSpPr>
              <a:spLocks/>
            </p:cNvSpPr>
            <p:nvPr/>
          </p:nvSpPr>
          <p:spPr bwMode="auto">
            <a:xfrm rot="-2603283">
              <a:off x="7434501" y="4597875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48" name="Freeform 437"/>
            <p:cNvSpPr>
              <a:spLocks/>
            </p:cNvSpPr>
            <p:nvPr/>
          </p:nvSpPr>
          <p:spPr bwMode="auto">
            <a:xfrm rot="-2603283">
              <a:off x="7539190" y="4708627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49" name="Freeform 438"/>
            <p:cNvSpPr>
              <a:spLocks/>
            </p:cNvSpPr>
            <p:nvPr/>
          </p:nvSpPr>
          <p:spPr bwMode="auto">
            <a:xfrm rot="18996717" flipH="1">
              <a:off x="5835847" y="4182305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50" name="Freeform 439"/>
            <p:cNvSpPr>
              <a:spLocks/>
            </p:cNvSpPr>
            <p:nvPr/>
          </p:nvSpPr>
          <p:spPr bwMode="auto">
            <a:xfrm rot="18996717" flipH="1">
              <a:off x="5940536" y="4293057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51" name="Freeform 440"/>
            <p:cNvSpPr>
              <a:spLocks/>
            </p:cNvSpPr>
            <p:nvPr/>
          </p:nvSpPr>
          <p:spPr bwMode="auto">
            <a:xfrm rot="18996717" flipH="1">
              <a:off x="6045225" y="4403808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52" name="Freeform 441"/>
            <p:cNvSpPr>
              <a:spLocks/>
            </p:cNvSpPr>
            <p:nvPr/>
          </p:nvSpPr>
          <p:spPr bwMode="auto">
            <a:xfrm rot="18996717" flipH="1">
              <a:off x="6149914" y="4514560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53" name="Freeform 442"/>
            <p:cNvSpPr>
              <a:spLocks/>
            </p:cNvSpPr>
            <p:nvPr/>
          </p:nvSpPr>
          <p:spPr bwMode="auto">
            <a:xfrm rot="18996717" flipH="1">
              <a:off x="6254603" y="4625312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54" name="Freeform 443"/>
            <p:cNvSpPr>
              <a:spLocks/>
            </p:cNvSpPr>
            <p:nvPr/>
          </p:nvSpPr>
          <p:spPr bwMode="auto">
            <a:xfrm rot="18996717" flipH="1">
              <a:off x="6359292" y="4736064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55" name="Freeform 444"/>
            <p:cNvSpPr>
              <a:spLocks/>
            </p:cNvSpPr>
            <p:nvPr/>
          </p:nvSpPr>
          <p:spPr bwMode="auto">
            <a:xfrm rot="18996717" flipH="1">
              <a:off x="6463981" y="4846816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56" name="Freeform 445"/>
            <p:cNvSpPr>
              <a:spLocks/>
            </p:cNvSpPr>
            <p:nvPr/>
          </p:nvSpPr>
          <p:spPr bwMode="auto">
            <a:xfrm rot="18996717" flipH="1">
              <a:off x="6568670" y="4957567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57" name="Freeform 446"/>
            <p:cNvSpPr>
              <a:spLocks/>
            </p:cNvSpPr>
            <p:nvPr/>
          </p:nvSpPr>
          <p:spPr bwMode="auto">
            <a:xfrm rot="18996717" flipH="1">
              <a:off x="6673359" y="5068319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58" name="Freeform 447"/>
            <p:cNvSpPr>
              <a:spLocks/>
            </p:cNvSpPr>
            <p:nvPr/>
          </p:nvSpPr>
          <p:spPr bwMode="auto">
            <a:xfrm rot="18996717" flipH="1">
              <a:off x="6778048" y="5179071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cxnSp>
          <p:nvCxnSpPr>
            <p:cNvPr id="25659" name="Straight Connector 448"/>
            <p:cNvCxnSpPr>
              <a:cxnSpLocks noChangeShapeType="1"/>
              <a:stCxn id="25648" idx="0"/>
            </p:cNvCxnSpPr>
            <p:nvPr/>
          </p:nvCxnSpPr>
          <p:spPr bwMode="auto">
            <a:xfrm rot="-2603283" flipH="1" flipV="1">
              <a:off x="6732397" y="4863774"/>
              <a:ext cx="838200" cy="1809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5660" name="Straight Connector 449"/>
            <p:cNvCxnSpPr>
              <a:cxnSpLocks noChangeShapeType="1"/>
            </p:cNvCxnSpPr>
            <p:nvPr/>
          </p:nvCxnSpPr>
          <p:spPr bwMode="auto">
            <a:xfrm rot="-2603283" flipH="1" flipV="1">
              <a:off x="6627708" y="4753022"/>
              <a:ext cx="838200" cy="1809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5661" name="Straight Connector 450"/>
            <p:cNvCxnSpPr>
              <a:cxnSpLocks noChangeShapeType="1"/>
            </p:cNvCxnSpPr>
            <p:nvPr/>
          </p:nvCxnSpPr>
          <p:spPr bwMode="auto">
            <a:xfrm rot="-2603283" flipH="1" flipV="1">
              <a:off x="6523019" y="4642270"/>
              <a:ext cx="838200" cy="1809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5662" name="Straight Connector 451"/>
            <p:cNvCxnSpPr>
              <a:cxnSpLocks noChangeShapeType="1"/>
            </p:cNvCxnSpPr>
            <p:nvPr/>
          </p:nvCxnSpPr>
          <p:spPr bwMode="auto">
            <a:xfrm rot="-2603283" flipH="1" flipV="1">
              <a:off x="6418330" y="4531518"/>
              <a:ext cx="838200" cy="1809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5663" name="Straight Connector 452"/>
            <p:cNvCxnSpPr>
              <a:cxnSpLocks noChangeShapeType="1"/>
            </p:cNvCxnSpPr>
            <p:nvPr/>
          </p:nvCxnSpPr>
          <p:spPr bwMode="auto">
            <a:xfrm rot="-2603283" flipH="1" flipV="1">
              <a:off x="6313641" y="4420766"/>
              <a:ext cx="838200" cy="1809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5664" name="Straight Connector 453"/>
            <p:cNvCxnSpPr>
              <a:cxnSpLocks noChangeShapeType="1"/>
            </p:cNvCxnSpPr>
            <p:nvPr/>
          </p:nvCxnSpPr>
          <p:spPr bwMode="auto">
            <a:xfrm rot="-2603283" flipH="1" flipV="1">
              <a:off x="6208952" y="4310014"/>
              <a:ext cx="838200" cy="1809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5665" name="Straight Connector 454"/>
            <p:cNvCxnSpPr>
              <a:cxnSpLocks noChangeShapeType="1"/>
            </p:cNvCxnSpPr>
            <p:nvPr/>
          </p:nvCxnSpPr>
          <p:spPr bwMode="auto">
            <a:xfrm rot="-2603283" flipH="1" flipV="1">
              <a:off x="6104263" y="4199263"/>
              <a:ext cx="838200" cy="1809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5666" name="Straight Connector 455"/>
            <p:cNvCxnSpPr>
              <a:cxnSpLocks noChangeShapeType="1"/>
            </p:cNvCxnSpPr>
            <p:nvPr/>
          </p:nvCxnSpPr>
          <p:spPr bwMode="auto">
            <a:xfrm rot="-2603283" flipH="1" flipV="1">
              <a:off x="5999574" y="4088511"/>
              <a:ext cx="838200" cy="1809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5667" name="Straight Connector 456"/>
            <p:cNvCxnSpPr>
              <a:cxnSpLocks noChangeShapeType="1"/>
            </p:cNvCxnSpPr>
            <p:nvPr/>
          </p:nvCxnSpPr>
          <p:spPr bwMode="auto">
            <a:xfrm rot="-2603283" flipH="1" flipV="1">
              <a:off x="5894884" y="3977759"/>
              <a:ext cx="838200" cy="1809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5668" name="Straight Connector 457"/>
            <p:cNvCxnSpPr>
              <a:cxnSpLocks noChangeShapeType="1"/>
            </p:cNvCxnSpPr>
            <p:nvPr/>
          </p:nvCxnSpPr>
          <p:spPr bwMode="auto">
            <a:xfrm rot="-2603283" flipH="1" flipV="1">
              <a:off x="5790195" y="3867007"/>
              <a:ext cx="838200" cy="1809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5669" name="Straight Connector 458"/>
            <p:cNvCxnSpPr>
              <a:cxnSpLocks noChangeShapeType="1"/>
            </p:cNvCxnSpPr>
            <p:nvPr/>
          </p:nvCxnSpPr>
          <p:spPr bwMode="auto">
            <a:xfrm rot="-2603283" flipH="1" flipV="1">
              <a:off x="6040619" y="3691182"/>
              <a:ext cx="457200" cy="10477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5670" name="Straight Connector 459"/>
            <p:cNvCxnSpPr>
              <a:cxnSpLocks noChangeShapeType="1"/>
            </p:cNvCxnSpPr>
            <p:nvPr/>
          </p:nvCxnSpPr>
          <p:spPr bwMode="auto">
            <a:xfrm flipH="1">
              <a:off x="6604000" y="5342525"/>
              <a:ext cx="337804" cy="2962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25671" name="Rectangle 460"/>
            <p:cNvSpPr>
              <a:spLocks noChangeArrowheads="1"/>
            </p:cNvSpPr>
            <p:nvPr/>
          </p:nvSpPr>
          <p:spPr bwMode="auto">
            <a:xfrm rot="-2603283" flipH="1" flipV="1">
              <a:off x="4110946" y="1317833"/>
              <a:ext cx="838200" cy="1905000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cs typeface="Gill Sans" charset="0"/>
              </a:endParaRPr>
            </a:p>
          </p:txBody>
        </p:sp>
        <p:sp>
          <p:nvSpPr>
            <p:cNvPr id="25672" name="Freeform 461"/>
            <p:cNvSpPr>
              <a:spLocks/>
            </p:cNvSpPr>
            <p:nvPr/>
          </p:nvSpPr>
          <p:spPr bwMode="auto">
            <a:xfrm rot="-2603283" flipH="1" flipV="1">
              <a:off x="4696401" y="3066207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73" name="Freeform 462"/>
            <p:cNvSpPr>
              <a:spLocks/>
            </p:cNvSpPr>
            <p:nvPr/>
          </p:nvSpPr>
          <p:spPr bwMode="auto">
            <a:xfrm rot="-2603283" flipH="1" flipV="1">
              <a:off x="4591712" y="2955455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74" name="Freeform 463"/>
            <p:cNvSpPr>
              <a:spLocks/>
            </p:cNvSpPr>
            <p:nvPr/>
          </p:nvSpPr>
          <p:spPr bwMode="auto">
            <a:xfrm rot="-2603283" flipH="1" flipV="1">
              <a:off x="4487023" y="2844704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75" name="Freeform 464"/>
            <p:cNvSpPr>
              <a:spLocks/>
            </p:cNvSpPr>
            <p:nvPr/>
          </p:nvSpPr>
          <p:spPr bwMode="auto">
            <a:xfrm rot="-2603283" flipH="1" flipV="1">
              <a:off x="4382334" y="2733952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76" name="Freeform 465"/>
            <p:cNvSpPr>
              <a:spLocks/>
            </p:cNvSpPr>
            <p:nvPr/>
          </p:nvSpPr>
          <p:spPr bwMode="auto">
            <a:xfrm rot="-2603283" flipH="1" flipV="1">
              <a:off x="4277645" y="2623200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77" name="Freeform 466"/>
            <p:cNvSpPr>
              <a:spLocks/>
            </p:cNvSpPr>
            <p:nvPr/>
          </p:nvSpPr>
          <p:spPr bwMode="auto">
            <a:xfrm rot="-2603283" flipH="1" flipV="1">
              <a:off x="4172956" y="2512448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78" name="Freeform 467"/>
            <p:cNvSpPr>
              <a:spLocks/>
            </p:cNvSpPr>
            <p:nvPr/>
          </p:nvSpPr>
          <p:spPr bwMode="auto">
            <a:xfrm rot="-2603283" flipH="1" flipV="1">
              <a:off x="4068266" y="2401696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79" name="Freeform 468"/>
            <p:cNvSpPr>
              <a:spLocks/>
            </p:cNvSpPr>
            <p:nvPr/>
          </p:nvSpPr>
          <p:spPr bwMode="auto">
            <a:xfrm rot="-2603283" flipH="1" flipV="1">
              <a:off x="3963577" y="2290945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80" name="Freeform 469"/>
            <p:cNvSpPr>
              <a:spLocks/>
            </p:cNvSpPr>
            <p:nvPr/>
          </p:nvSpPr>
          <p:spPr bwMode="auto">
            <a:xfrm rot="-2603283" flipH="1" flipV="1">
              <a:off x="3858888" y="2180193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81" name="Freeform 470"/>
            <p:cNvSpPr>
              <a:spLocks/>
            </p:cNvSpPr>
            <p:nvPr/>
          </p:nvSpPr>
          <p:spPr bwMode="auto">
            <a:xfrm rot="-2603283" flipH="1" flipV="1">
              <a:off x="3754199" y="2069441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82" name="Freeform 471"/>
            <p:cNvSpPr>
              <a:spLocks/>
            </p:cNvSpPr>
            <p:nvPr/>
          </p:nvSpPr>
          <p:spPr bwMode="auto">
            <a:xfrm rot="18996717" flipV="1">
              <a:off x="5352853" y="2485011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83" name="Freeform 472"/>
            <p:cNvSpPr>
              <a:spLocks/>
            </p:cNvSpPr>
            <p:nvPr/>
          </p:nvSpPr>
          <p:spPr bwMode="auto">
            <a:xfrm rot="18996717" flipV="1">
              <a:off x="5248164" y="2374259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84" name="Freeform 473"/>
            <p:cNvSpPr>
              <a:spLocks/>
            </p:cNvSpPr>
            <p:nvPr/>
          </p:nvSpPr>
          <p:spPr bwMode="auto">
            <a:xfrm rot="18996717" flipV="1">
              <a:off x="5143475" y="2263508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85" name="Freeform 474"/>
            <p:cNvSpPr>
              <a:spLocks/>
            </p:cNvSpPr>
            <p:nvPr/>
          </p:nvSpPr>
          <p:spPr bwMode="auto">
            <a:xfrm rot="18996717" flipV="1">
              <a:off x="5038786" y="2152756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86" name="Freeform 475"/>
            <p:cNvSpPr>
              <a:spLocks/>
            </p:cNvSpPr>
            <p:nvPr/>
          </p:nvSpPr>
          <p:spPr bwMode="auto">
            <a:xfrm rot="18996717" flipV="1">
              <a:off x="4934097" y="2042004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87" name="Freeform 476"/>
            <p:cNvSpPr>
              <a:spLocks/>
            </p:cNvSpPr>
            <p:nvPr/>
          </p:nvSpPr>
          <p:spPr bwMode="auto">
            <a:xfrm rot="18996717" flipV="1">
              <a:off x="4829408" y="1931252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88" name="Freeform 477"/>
            <p:cNvSpPr>
              <a:spLocks/>
            </p:cNvSpPr>
            <p:nvPr/>
          </p:nvSpPr>
          <p:spPr bwMode="auto">
            <a:xfrm rot="18996717" flipV="1">
              <a:off x="4724719" y="1820500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89" name="Freeform 478"/>
            <p:cNvSpPr>
              <a:spLocks/>
            </p:cNvSpPr>
            <p:nvPr/>
          </p:nvSpPr>
          <p:spPr bwMode="auto">
            <a:xfrm rot="18996717" flipV="1">
              <a:off x="4620030" y="1709749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90" name="Freeform 479"/>
            <p:cNvSpPr>
              <a:spLocks/>
            </p:cNvSpPr>
            <p:nvPr/>
          </p:nvSpPr>
          <p:spPr bwMode="auto">
            <a:xfrm rot="18996717" flipV="1">
              <a:off x="4515341" y="1598997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91" name="Freeform 480"/>
            <p:cNvSpPr>
              <a:spLocks/>
            </p:cNvSpPr>
            <p:nvPr/>
          </p:nvSpPr>
          <p:spPr bwMode="auto">
            <a:xfrm rot="18996717" flipV="1">
              <a:off x="4410652" y="1488245"/>
              <a:ext cx="38100" cy="76200"/>
            </a:xfrm>
            <a:custGeom>
              <a:avLst/>
              <a:gdLst>
                <a:gd name="T0" fmla="*/ 0 w 38100"/>
                <a:gd name="T1" fmla="*/ 0 h 76200"/>
                <a:gd name="T2" fmla="*/ 38100 w 38100"/>
                <a:gd name="T3" fmla="*/ 44450 h 76200"/>
                <a:gd name="T4" fmla="*/ 0 w 38100"/>
                <a:gd name="T5" fmla="*/ 76200 h 76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00" h="76200">
                  <a:moveTo>
                    <a:pt x="0" y="0"/>
                  </a:moveTo>
                  <a:cubicBezTo>
                    <a:pt x="19050" y="15875"/>
                    <a:pt x="38100" y="31750"/>
                    <a:pt x="38100" y="44450"/>
                  </a:cubicBezTo>
                  <a:cubicBezTo>
                    <a:pt x="38100" y="57150"/>
                    <a:pt x="19050" y="66675"/>
                    <a:pt x="0" y="7620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cxnSp>
          <p:nvCxnSpPr>
            <p:cNvPr id="25692" name="Straight Connector 481"/>
            <p:cNvCxnSpPr>
              <a:cxnSpLocks noChangeShapeType="1"/>
            </p:cNvCxnSpPr>
            <p:nvPr/>
          </p:nvCxnSpPr>
          <p:spPr bwMode="auto">
            <a:xfrm rot="21076957" flipV="1">
              <a:off x="3210256" y="1661006"/>
              <a:ext cx="1282776" cy="57525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5693" name="Straight Connector 482"/>
            <p:cNvCxnSpPr>
              <a:cxnSpLocks noChangeShapeType="1"/>
            </p:cNvCxnSpPr>
            <p:nvPr/>
          </p:nvCxnSpPr>
          <p:spPr bwMode="auto">
            <a:xfrm rot="-2603283">
              <a:off x="3760892" y="1809519"/>
              <a:ext cx="838200" cy="1809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5694" name="Straight Connector 483"/>
            <p:cNvCxnSpPr>
              <a:cxnSpLocks noChangeShapeType="1"/>
            </p:cNvCxnSpPr>
            <p:nvPr/>
          </p:nvCxnSpPr>
          <p:spPr bwMode="auto">
            <a:xfrm rot="-2603283">
              <a:off x="3865581" y="1920271"/>
              <a:ext cx="838200" cy="1809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5695" name="Straight Connector 484"/>
            <p:cNvCxnSpPr>
              <a:cxnSpLocks noChangeShapeType="1"/>
            </p:cNvCxnSpPr>
            <p:nvPr/>
          </p:nvCxnSpPr>
          <p:spPr bwMode="auto">
            <a:xfrm rot="-2603283">
              <a:off x="3970270" y="2031023"/>
              <a:ext cx="838200" cy="1809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5696" name="Straight Connector 485"/>
            <p:cNvCxnSpPr>
              <a:cxnSpLocks noChangeShapeType="1"/>
            </p:cNvCxnSpPr>
            <p:nvPr/>
          </p:nvCxnSpPr>
          <p:spPr bwMode="auto">
            <a:xfrm rot="-2603283">
              <a:off x="4074959" y="2141775"/>
              <a:ext cx="838200" cy="1809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5697" name="Straight Connector 486"/>
            <p:cNvCxnSpPr>
              <a:cxnSpLocks noChangeShapeType="1"/>
            </p:cNvCxnSpPr>
            <p:nvPr/>
          </p:nvCxnSpPr>
          <p:spPr bwMode="auto">
            <a:xfrm rot="-2603283">
              <a:off x="4179648" y="2252527"/>
              <a:ext cx="838200" cy="1809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5698" name="Straight Connector 487"/>
            <p:cNvCxnSpPr>
              <a:cxnSpLocks noChangeShapeType="1"/>
            </p:cNvCxnSpPr>
            <p:nvPr/>
          </p:nvCxnSpPr>
          <p:spPr bwMode="auto">
            <a:xfrm rot="-2603283">
              <a:off x="4284337" y="2363278"/>
              <a:ext cx="838200" cy="1809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5699" name="Straight Connector 488"/>
            <p:cNvCxnSpPr>
              <a:cxnSpLocks noChangeShapeType="1"/>
            </p:cNvCxnSpPr>
            <p:nvPr/>
          </p:nvCxnSpPr>
          <p:spPr bwMode="auto">
            <a:xfrm rot="-2603283">
              <a:off x="4389026" y="2474030"/>
              <a:ext cx="838200" cy="1809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5700" name="Straight Connector 489"/>
            <p:cNvCxnSpPr>
              <a:cxnSpLocks noChangeShapeType="1"/>
            </p:cNvCxnSpPr>
            <p:nvPr/>
          </p:nvCxnSpPr>
          <p:spPr bwMode="auto">
            <a:xfrm rot="-2603283">
              <a:off x="4493716" y="2584782"/>
              <a:ext cx="838200" cy="1809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5701" name="Straight Connector 490"/>
            <p:cNvCxnSpPr>
              <a:cxnSpLocks noChangeShapeType="1"/>
            </p:cNvCxnSpPr>
            <p:nvPr/>
          </p:nvCxnSpPr>
          <p:spPr bwMode="auto">
            <a:xfrm rot="-2603283">
              <a:off x="4598405" y="2695534"/>
              <a:ext cx="838200" cy="1809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5702" name="Straight Connector 491"/>
            <p:cNvCxnSpPr>
              <a:cxnSpLocks noChangeShapeType="1"/>
            </p:cNvCxnSpPr>
            <p:nvPr/>
          </p:nvCxnSpPr>
          <p:spPr bwMode="auto">
            <a:xfrm rot="-2603283">
              <a:off x="4728981" y="2947558"/>
              <a:ext cx="457200" cy="10477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25703" name="Oval 492"/>
            <p:cNvSpPr>
              <a:spLocks noChangeArrowheads="1"/>
            </p:cNvSpPr>
            <p:nvPr/>
          </p:nvSpPr>
          <p:spPr bwMode="auto">
            <a:xfrm>
              <a:off x="5003081" y="2738511"/>
              <a:ext cx="1219200" cy="1219200"/>
            </a:xfrm>
            <a:prstGeom prst="ellipse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cs typeface="Gill Sans" charset="0"/>
              </a:endParaRPr>
            </a:p>
          </p:txBody>
        </p:sp>
        <p:sp>
          <p:nvSpPr>
            <p:cNvPr id="494" name="Block Arc 493"/>
            <p:cNvSpPr/>
            <p:nvPr/>
          </p:nvSpPr>
          <p:spPr bwMode="auto">
            <a:xfrm>
              <a:off x="4843863" y="2586339"/>
              <a:ext cx="1523938" cy="1522899"/>
            </a:xfrm>
            <a:prstGeom prst="blockArc">
              <a:avLst>
                <a:gd name="adj1" fmla="val 9142847"/>
                <a:gd name="adj2" fmla="val 17809880"/>
                <a:gd name="adj3" fmla="val 9842"/>
              </a:avLst>
            </a:prstGeom>
            <a:blipFill dpi="0" rotWithShape="0">
              <a:blip r:embed="rId7"/>
              <a:srcRect/>
              <a:tile tx="0" ty="0" sx="100000" sy="100000" flip="none" algn="tl"/>
            </a:blipFill>
            <a:ln w="254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Gill Sans" pitchFamily="1" charset="0"/>
                <a:ea typeface="Gill Sans" pitchFamily="1" charset="0"/>
                <a:cs typeface="Gill Sans" pitchFamily="1" charset="0"/>
                <a:sym typeface="Gill Sans" pitchFamily="1" charset="0"/>
              </a:endParaRPr>
            </a:p>
          </p:txBody>
        </p:sp>
        <p:sp>
          <p:nvSpPr>
            <p:cNvPr id="495" name="Block Arc 494"/>
            <p:cNvSpPr/>
            <p:nvPr/>
          </p:nvSpPr>
          <p:spPr bwMode="auto">
            <a:xfrm flipH="1" flipV="1">
              <a:off x="4843863" y="2586339"/>
              <a:ext cx="1523938" cy="1522899"/>
            </a:xfrm>
            <a:prstGeom prst="blockArc">
              <a:avLst>
                <a:gd name="adj1" fmla="val 9125710"/>
                <a:gd name="adj2" fmla="val 17833894"/>
                <a:gd name="adj3" fmla="val 9934"/>
              </a:avLst>
            </a:prstGeom>
            <a:blipFill dpi="0" rotWithShape="0">
              <a:blip r:embed="rId7"/>
              <a:srcRect/>
              <a:tile tx="0" ty="0" sx="100000" sy="100000" flip="none" algn="tl"/>
            </a:blipFill>
            <a:ln w="254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Gill Sans" pitchFamily="1" charset="0"/>
                <a:ea typeface="Gill Sans" pitchFamily="1" charset="0"/>
                <a:cs typeface="Gill Sans" pitchFamily="1" charset="0"/>
                <a:sym typeface="Gill Sans" pitchFamily="1" charset="0"/>
              </a:endParaRPr>
            </a:p>
          </p:txBody>
        </p:sp>
        <p:cxnSp>
          <p:nvCxnSpPr>
            <p:cNvPr id="25706" name="Straight Connector 495"/>
            <p:cNvCxnSpPr>
              <a:cxnSpLocks noChangeShapeType="1"/>
            </p:cNvCxnSpPr>
            <p:nvPr/>
          </p:nvCxnSpPr>
          <p:spPr bwMode="auto">
            <a:xfrm rot="-523043">
              <a:off x="3410138" y="2237721"/>
              <a:ext cx="1063781" cy="2045709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5707" name="Straight Connector 496"/>
            <p:cNvCxnSpPr>
              <a:cxnSpLocks noChangeShapeType="1"/>
            </p:cNvCxnSpPr>
            <p:nvPr/>
          </p:nvCxnSpPr>
          <p:spPr bwMode="auto">
            <a:xfrm flipH="1" flipV="1">
              <a:off x="4622800" y="4191000"/>
              <a:ext cx="1981200" cy="14478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grpSp>
          <p:nvGrpSpPr>
            <p:cNvPr id="25708" name="Group 497"/>
            <p:cNvGrpSpPr>
              <a:grpSpLocks/>
            </p:cNvGrpSpPr>
            <p:nvPr/>
          </p:nvGrpSpPr>
          <p:grpSpPr bwMode="auto">
            <a:xfrm>
              <a:off x="6375400" y="3886200"/>
              <a:ext cx="152400" cy="152400"/>
              <a:chOff x="6146800" y="4191000"/>
              <a:chExt cx="152400" cy="152400"/>
            </a:xfrm>
          </p:grpSpPr>
          <p:cxnSp>
            <p:nvCxnSpPr>
              <p:cNvPr id="25730" name="Straight Connector 519"/>
              <p:cNvCxnSpPr>
                <a:cxnSpLocks noChangeShapeType="1"/>
              </p:cNvCxnSpPr>
              <p:nvPr/>
            </p:nvCxnSpPr>
            <p:spPr bwMode="auto">
              <a:xfrm flipV="1">
                <a:off x="6146800" y="4191000"/>
                <a:ext cx="76200" cy="15240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25731" name="Straight Connector 520"/>
              <p:cNvCxnSpPr>
                <a:cxnSpLocks noChangeShapeType="1"/>
              </p:cNvCxnSpPr>
              <p:nvPr/>
            </p:nvCxnSpPr>
            <p:spPr bwMode="auto">
              <a:xfrm>
                <a:off x="6146800" y="4343400"/>
                <a:ext cx="152400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</p:grpSp>
        <p:grpSp>
          <p:nvGrpSpPr>
            <p:cNvPr id="25709" name="Group 498"/>
            <p:cNvGrpSpPr>
              <a:grpSpLocks/>
            </p:cNvGrpSpPr>
            <p:nvPr/>
          </p:nvGrpSpPr>
          <p:grpSpPr bwMode="auto">
            <a:xfrm>
              <a:off x="6604000" y="4267200"/>
              <a:ext cx="152400" cy="152400"/>
              <a:chOff x="6146800" y="4191000"/>
              <a:chExt cx="152400" cy="152400"/>
            </a:xfrm>
          </p:grpSpPr>
          <p:cxnSp>
            <p:nvCxnSpPr>
              <p:cNvPr id="25728" name="Straight Connector 517"/>
              <p:cNvCxnSpPr>
                <a:cxnSpLocks noChangeShapeType="1"/>
              </p:cNvCxnSpPr>
              <p:nvPr/>
            </p:nvCxnSpPr>
            <p:spPr bwMode="auto">
              <a:xfrm flipV="1">
                <a:off x="6146800" y="4191000"/>
                <a:ext cx="76200" cy="15240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25729" name="Straight Connector 518"/>
              <p:cNvCxnSpPr>
                <a:cxnSpLocks noChangeShapeType="1"/>
              </p:cNvCxnSpPr>
              <p:nvPr/>
            </p:nvCxnSpPr>
            <p:spPr bwMode="auto">
              <a:xfrm>
                <a:off x="6146800" y="4343400"/>
                <a:ext cx="152400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</p:grpSp>
        <p:grpSp>
          <p:nvGrpSpPr>
            <p:cNvPr id="25710" name="Group 499"/>
            <p:cNvGrpSpPr>
              <a:grpSpLocks/>
            </p:cNvGrpSpPr>
            <p:nvPr/>
          </p:nvGrpSpPr>
          <p:grpSpPr bwMode="auto">
            <a:xfrm>
              <a:off x="6832600" y="4648200"/>
              <a:ext cx="152400" cy="152400"/>
              <a:chOff x="6146800" y="4191000"/>
              <a:chExt cx="152400" cy="152400"/>
            </a:xfrm>
          </p:grpSpPr>
          <p:cxnSp>
            <p:nvCxnSpPr>
              <p:cNvPr id="25726" name="Straight Connector 515"/>
              <p:cNvCxnSpPr>
                <a:cxnSpLocks noChangeShapeType="1"/>
              </p:cNvCxnSpPr>
              <p:nvPr/>
            </p:nvCxnSpPr>
            <p:spPr bwMode="auto">
              <a:xfrm flipV="1">
                <a:off x="6146800" y="4191000"/>
                <a:ext cx="76200" cy="15240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25727" name="Straight Connector 516"/>
              <p:cNvCxnSpPr>
                <a:cxnSpLocks noChangeShapeType="1"/>
              </p:cNvCxnSpPr>
              <p:nvPr/>
            </p:nvCxnSpPr>
            <p:spPr bwMode="auto">
              <a:xfrm>
                <a:off x="6146800" y="4343400"/>
                <a:ext cx="152400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</p:grpSp>
        <p:grpSp>
          <p:nvGrpSpPr>
            <p:cNvPr id="25711" name="Group 500"/>
            <p:cNvGrpSpPr>
              <a:grpSpLocks/>
            </p:cNvGrpSpPr>
            <p:nvPr/>
          </p:nvGrpSpPr>
          <p:grpSpPr bwMode="auto">
            <a:xfrm>
              <a:off x="4165600" y="1752600"/>
              <a:ext cx="609600" cy="914400"/>
              <a:chOff x="6527800" y="4038600"/>
              <a:chExt cx="609600" cy="914400"/>
            </a:xfrm>
          </p:grpSpPr>
          <p:grpSp>
            <p:nvGrpSpPr>
              <p:cNvPr id="25717" name="Group 506"/>
              <p:cNvGrpSpPr>
                <a:grpSpLocks/>
              </p:cNvGrpSpPr>
              <p:nvPr/>
            </p:nvGrpSpPr>
            <p:grpSpPr bwMode="auto">
              <a:xfrm>
                <a:off x="6527800" y="4038600"/>
                <a:ext cx="152400" cy="152400"/>
                <a:chOff x="6146800" y="4191000"/>
                <a:chExt cx="152400" cy="152400"/>
              </a:xfrm>
            </p:grpSpPr>
            <p:cxnSp>
              <p:nvCxnSpPr>
                <p:cNvPr id="25724" name="Straight Connector 513"/>
                <p:cNvCxnSpPr>
                  <a:cxnSpLocks noChangeShapeType="1"/>
                </p:cNvCxnSpPr>
                <p:nvPr/>
              </p:nvCxnSpPr>
              <p:spPr bwMode="auto">
                <a:xfrm flipV="1">
                  <a:off x="6146800" y="4191000"/>
                  <a:ext cx="76200" cy="152400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</p:cxnSp>
            <p:cxnSp>
              <p:nvCxnSpPr>
                <p:cNvPr id="25725" name="Straight Connector 514"/>
                <p:cNvCxnSpPr>
                  <a:cxnSpLocks noChangeShapeType="1"/>
                </p:cNvCxnSpPr>
                <p:nvPr/>
              </p:nvCxnSpPr>
              <p:spPr bwMode="auto">
                <a:xfrm>
                  <a:off x="6146800" y="4343400"/>
                  <a:ext cx="152400" cy="0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</p:cxnSp>
          </p:grpSp>
          <p:grpSp>
            <p:nvGrpSpPr>
              <p:cNvPr id="25718" name="Group 507"/>
              <p:cNvGrpSpPr>
                <a:grpSpLocks/>
              </p:cNvGrpSpPr>
              <p:nvPr/>
            </p:nvGrpSpPr>
            <p:grpSpPr bwMode="auto">
              <a:xfrm>
                <a:off x="6756400" y="4419600"/>
                <a:ext cx="152400" cy="152400"/>
                <a:chOff x="6146800" y="4191000"/>
                <a:chExt cx="152400" cy="152400"/>
              </a:xfrm>
            </p:grpSpPr>
            <p:cxnSp>
              <p:nvCxnSpPr>
                <p:cNvPr id="25722" name="Straight Connector 511"/>
                <p:cNvCxnSpPr>
                  <a:cxnSpLocks noChangeShapeType="1"/>
                </p:cNvCxnSpPr>
                <p:nvPr/>
              </p:nvCxnSpPr>
              <p:spPr bwMode="auto">
                <a:xfrm flipV="1">
                  <a:off x="6146800" y="4191000"/>
                  <a:ext cx="76200" cy="152400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</p:cxnSp>
            <p:cxnSp>
              <p:nvCxnSpPr>
                <p:cNvPr id="25723" name="Straight Connector 512"/>
                <p:cNvCxnSpPr>
                  <a:cxnSpLocks noChangeShapeType="1"/>
                </p:cNvCxnSpPr>
                <p:nvPr/>
              </p:nvCxnSpPr>
              <p:spPr bwMode="auto">
                <a:xfrm>
                  <a:off x="6146800" y="4343400"/>
                  <a:ext cx="152400" cy="0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</p:cxnSp>
          </p:grpSp>
          <p:grpSp>
            <p:nvGrpSpPr>
              <p:cNvPr id="25719" name="Group 508"/>
              <p:cNvGrpSpPr>
                <a:grpSpLocks/>
              </p:cNvGrpSpPr>
              <p:nvPr/>
            </p:nvGrpSpPr>
            <p:grpSpPr bwMode="auto">
              <a:xfrm>
                <a:off x="6985000" y="4800600"/>
                <a:ext cx="152400" cy="152400"/>
                <a:chOff x="6146800" y="4191000"/>
                <a:chExt cx="152400" cy="152400"/>
              </a:xfrm>
            </p:grpSpPr>
            <p:cxnSp>
              <p:nvCxnSpPr>
                <p:cNvPr id="25720" name="Straight Connector 509"/>
                <p:cNvCxnSpPr>
                  <a:cxnSpLocks noChangeShapeType="1"/>
                </p:cNvCxnSpPr>
                <p:nvPr/>
              </p:nvCxnSpPr>
              <p:spPr bwMode="auto">
                <a:xfrm flipV="1">
                  <a:off x="6146800" y="4191000"/>
                  <a:ext cx="76200" cy="152400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</p:cxnSp>
            <p:cxnSp>
              <p:nvCxnSpPr>
                <p:cNvPr id="25721" name="Straight Connector 510"/>
                <p:cNvCxnSpPr>
                  <a:cxnSpLocks noChangeShapeType="1"/>
                </p:cNvCxnSpPr>
                <p:nvPr/>
              </p:nvCxnSpPr>
              <p:spPr bwMode="auto">
                <a:xfrm>
                  <a:off x="6146800" y="4343400"/>
                  <a:ext cx="152400" cy="0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</p:cxnSp>
          </p:grpSp>
        </p:grpSp>
        <p:cxnSp>
          <p:nvCxnSpPr>
            <p:cNvPr id="25712" name="Straight Connector 501"/>
            <p:cNvCxnSpPr>
              <a:cxnSpLocks noChangeShapeType="1"/>
            </p:cNvCxnSpPr>
            <p:nvPr/>
          </p:nvCxnSpPr>
          <p:spPr bwMode="auto">
            <a:xfrm flipV="1">
              <a:off x="3861174" y="3009070"/>
              <a:ext cx="0" cy="1524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5713" name="Straight Connector 502"/>
            <p:cNvCxnSpPr>
              <a:cxnSpLocks noChangeShapeType="1"/>
            </p:cNvCxnSpPr>
            <p:nvPr/>
          </p:nvCxnSpPr>
          <p:spPr bwMode="auto">
            <a:xfrm flipH="1" flipV="1">
              <a:off x="3697358" y="3087021"/>
              <a:ext cx="152400" cy="762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grpSp>
          <p:nvGrpSpPr>
            <p:cNvPr id="25714" name="Group 503"/>
            <p:cNvGrpSpPr>
              <a:grpSpLocks/>
            </p:cNvGrpSpPr>
            <p:nvPr/>
          </p:nvGrpSpPr>
          <p:grpSpPr bwMode="auto">
            <a:xfrm rot="-865246">
              <a:off x="6010976" y="5198176"/>
              <a:ext cx="152400" cy="152400"/>
              <a:chOff x="4089400" y="3352800"/>
              <a:chExt cx="152400" cy="152400"/>
            </a:xfrm>
          </p:grpSpPr>
          <p:cxnSp>
            <p:nvCxnSpPr>
              <p:cNvPr id="25715" name="Straight Connector 504"/>
              <p:cNvCxnSpPr>
                <a:cxnSpLocks noChangeShapeType="1"/>
              </p:cNvCxnSpPr>
              <p:nvPr/>
            </p:nvCxnSpPr>
            <p:spPr bwMode="auto">
              <a:xfrm flipV="1">
                <a:off x="4241800" y="3352800"/>
                <a:ext cx="0" cy="15240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25716" name="Straight Connector 505"/>
              <p:cNvCxnSpPr>
                <a:cxnSpLocks noChangeShapeType="1"/>
              </p:cNvCxnSpPr>
              <p:nvPr/>
            </p:nvCxnSpPr>
            <p:spPr bwMode="auto">
              <a:xfrm flipH="1" flipV="1">
                <a:off x="4089400" y="3429000"/>
                <a:ext cx="152400" cy="7620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</p:grpSp>
      </p:grpSp>
      <p:graphicFrame>
        <p:nvGraphicFramePr>
          <p:cNvPr id="25624" name="Object 521"/>
          <p:cNvGraphicFramePr>
            <a:graphicFrameLocks noChangeAspect="1"/>
          </p:cNvGraphicFramePr>
          <p:nvPr/>
        </p:nvGraphicFramePr>
        <p:xfrm>
          <a:off x="1417320" y="2743200"/>
          <a:ext cx="297180" cy="2743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65100" imgH="152400" progId="Equation.DSMT4">
                  <p:embed/>
                </p:oleObj>
              </mc:Choice>
              <mc:Fallback>
                <p:oleObj name="Equation" r:id="rId8" imgW="165100" imgH="15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17320" y="2743200"/>
                        <a:ext cx="297180" cy="27432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25" name="Object 522"/>
          <p:cNvGraphicFramePr>
            <a:graphicFrameLocks noChangeAspect="1"/>
          </p:cNvGraphicFramePr>
          <p:nvPr/>
        </p:nvGraphicFramePr>
        <p:xfrm>
          <a:off x="6355080" y="4869180"/>
          <a:ext cx="297180" cy="2743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65100" imgH="152400" progId="Equation.DSMT4">
                  <p:embed/>
                </p:oleObj>
              </mc:Choice>
              <mc:Fallback>
                <p:oleObj name="Equation" r:id="rId10" imgW="165100" imgH="15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55080" y="4869180"/>
                        <a:ext cx="297180" cy="27432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26" name="Object 523"/>
          <p:cNvGraphicFramePr>
            <a:graphicFrameLocks noChangeAspect="1"/>
          </p:cNvGraphicFramePr>
          <p:nvPr/>
        </p:nvGraphicFramePr>
        <p:xfrm>
          <a:off x="3543300" y="891540"/>
          <a:ext cx="228600" cy="2743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27000" imgH="152400" progId="Equation.DSMT4">
                  <p:embed/>
                </p:oleObj>
              </mc:Choice>
              <mc:Fallback>
                <p:oleObj name="Equation" r:id="rId12" imgW="127000" imgH="15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43300" y="891540"/>
                        <a:ext cx="228600" cy="27432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5627" name="Group 130"/>
          <p:cNvGrpSpPr>
            <a:grpSpLocks/>
          </p:cNvGrpSpPr>
          <p:nvPr/>
        </p:nvGrpSpPr>
        <p:grpSpPr bwMode="auto">
          <a:xfrm rot="10539548">
            <a:off x="4679157" y="2578894"/>
            <a:ext cx="754380" cy="822960"/>
            <a:chOff x="5155037" y="2910935"/>
            <a:chExt cx="838200" cy="914400"/>
          </a:xfrm>
        </p:grpSpPr>
        <p:sp>
          <p:nvSpPr>
            <p:cNvPr id="132" name="Arc 131"/>
            <p:cNvSpPr/>
            <p:nvPr/>
          </p:nvSpPr>
          <p:spPr bwMode="auto">
            <a:xfrm>
              <a:off x="5155319" y="2987266"/>
              <a:ext cx="838200" cy="838200"/>
            </a:xfrm>
            <a:prstGeom prst="arc">
              <a:avLst>
                <a:gd name="adj1" fmla="val 16200000"/>
                <a:gd name="adj2" fmla="val 2471156"/>
              </a:avLst>
            </a:prstGeom>
            <a:noFill/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Gill Sans" pitchFamily="1" charset="0"/>
                <a:ea typeface="Gill Sans" pitchFamily="1" charset="0"/>
                <a:cs typeface="Gill Sans" pitchFamily="1" charset="0"/>
                <a:sym typeface="Gill Sans" pitchFamily="1" charset="0"/>
              </a:endParaRPr>
            </a:p>
          </p:txBody>
        </p:sp>
        <p:cxnSp>
          <p:nvCxnSpPr>
            <p:cNvPr id="25635" name="Straight Connector 132"/>
            <p:cNvCxnSpPr>
              <a:cxnSpLocks noChangeShapeType="1"/>
              <a:stCxn id="132" idx="0"/>
            </p:cNvCxnSpPr>
            <p:nvPr/>
          </p:nvCxnSpPr>
          <p:spPr bwMode="auto">
            <a:xfrm flipV="1">
              <a:off x="5574136" y="2910935"/>
              <a:ext cx="266700" cy="7620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5636" name="Straight Connector 133"/>
            <p:cNvCxnSpPr>
              <a:cxnSpLocks noChangeShapeType="1"/>
            </p:cNvCxnSpPr>
            <p:nvPr/>
          </p:nvCxnSpPr>
          <p:spPr bwMode="auto">
            <a:xfrm>
              <a:off x="5575300" y="2971800"/>
              <a:ext cx="190500" cy="15240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cxnSp>
        <p:nvCxnSpPr>
          <p:cNvPr id="25628" name="Straight Arrow Connector 434"/>
          <p:cNvCxnSpPr>
            <a:cxnSpLocks noChangeShapeType="1"/>
          </p:cNvCxnSpPr>
          <p:nvPr/>
        </p:nvCxnSpPr>
        <p:spPr bwMode="auto">
          <a:xfrm flipH="1">
            <a:off x="2926080" y="1234440"/>
            <a:ext cx="822960" cy="822960"/>
          </a:xfrm>
          <a:prstGeom prst="straightConnector1">
            <a:avLst/>
          </a:prstGeom>
          <a:noFill/>
          <a:ln w="57150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5629" name="Straight Arrow Connector 312"/>
          <p:cNvCxnSpPr>
            <a:cxnSpLocks noChangeShapeType="1"/>
          </p:cNvCxnSpPr>
          <p:nvPr/>
        </p:nvCxnSpPr>
        <p:spPr bwMode="auto">
          <a:xfrm flipH="1" flipV="1">
            <a:off x="3749040" y="1234440"/>
            <a:ext cx="754380" cy="274320"/>
          </a:xfrm>
          <a:prstGeom prst="straightConnector1">
            <a:avLst/>
          </a:prstGeom>
          <a:noFill/>
          <a:ln w="57150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5630" name="Straight Arrow Connector 434"/>
          <p:cNvCxnSpPr>
            <a:cxnSpLocks noChangeShapeType="1"/>
          </p:cNvCxnSpPr>
          <p:nvPr/>
        </p:nvCxnSpPr>
        <p:spPr bwMode="auto">
          <a:xfrm rot="10800000" flipH="1">
            <a:off x="6423660" y="4046220"/>
            <a:ext cx="822960" cy="822960"/>
          </a:xfrm>
          <a:prstGeom prst="straightConnector1">
            <a:avLst/>
          </a:prstGeom>
          <a:noFill/>
          <a:ln w="57150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5631" name="Straight Arrow Connector 312"/>
          <p:cNvCxnSpPr>
            <a:cxnSpLocks noChangeShapeType="1"/>
          </p:cNvCxnSpPr>
          <p:nvPr/>
        </p:nvCxnSpPr>
        <p:spPr bwMode="auto">
          <a:xfrm rot="10800000" flipH="1" flipV="1">
            <a:off x="5669280" y="4594860"/>
            <a:ext cx="754380" cy="274320"/>
          </a:xfrm>
          <a:prstGeom prst="straightConnector1">
            <a:avLst/>
          </a:prstGeom>
          <a:noFill/>
          <a:ln w="57150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graphicFrame>
        <p:nvGraphicFramePr>
          <p:cNvPr id="25632" name="Object 251"/>
          <p:cNvGraphicFramePr>
            <a:graphicFrameLocks noChangeAspect="1"/>
          </p:cNvGraphicFramePr>
          <p:nvPr/>
        </p:nvGraphicFramePr>
        <p:xfrm>
          <a:off x="3028950" y="5577840"/>
          <a:ext cx="342900" cy="3657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190500" imgH="203200" progId="Equation.DSMT4">
                  <p:embed/>
                </p:oleObj>
              </mc:Choice>
              <mc:Fallback>
                <p:oleObj name="Equation" r:id="rId14" imgW="1905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28950" y="5577840"/>
                        <a:ext cx="342900" cy="36576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33" name="Object 271"/>
          <p:cNvGraphicFramePr>
            <a:graphicFrameLocks noChangeAspect="1"/>
          </p:cNvGraphicFramePr>
          <p:nvPr/>
        </p:nvGraphicFramePr>
        <p:xfrm>
          <a:off x="4983480" y="2948940"/>
          <a:ext cx="185738" cy="2057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114300" imgH="127000" progId="Equation.DSMT4">
                  <p:embed/>
                </p:oleObj>
              </mc:Choice>
              <mc:Fallback>
                <p:oleObj name="Equation" r:id="rId16" imgW="114300" imgH="127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83480" y="2948940"/>
                        <a:ext cx="185738" cy="20574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7" name="TextBox 136"/>
          <p:cNvSpPr txBox="1"/>
          <p:nvPr/>
        </p:nvSpPr>
        <p:spPr>
          <a:xfrm>
            <a:off x="5540679" y="434241"/>
            <a:ext cx="33604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>
                <a:solidFill>
                  <a:srgbClr val="FF0000"/>
                </a:solidFill>
                <a:latin typeface="Apple Chancery"/>
                <a:cs typeface="Apple Chancery"/>
              </a:rPr>
              <a:t>Back to attraction </a:t>
            </a:r>
            <a:r>
              <a:rPr lang="en-US" sz="2000" dirty="0">
                <a:latin typeface="Times New Roman"/>
                <a:cs typeface="Times New Roman"/>
              </a:rPr>
              <a:t>. . . </a:t>
            </a:r>
          </a:p>
        </p:txBody>
      </p:sp>
      <p:sp>
        <p:nvSpPr>
          <p:cNvPr id="138" name="TextBox 137"/>
          <p:cNvSpPr txBox="1"/>
          <p:nvPr/>
        </p:nvSpPr>
        <p:spPr>
          <a:xfrm>
            <a:off x="5226226" y="5943600"/>
            <a:ext cx="33604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This is a DC motor</a:t>
            </a:r>
            <a:r>
              <a:rPr lang="en-US" sz="2000" dirty="0">
                <a:latin typeface="Times New Roman"/>
                <a:cs typeface="Times New Roman"/>
              </a:rPr>
              <a:t>. . . </a:t>
            </a:r>
          </a:p>
        </p:txBody>
      </p:sp>
      <p:sp>
        <p:nvSpPr>
          <p:cNvPr id="139" name="Rectangle 5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40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505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45.)</a:t>
            </a:r>
          </a:p>
        </p:txBody>
      </p:sp>
    </p:spTree>
    <p:extLst>
      <p:ext uri="{BB962C8B-B14F-4D97-AF65-F5344CB8AC3E}">
        <p14:creationId xmlns:p14="http://schemas.microsoft.com/office/powerpoint/2010/main" val="2370823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8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/>
          <p:cNvSpPr>
            <a:spLocks noChangeArrowheads="1"/>
          </p:cNvSpPr>
          <p:nvPr/>
        </p:nvSpPr>
        <p:spPr bwMode="auto">
          <a:xfrm>
            <a:off x="140018" y="342900"/>
            <a:ext cx="1739538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What is it?</a:t>
            </a:r>
          </a:p>
        </p:txBody>
      </p:sp>
      <p:sp>
        <p:nvSpPr>
          <p:cNvPr id="139267" name="Rectangle 8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39296" name="TextBox 60"/>
          <p:cNvSpPr txBox="1">
            <a:spLocks noChangeArrowheads="1"/>
          </p:cNvSpPr>
          <p:nvPr/>
        </p:nvSpPr>
        <p:spPr bwMode="auto">
          <a:xfrm>
            <a:off x="406718" y="1010903"/>
            <a:ext cx="4571682" cy="28530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 eaLnBrk="1" hangingPunct="1"/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What you are </a:t>
            </a:r>
            <a:r>
              <a:rPr lang="en-US" sz="2000" dirty="0">
                <a:latin typeface="Times New Roman"/>
                <a:cs typeface="Times New Roman"/>
              </a:rPr>
              <a:t>looking at here is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circuit for </a:t>
            </a:r>
            <a:r>
              <a:rPr lang="en-US" sz="2000" dirty="0">
                <a:latin typeface="Times New Roman"/>
                <a:cs typeface="Times New Roman"/>
              </a:rPr>
              <a:t>an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old-fashioned door bell</a:t>
            </a:r>
            <a:r>
              <a:rPr lang="en-US" sz="2000" dirty="0">
                <a:latin typeface="Times New Roman"/>
                <a:cs typeface="Times New Roman"/>
              </a:rPr>
              <a:t>.  See if you can follow through to see how the mechanism works (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note the direction of the magnetic field in the pink horseshoe electromagnet</a:t>
            </a:r>
            <a:r>
              <a:rPr lang="en-US" sz="2000" dirty="0">
                <a:latin typeface="Times New Roman"/>
                <a:cs typeface="Times New Roman"/>
              </a:rPr>
              <a:t>, and the direction of the induced magnetic field in the yellow bar opposite the poles of the horseshoe magnetic, when the current flows).</a:t>
            </a:r>
          </a:p>
        </p:txBody>
      </p:sp>
      <p:sp>
        <p:nvSpPr>
          <p:cNvPr id="34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505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46.)</a:t>
            </a:r>
          </a:p>
        </p:txBody>
      </p:sp>
      <p:grpSp>
        <p:nvGrpSpPr>
          <p:cNvPr id="36" name="Group 35"/>
          <p:cNvGrpSpPr/>
          <p:nvPr/>
        </p:nvGrpSpPr>
        <p:grpSpPr>
          <a:xfrm>
            <a:off x="5372100" y="257493"/>
            <a:ext cx="3368043" cy="5047279"/>
            <a:chOff x="3251200" y="1143000"/>
            <a:chExt cx="3406826" cy="5105400"/>
          </a:xfrm>
        </p:grpSpPr>
        <p:sp>
          <p:nvSpPr>
            <p:cNvPr id="37" name="Freeform 138246"/>
            <p:cNvSpPr>
              <a:spLocks/>
            </p:cNvSpPr>
            <p:nvPr/>
          </p:nvSpPr>
          <p:spPr bwMode="auto">
            <a:xfrm>
              <a:off x="4102100" y="2228850"/>
              <a:ext cx="1428750" cy="2171700"/>
            </a:xfrm>
            <a:custGeom>
              <a:avLst/>
              <a:gdLst>
                <a:gd name="T0" fmla="*/ 6350 w 1428750"/>
                <a:gd name="T1" fmla="*/ 393700 h 2171700"/>
                <a:gd name="T2" fmla="*/ 1054100 w 1428750"/>
                <a:gd name="T3" fmla="*/ 381000 h 2171700"/>
                <a:gd name="T4" fmla="*/ 1054100 w 1428750"/>
                <a:gd name="T5" fmla="*/ 1797050 h 2171700"/>
                <a:gd name="T6" fmla="*/ 19050 w 1428750"/>
                <a:gd name="T7" fmla="*/ 1790700 h 2171700"/>
                <a:gd name="T8" fmla="*/ 19050 w 1428750"/>
                <a:gd name="T9" fmla="*/ 2165350 h 2171700"/>
                <a:gd name="T10" fmla="*/ 1428750 w 1428750"/>
                <a:gd name="T11" fmla="*/ 2171700 h 2171700"/>
                <a:gd name="T12" fmla="*/ 1422400 w 1428750"/>
                <a:gd name="T13" fmla="*/ 12700 h 2171700"/>
                <a:gd name="T14" fmla="*/ 0 w 1428750"/>
                <a:gd name="T15" fmla="*/ 0 h 2171700"/>
                <a:gd name="T16" fmla="*/ 6350 w 1428750"/>
                <a:gd name="T17" fmla="*/ 393700 h 217170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428750" h="2171700">
                  <a:moveTo>
                    <a:pt x="6350" y="393700"/>
                  </a:moveTo>
                  <a:lnTo>
                    <a:pt x="1054100" y="381000"/>
                  </a:lnTo>
                  <a:lnTo>
                    <a:pt x="1054100" y="1797050"/>
                  </a:lnTo>
                  <a:lnTo>
                    <a:pt x="19050" y="1790700"/>
                  </a:lnTo>
                  <a:lnTo>
                    <a:pt x="19050" y="2165350"/>
                  </a:lnTo>
                  <a:lnTo>
                    <a:pt x="1428750" y="2171700"/>
                  </a:lnTo>
                  <a:cubicBezTo>
                    <a:pt x="1426633" y="1452033"/>
                    <a:pt x="1424517" y="732367"/>
                    <a:pt x="1422400" y="12700"/>
                  </a:cubicBezTo>
                  <a:lnTo>
                    <a:pt x="0" y="0"/>
                  </a:lnTo>
                  <a:lnTo>
                    <a:pt x="6350" y="393700"/>
                  </a:lnTo>
                  <a:close/>
                </a:path>
              </a:pathLst>
            </a:custGeom>
            <a:solidFill>
              <a:srgbClr val="FF0000">
                <a:alpha val="50980"/>
              </a:srgbClr>
            </a:solidFill>
            <a:ln w="12700" cmpd="sng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cxnSp>
          <p:nvCxnSpPr>
            <p:cNvPr id="38" name="Straight Connector 2"/>
            <p:cNvCxnSpPr>
              <a:cxnSpLocks noChangeShapeType="1"/>
            </p:cNvCxnSpPr>
            <p:nvPr/>
          </p:nvCxnSpPr>
          <p:spPr bwMode="auto">
            <a:xfrm>
              <a:off x="5660803" y="1447799"/>
              <a:ext cx="685800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39" name="Straight Connector 7"/>
            <p:cNvCxnSpPr>
              <a:cxnSpLocks noChangeShapeType="1"/>
            </p:cNvCxnSpPr>
            <p:nvPr/>
          </p:nvCxnSpPr>
          <p:spPr bwMode="auto">
            <a:xfrm>
              <a:off x="3251200" y="1447799"/>
              <a:ext cx="1952403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40" name="Straight Connector 9"/>
            <p:cNvCxnSpPr>
              <a:cxnSpLocks noChangeShapeType="1"/>
            </p:cNvCxnSpPr>
            <p:nvPr/>
          </p:nvCxnSpPr>
          <p:spPr bwMode="auto">
            <a:xfrm flipV="1">
              <a:off x="5203603" y="1143000"/>
              <a:ext cx="457200" cy="304799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41" name="Straight Connector 11"/>
            <p:cNvCxnSpPr>
              <a:cxnSpLocks noChangeShapeType="1"/>
            </p:cNvCxnSpPr>
            <p:nvPr/>
          </p:nvCxnSpPr>
          <p:spPr bwMode="auto">
            <a:xfrm>
              <a:off x="3251200" y="1447800"/>
              <a:ext cx="0" cy="373380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42" name="Straight Connector 13"/>
            <p:cNvCxnSpPr>
              <a:cxnSpLocks noChangeShapeType="1"/>
            </p:cNvCxnSpPr>
            <p:nvPr/>
          </p:nvCxnSpPr>
          <p:spPr bwMode="auto">
            <a:xfrm>
              <a:off x="3251200" y="1447800"/>
              <a:ext cx="0" cy="373380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43" name="Straight Connector 14"/>
            <p:cNvCxnSpPr>
              <a:cxnSpLocks noChangeShapeType="1"/>
            </p:cNvCxnSpPr>
            <p:nvPr/>
          </p:nvCxnSpPr>
          <p:spPr bwMode="auto">
            <a:xfrm>
              <a:off x="3251200" y="1447800"/>
              <a:ext cx="0" cy="373380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44" name="Straight Connector 15"/>
            <p:cNvCxnSpPr>
              <a:cxnSpLocks noChangeShapeType="1"/>
            </p:cNvCxnSpPr>
            <p:nvPr/>
          </p:nvCxnSpPr>
          <p:spPr bwMode="auto">
            <a:xfrm>
              <a:off x="6353229" y="3581400"/>
              <a:ext cx="0" cy="121920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45" name="Straight Connector 16"/>
            <p:cNvCxnSpPr>
              <a:cxnSpLocks noChangeShapeType="1"/>
            </p:cNvCxnSpPr>
            <p:nvPr/>
          </p:nvCxnSpPr>
          <p:spPr bwMode="auto">
            <a:xfrm>
              <a:off x="6353229" y="1447799"/>
              <a:ext cx="0" cy="167640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46" name="Straight Connector 19"/>
            <p:cNvCxnSpPr>
              <a:cxnSpLocks noChangeShapeType="1"/>
            </p:cNvCxnSpPr>
            <p:nvPr/>
          </p:nvCxnSpPr>
          <p:spPr bwMode="auto">
            <a:xfrm>
              <a:off x="4241800" y="4800600"/>
              <a:ext cx="2111428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47" name="Straight Connector 21"/>
            <p:cNvCxnSpPr>
              <a:cxnSpLocks noChangeShapeType="1"/>
            </p:cNvCxnSpPr>
            <p:nvPr/>
          </p:nvCxnSpPr>
          <p:spPr bwMode="auto">
            <a:xfrm>
              <a:off x="4241800" y="4419600"/>
              <a:ext cx="0" cy="38100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48" name="Straight Connector 25"/>
            <p:cNvCxnSpPr>
              <a:cxnSpLocks noChangeShapeType="1"/>
            </p:cNvCxnSpPr>
            <p:nvPr/>
          </p:nvCxnSpPr>
          <p:spPr bwMode="auto">
            <a:xfrm>
              <a:off x="6048426" y="3276600"/>
              <a:ext cx="609600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49" name="Straight Connector 29"/>
            <p:cNvCxnSpPr>
              <a:cxnSpLocks noChangeShapeType="1"/>
            </p:cNvCxnSpPr>
            <p:nvPr/>
          </p:nvCxnSpPr>
          <p:spPr bwMode="auto">
            <a:xfrm>
              <a:off x="6048426" y="3581400"/>
              <a:ext cx="609600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50" name="Straight Connector 31"/>
            <p:cNvCxnSpPr>
              <a:cxnSpLocks noChangeShapeType="1"/>
            </p:cNvCxnSpPr>
            <p:nvPr/>
          </p:nvCxnSpPr>
          <p:spPr bwMode="auto">
            <a:xfrm>
              <a:off x="6200827" y="3429001"/>
              <a:ext cx="304799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51" name="Straight Connector 33"/>
            <p:cNvCxnSpPr>
              <a:cxnSpLocks noChangeShapeType="1"/>
            </p:cNvCxnSpPr>
            <p:nvPr/>
          </p:nvCxnSpPr>
          <p:spPr bwMode="auto">
            <a:xfrm>
              <a:off x="6200827" y="3124200"/>
              <a:ext cx="304799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52" name="Straight Connector 34"/>
            <p:cNvCxnSpPr>
              <a:cxnSpLocks noChangeShapeType="1"/>
            </p:cNvCxnSpPr>
            <p:nvPr/>
          </p:nvCxnSpPr>
          <p:spPr bwMode="auto">
            <a:xfrm>
              <a:off x="3251200" y="5181600"/>
              <a:ext cx="304800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53" name="Straight Connector 35"/>
            <p:cNvCxnSpPr>
              <a:cxnSpLocks noChangeShapeType="1"/>
            </p:cNvCxnSpPr>
            <p:nvPr/>
          </p:nvCxnSpPr>
          <p:spPr bwMode="auto">
            <a:xfrm>
              <a:off x="3403600" y="5105400"/>
              <a:ext cx="152400" cy="76200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54" name="Straight Connector 37"/>
            <p:cNvCxnSpPr>
              <a:cxnSpLocks noChangeShapeType="1"/>
            </p:cNvCxnSpPr>
            <p:nvPr/>
          </p:nvCxnSpPr>
          <p:spPr bwMode="auto">
            <a:xfrm flipV="1">
              <a:off x="3403600" y="5181600"/>
              <a:ext cx="152400" cy="76200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55" name="Straight Connector 38"/>
            <p:cNvCxnSpPr>
              <a:cxnSpLocks noChangeShapeType="1"/>
            </p:cNvCxnSpPr>
            <p:nvPr/>
          </p:nvCxnSpPr>
          <p:spPr bwMode="auto">
            <a:xfrm flipH="1">
              <a:off x="4241800" y="4038600"/>
              <a:ext cx="76200" cy="38100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56" name="Straight Connector 40"/>
            <p:cNvCxnSpPr>
              <a:cxnSpLocks noChangeShapeType="1"/>
            </p:cNvCxnSpPr>
            <p:nvPr/>
          </p:nvCxnSpPr>
          <p:spPr bwMode="auto">
            <a:xfrm flipH="1">
              <a:off x="4318000" y="4038600"/>
              <a:ext cx="76200" cy="38100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57" name="Straight Connector 41"/>
            <p:cNvCxnSpPr>
              <a:cxnSpLocks noChangeShapeType="1"/>
            </p:cNvCxnSpPr>
            <p:nvPr/>
          </p:nvCxnSpPr>
          <p:spPr bwMode="auto">
            <a:xfrm flipH="1">
              <a:off x="4394200" y="4038600"/>
              <a:ext cx="76200" cy="38100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58" name="Straight Connector 42"/>
            <p:cNvCxnSpPr>
              <a:cxnSpLocks noChangeShapeType="1"/>
            </p:cNvCxnSpPr>
            <p:nvPr/>
          </p:nvCxnSpPr>
          <p:spPr bwMode="auto">
            <a:xfrm flipH="1">
              <a:off x="4470400" y="4038600"/>
              <a:ext cx="76200" cy="38100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59" name="Straight Connector 43"/>
            <p:cNvCxnSpPr>
              <a:cxnSpLocks noChangeShapeType="1"/>
            </p:cNvCxnSpPr>
            <p:nvPr/>
          </p:nvCxnSpPr>
          <p:spPr bwMode="auto">
            <a:xfrm flipH="1">
              <a:off x="4546600" y="4038600"/>
              <a:ext cx="76200" cy="38100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60" name="Straight Connector 44"/>
            <p:cNvCxnSpPr>
              <a:cxnSpLocks noChangeShapeType="1"/>
            </p:cNvCxnSpPr>
            <p:nvPr/>
          </p:nvCxnSpPr>
          <p:spPr bwMode="auto">
            <a:xfrm flipH="1">
              <a:off x="4622800" y="4038600"/>
              <a:ext cx="76200" cy="38100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61" name="Straight Connector 45"/>
            <p:cNvCxnSpPr>
              <a:cxnSpLocks noChangeShapeType="1"/>
            </p:cNvCxnSpPr>
            <p:nvPr/>
          </p:nvCxnSpPr>
          <p:spPr bwMode="auto">
            <a:xfrm flipH="1">
              <a:off x="4699000" y="4038600"/>
              <a:ext cx="76200" cy="38100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62" name="Straight Connector 46"/>
            <p:cNvCxnSpPr>
              <a:cxnSpLocks noChangeShapeType="1"/>
            </p:cNvCxnSpPr>
            <p:nvPr/>
          </p:nvCxnSpPr>
          <p:spPr bwMode="auto">
            <a:xfrm flipH="1">
              <a:off x="4775200" y="4038600"/>
              <a:ext cx="76200" cy="38100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63" name="Straight Connector 47"/>
            <p:cNvCxnSpPr>
              <a:cxnSpLocks noChangeShapeType="1"/>
            </p:cNvCxnSpPr>
            <p:nvPr/>
          </p:nvCxnSpPr>
          <p:spPr bwMode="auto">
            <a:xfrm flipH="1">
              <a:off x="4851400" y="3810000"/>
              <a:ext cx="228600" cy="22860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64" name="Straight Connector 49"/>
            <p:cNvCxnSpPr>
              <a:cxnSpLocks noChangeShapeType="1"/>
            </p:cNvCxnSpPr>
            <p:nvPr/>
          </p:nvCxnSpPr>
          <p:spPr bwMode="auto">
            <a:xfrm>
              <a:off x="5003800" y="2590800"/>
              <a:ext cx="76200" cy="121920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65" name="Straight Connector 51"/>
            <p:cNvCxnSpPr>
              <a:cxnSpLocks noChangeShapeType="1"/>
            </p:cNvCxnSpPr>
            <p:nvPr/>
          </p:nvCxnSpPr>
          <p:spPr bwMode="auto">
            <a:xfrm flipH="1">
              <a:off x="4927600" y="2209800"/>
              <a:ext cx="76200" cy="38100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66" name="Straight Connector 53"/>
            <p:cNvCxnSpPr>
              <a:cxnSpLocks noChangeShapeType="1"/>
            </p:cNvCxnSpPr>
            <p:nvPr/>
          </p:nvCxnSpPr>
          <p:spPr bwMode="auto">
            <a:xfrm flipH="1">
              <a:off x="4851400" y="2209800"/>
              <a:ext cx="76200" cy="38100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67" name="Straight Connector 54"/>
            <p:cNvCxnSpPr>
              <a:cxnSpLocks noChangeShapeType="1"/>
            </p:cNvCxnSpPr>
            <p:nvPr/>
          </p:nvCxnSpPr>
          <p:spPr bwMode="auto">
            <a:xfrm flipH="1">
              <a:off x="4775200" y="2209800"/>
              <a:ext cx="76200" cy="38100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68" name="Straight Connector 55"/>
            <p:cNvCxnSpPr>
              <a:cxnSpLocks noChangeShapeType="1"/>
            </p:cNvCxnSpPr>
            <p:nvPr/>
          </p:nvCxnSpPr>
          <p:spPr bwMode="auto">
            <a:xfrm flipH="1">
              <a:off x="4699000" y="2209800"/>
              <a:ext cx="76200" cy="38100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69" name="Straight Connector 56"/>
            <p:cNvCxnSpPr>
              <a:cxnSpLocks noChangeShapeType="1"/>
            </p:cNvCxnSpPr>
            <p:nvPr/>
          </p:nvCxnSpPr>
          <p:spPr bwMode="auto">
            <a:xfrm flipH="1">
              <a:off x="4622800" y="2209800"/>
              <a:ext cx="76200" cy="38100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70" name="Straight Connector 57"/>
            <p:cNvCxnSpPr>
              <a:cxnSpLocks noChangeShapeType="1"/>
            </p:cNvCxnSpPr>
            <p:nvPr/>
          </p:nvCxnSpPr>
          <p:spPr bwMode="auto">
            <a:xfrm flipH="1">
              <a:off x="4546600" y="2209800"/>
              <a:ext cx="76200" cy="38100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71" name="Straight Connector 58"/>
            <p:cNvCxnSpPr>
              <a:cxnSpLocks noChangeShapeType="1"/>
            </p:cNvCxnSpPr>
            <p:nvPr/>
          </p:nvCxnSpPr>
          <p:spPr bwMode="auto">
            <a:xfrm flipH="1">
              <a:off x="4470400" y="2209800"/>
              <a:ext cx="76200" cy="38100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72" name="Straight Connector 59"/>
            <p:cNvCxnSpPr>
              <a:cxnSpLocks noChangeShapeType="1"/>
            </p:cNvCxnSpPr>
            <p:nvPr/>
          </p:nvCxnSpPr>
          <p:spPr bwMode="auto">
            <a:xfrm flipH="1">
              <a:off x="4394200" y="2209800"/>
              <a:ext cx="76200" cy="38100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73" name="Straight Connector 60"/>
            <p:cNvCxnSpPr>
              <a:cxnSpLocks noChangeShapeType="1"/>
            </p:cNvCxnSpPr>
            <p:nvPr/>
          </p:nvCxnSpPr>
          <p:spPr bwMode="auto">
            <a:xfrm flipH="1">
              <a:off x="4318000" y="2209800"/>
              <a:ext cx="76200" cy="38100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74" name="Straight Connector 61"/>
            <p:cNvCxnSpPr>
              <a:cxnSpLocks noChangeShapeType="1"/>
            </p:cNvCxnSpPr>
            <p:nvPr/>
          </p:nvCxnSpPr>
          <p:spPr bwMode="auto">
            <a:xfrm flipH="1">
              <a:off x="3860800" y="2057400"/>
              <a:ext cx="152400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</p:cxnSp>
        <p:sp>
          <p:nvSpPr>
            <p:cNvPr id="75" name="Freeform 138247"/>
            <p:cNvSpPr>
              <a:spLocks/>
            </p:cNvSpPr>
            <p:nvPr/>
          </p:nvSpPr>
          <p:spPr bwMode="auto">
            <a:xfrm>
              <a:off x="4006850" y="2044700"/>
              <a:ext cx="196850" cy="184150"/>
            </a:xfrm>
            <a:custGeom>
              <a:avLst/>
              <a:gdLst>
                <a:gd name="T0" fmla="*/ 196850 w 196850"/>
                <a:gd name="T1" fmla="*/ 184150 h 184150"/>
                <a:gd name="T2" fmla="*/ 133350 w 196850"/>
                <a:gd name="T3" fmla="*/ 50800 h 184150"/>
                <a:gd name="T4" fmla="*/ 0 w 196850"/>
                <a:gd name="T5" fmla="*/ 0 h 18415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96850" h="184150">
                  <a:moveTo>
                    <a:pt x="196850" y="184150"/>
                  </a:moveTo>
                  <a:cubicBezTo>
                    <a:pt x="181504" y="132821"/>
                    <a:pt x="166158" y="81492"/>
                    <a:pt x="133350" y="50800"/>
                  </a:cubicBezTo>
                  <a:cubicBezTo>
                    <a:pt x="100542" y="20108"/>
                    <a:pt x="0" y="0"/>
                    <a:pt x="0" y="0"/>
                  </a:cubicBezTo>
                </a:path>
              </a:pathLst>
            </a:custGeom>
            <a:noFill/>
            <a:ln w="12700" cmpd="sng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6" name="Rectangle 138248"/>
            <p:cNvSpPr>
              <a:spLocks noChangeArrowheads="1"/>
            </p:cNvSpPr>
            <p:nvPr/>
          </p:nvSpPr>
          <p:spPr bwMode="auto">
            <a:xfrm>
              <a:off x="3556000" y="1981200"/>
              <a:ext cx="304800" cy="3581400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cs typeface="Gill Sans" charset="0"/>
              </a:endParaRPr>
            </a:p>
          </p:txBody>
        </p:sp>
        <p:sp>
          <p:nvSpPr>
            <p:cNvPr id="77" name="Oval 138249"/>
            <p:cNvSpPr>
              <a:spLocks noChangeArrowheads="1"/>
            </p:cNvSpPr>
            <p:nvPr/>
          </p:nvSpPr>
          <p:spPr bwMode="auto">
            <a:xfrm>
              <a:off x="3632200" y="2057400"/>
              <a:ext cx="152400" cy="152400"/>
            </a:xfrm>
            <a:prstGeom prst="ellipse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cs typeface="Gill Sans" charset="0"/>
              </a:endParaRPr>
            </a:p>
          </p:txBody>
        </p:sp>
        <p:sp>
          <p:nvSpPr>
            <p:cNvPr id="78" name="Oval 77"/>
            <p:cNvSpPr/>
            <p:nvPr/>
          </p:nvSpPr>
          <p:spPr bwMode="auto">
            <a:xfrm>
              <a:off x="3479800" y="5486400"/>
              <a:ext cx="457200" cy="457200"/>
            </a:xfrm>
            <a:prstGeom prst="ellipse">
              <a:avLst/>
            </a:prstGeom>
            <a:gradFill flip="none" rotWithShape="1">
              <a:gsLst>
                <a:gs pos="0">
                  <a:schemeClr val="tx1"/>
                </a:gs>
                <a:gs pos="86000">
                  <a:srgbClr val="FFFFFF"/>
                </a:gs>
              </a:gsLst>
              <a:path path="circle">
                <a:fillToRect l="50000" t="50000" r="50000" b="50000"/>
              </a:path>
              <a:tileRect/>
            </a:gradFill>
            <a:ln w="254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Gill Sans" pitchFamily="1" charset="0"/>
                <a:ea typeface="Gill Sans" pitchFamily="1" charset="0"/>
                <a:cs typeface="Gill Sans" pitchFamily="1" charset="0"/>
                <a:sym typeface="Gill Sans" pitchFamily="1" charset="0"/>
              </a:endParaRPr>
            </a:p>
          </p:txBody>
        </p:sp>
        <p:sp>
          <p:nvSpPr>
            <p:cNvPr id="79" name="Oval 68"/>
            <p:cNvSpPr>
              <a:spLocks noChangeArrowheads="1"/>
            </p:cNvSpPr>
            <p:nvPr/>
          </p:nvSpPr>
          <p:spPr bwMode="auto">
            <a:xfrm>
              <a:off x="4013200" y="5181600"/>
              <a:ext cx="1066800" cy="1066800"/>
            </a:xfrm>
            <a:prstGeom prst="ellipse">
              <a:avLst/>
            </a:prstGeom>
            <a:solidFill>
              <a:srgbClr val="008000">
                <a:alpha val="50980"/>
              </a:srgbClr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cs typeface="Gill Sans" charset="0"/>
              </a:endParaRPr>
            </a:p>
          </p:txBody>
        </p:sp>
      </p:grpSp>
      <p:graphicFrame>
        <p:nvGraphicFramePr>
          <p:cNvPr id="81" name="Object 8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22110999"/>
              </p:ext>
            </p:extLst>
          </p:nvPr>
        </p:nvGraphicFramePr>
        <p:xfrm>
          <a:off x="7688469" y="1203969"/>
          <a:ext cx="449014" cy="2540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92100" imgH="165100" progId="Equation.DSMT4">
                  <p:embed/>
                </p:oleObj>
              </mc:Choice>
              <mc:Fallback>
                <p:oleObj name="Equation" r:id="rId4" imgW="292100" imgH="1651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688469" y="1203969"/>
                        <a:ext cx="449014" cy="25402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" name="Object 8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70037873"/>
              </p:ext>
            </p:extLst>
          </p:nvPr>
        </p:nvGraphicFramePr>
        <p:xfrm>
          <a:off x="6547372" y="4347334"/>
          <a:ext cx="409280" cy="2528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66700" imgH="165100" progId="Equation.DSMT4">
                  <p:embed/>
                </p:oleObj>
              </mc:Choice>
              <mc:Fallback>
                <p:oleObj name="Equation" r:id="rId6" imgW="266700" imgH="1651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547372" y="4347334"/>
                        <a:ext cx="409280" cy="25283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59547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9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9296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1" name="Rectangle 8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40307" name="TextBox 42"/>
          <p:cNvSpPr txBox="1">
            <a:spLocks noChangeArrowheads="1"/>
          </p:cNvSpPr>
          <p:nvPr/>
        </p:nvSpPr>
        <p:spPr bwMode="auto">
          <a:xfrm>
            <a:off x="6143809" y="2970337"/>
            <a:ext cx="512335" cy="360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800" dirty="0">
                <a:latin typeface="Times New Roman"/>
                <a:cs typeface="Times New Roman"/>
              </a:rPr>
              <a:t>coil</a:t>
            </a:r>
          </a:p>
        </p:txBody>
      </p:sp>
      <p:sp>
        <p:nvSpPr>
          <p:cNvPr id="140308" name="TextBox 43"/>
          <p:cNvSpPr txBox="1">
            <a:spLocks noChangeArrowheads="1"/>
          </p:cNvSpPr>
          <p:nvPr/>
        </p:nvSpPr>
        <p:spPr bwMode="auto">
          <a:xfrm>
            <a:off x="7273033" y="4128102"/>
            <a:ext cx="1792899" cy="6370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800" dirty="0">
                <a:latin typeface="Times New Roman"/>
                <a:cs typeface="Times New Roman"/>
              </a:rPr>
              <a:t>cone (constrained </a:t>
            </a:r>
          </a:p>
          <a:p>
            <a:pPr eaLnBrk="1" hangingPunct="1"/>
            <a:r>
              <a:rPr lang="en-US" sz="1800" dirty="0">
                <a:latin typeface="Times New Roman"/>
                <a:cs typeface="Times New Roman"/>
              </a:rPr>
              <a:t>    at the edges)</a:t>
            </a:r>
          </a:p>
        </p:txBody>
      </p:sp>
      <p:sp>
        <p:nvSpPr>
          <p:cNvPr id="140293" name="Cube 5"/>
          <p:cNvSpPr>
            <a:spLocks noChangeArrowheads="1"/>
          </p:cNvSpPr>
          <p:nvPr/>
        </p:nvSpPr>
        <p:spPr bwMode="auto">
          <a:xfrm>
            <a:off x="5454254" y="2189055"/>
            <a:ext cx="1145264" cy="708973"/>
          </a:xfrm>
          <a:prstGeom prst="cube">
            <a:avLst>
              <a:gd name="adj" fmla="val 25000"/>
            </a:avLst>
          </a:prstGeom>
          <a:solidFill>
            <a:srgbClr val="FF0000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lIns="82296" tIns="41148" rIns="82296" bIns="41148"/>
          <a:lstStyle/>
          <a:p>
            <a:endParaRPr lang="en-US"/>
          </a:p>
        </p:txBody>
      </p:sp>
      <p:grpSp>
        <p:nvGrpSpPr>
          <p:cNvPr id="140294" name="Group 40"/>
          <p:cNvGrpSpPr>
            <a:grpSpLocks/>
          </p:cNvGrpSpPr>
          <p:nvPr/>
        </p:nvGrpSpPr>
        <p:grpSpPr bwMode="auto">
          <a:xfrm>
            <a:off x="7035809" y="1916373"/>
            <a:ext cx="319265" cy="1199801"/>
            <a:chOff x="6070600" y="2400300"/>
            <a:chExt cx="446617" cy="1866900"/>
          </a:xfrm>
        </p:grpSpPr>
        <p:sp>
          <p:nvSpPr>
            <p:cNvPr id="140328" name="Freeform 6"/>
            <p:cNvSpPr>
              <a:spLocks noChangeArrowheads="1"/>
            </p:cNvSpPr>
            <p:nvPr/>
          </p:nvSpPr>
          <p:spPr bwMode="auto">
            <a:xfrm>
              <a:off x="6070600" y="2400300"/>
              <a:ext cx="446617" cy="1866900"/>
            </a:xfrm>
            <a:custGeom>
              <a:avLst/>
              <a:gdLst>
                <a:gd name="T0" fmla="*/ 446617 w 446617"/>
                <a:gd name="T1" fmla="*/ 71967 h 1866900"/>
                <a:gd name="T2" fmla="*/ 345017 w 446617"/>
                <a:gd name="T3" fmla="*/ 8467 h 1866900"/>
                <a:gd name="T4" fmla="*/ 268817 w 446617"/>
                <a:gd name="T5" fmla="*/ 21167 h 1866900"/>
                <a:gd name="T6" fmla="*/ 205317 w 446617"/>
                <a:gd name="T7" fmla="*/ 46567 h 1866900"/>
                <a:gd name="T8" fmla="*/ 154517 w 446617"/>
                <a:gd name="T9" fmla="*/ 97367 h 1866900"/>
                <a:gd name="T10" fmla="*/ 91017 w 446617"/>
                <a:gd name="T11" fmla="*/ 249767 h 1866900"/>
                <a:gd name="T12" fmla="*/ 40217 w 446617"/>
                <a:gd name="T13" fmla="*/ 452967 h 1866900"/>
                <a:gd name="T14" fmla="*/ 2117 w 446617"/>
                <a:gd name="T15" fmla="*/ 1367367 h 1866900"/>
                <a:gd name="T16" fmla="*/ 27517 w 446617"/>
                <a:gd name="T17" fmla="*/ 1583267 h 1866900"/>
                <a:gd name="T18" fmla="*/ 91017 w 446617"/>
                <a:gd name="T19" fmla="*/ 1735667 h 1866900"/>
                <a:gd name="T20" fmla="*/ 205317 w 446617"/>
                <a:gd name="T21" fmla="*/ 1837267 h 1866900"/>
                <a:gd name="T22" fmla="*/ 306917 w 446617"/>
                <a:gd name="T23" fmla="*/ 1862667 h 1866900"/>
                <a:gd name="T24" fmla="*/ 421217 w 446617"/>
                <a:gd name="T25" fmla="*/ 1811867 h 186690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446617"/>
                <a:gd name="T40" fmla="*/ 0 h 1866900"/>
                <a:gd name="T41" fmla="*/ 446617 w 446617"/>
                <a:gd name="T42" fmla="*/ 1866900 h 1866900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446617" h="1866900">
                  <a:moveTo>
                    <a:pt x="446617" y="71967"/>
                  </a:moveTo>
                  <a:cubicBezTo>
                    <a:pt x="410633" y="44450"/>
                    <a:pt x="374650" y="16934"/>
                    <a:pt x="345017" y="8467"/>
                  </a:cubicBezTo>
                  <a:cubicBezTo>
                    <a:pt x="315384" y="0"/>
                    <a:pt x="292100" y="14817"/>
                    <a:pt x="268817" y="21167"/>
                  </a:cubicBezTo>
                  <a:cubicBezTo>
                    <a:pt x="245534" y="27517"/>
                    <a:pt x="224367" y="33867"/>
                    <a:pt x="205317" y="46567"/>
                  </a:cubicBezTo>
                  <a:cubicBezTo>
                    <a:pt x="186267" y="59267"/>
                    <a:pt x="173567" y="63500"/>
                    <a:pt x="154517" y="97367"/>
                  </a:cubicBezTo>
                  <a:cubicBezTo>
                    <a:pt x="135467" y="131234"/>
                    <a:pt x="110067" y="190500"/>
                    <a:pt x="91017" y="249767"/>
                  </a:cubicBezTo>
                  <a:cubicBezTo>
                    <a:pt x="71967" y="309034"/>
                    <a:pt x="55034" y="266700"/>
                    <a:pt x="40217" y="452967"/>
                  </a:cubicBezTo>
                  <a:cubicBezTo>
                    <a:pt x="25400" y="639234"/>
                    <a:pt x="4234" y="1178984"/>
                    <a:pt x="2117" y="1367367"/>
                  </a:cubicBezTo>
                  <a:cubicBezTo>
                    <a:pt x="0" y="1555750"/>
                    <a:pt x="12700" y="1521884"/>
                    <a:pt x="27517" y="1583267"/>
                  </a:cubicBezTo>
                  <a:cubicBezTo>
                    <a:pt x="42334" y="1644650"/>
                    <a:pt x="61384" y="1693334"/>
                    <a:pt x="91017" y="1735667"/>
                  </a:cubicBezTo>
                  <a:cubicBezTo>
                    <a:pt x="120650" y="1778000"/>
                    <a:pt x="169334" y="1816100"/>
                    <a:pt x="205317" y="1837267"/>
                  </a:cubicBezTo>
                  <a:cubicBezTo>
                    <a:pt x="241300" y="1858434"/>
                    <a:pt x="270934" y="1866900"/>
                    <a:pt x="306917" y="1862667"/>
                  </a:cubicBezTo>
                  <a:cubicBezTo>
                    <a:pt x="342900" y="1858434"/>
                    <a:pt x="421217" y="1811867"/>
                    <a:pt x="421217" y="1811867"/>
                  </a:cubicBezTo>
                </a:path>
              </a:pathLst>
            </a:custGeom>
            <a:noFill/>
            <a:ln w="19050" cmpd="sng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0329" name="Freeform 7"/>
            <p:cNvSpPr>
              <a:spLocks noChangeArrowheads="1"/>
            </p:cNvSpPr>
            <p:nvPr/>
          </p:nvSpPr>
          <p:spPr bwMode="auto">
            <a:xfrm>
              <a:off x="6146800" y="2514600"/>
              <a:ext cx="304800" cy="1676400"/>
            </a:xfrm>
            <a:custGeom>
              <a:avLst/>
              <a:gdLst>
                <a:gd name="T0" fmla="*/ 304800 w 446617"/>
                <a:gd name="T1" fmla="*/ 64623 h 1866900"/>
                <a:gd name="T2" fmla="*/ 235462 w 446617"/>
                <a:gd name="T3" fmla="*/ 7603 h 1866900"/>
                <a:gd name="T4" fmla="*/ 183458 w 446617"/>
                <a:gd name="T5" fmla="*/ 19007 h 1866900"/>
                <a:gd name="T6" fmla="*/ 140121 w 446617"/>
                <a:gd name="T7" fmla="*/ 41815 h 1866900"/>
                <a:gd name="T8" fmla="*/ 105452 w 446617"/>
                <a:gd name="T9" fmla="*/ 87432 h 1866900"/>
                <a:gd name="T10" fmla="*/ 62116 w 446617"/>
                <a:gd name="T11" fmla="*/ 224281 h 1866900"/>
                <a:gd name="T12" fmla="*/ 27447 w 446617"/>
                <a:gd name="T13" fmla="*/ 406746 h 1866900"/>
                <a:gd name="T14" fmla="*/ 1445 w 446617"/>
                <a:gd name="T15" fmla="*/ 1227840 h 1866900"/>
                <a:gd name="T16" fmla="*/ 18779 w 446617"/>
                <a:gd name="T17" fmla="*/ 1421709 h 1866900"/>
                <a:gd name="T18" fmla="*/ 62116 w 446617"/>
                <a:gd name="T19" fmla="*/ 1558558 h 1866900"/>
                <a:gd name="T20" fmla="*/ 140121 w 446617"/>
                <a:gd name="T21" fmla="*/ 1649791 h 1866900"/>
                <a:gd name="T22" fmla="*/ 209460 w 446617"/>
                <a:gd name="T23" fmla="*/ 1672599 h 1866900"/>
                <a:gd name="T24" fmla="*/ 287465 w 446617"/>
                <a:gd name="T25" fmla="*/ 1626983 h 186690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446617"/>
                <a:gd name="T40" fmla="*/ 0 h 1866900"/>
                <a:gd name="T41" fmla="*/ 446617 w 446617"/>
                <a:gd name="T42" fmla="*/ 1866900 h 1866900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446617" h="1866900">
                  <a:moveTo>
                    <a:pt x="446617" y="71967"/>
                  </a:moveTo>
                  <a:cubicBezTo>
                    <a:pt x="410633" y="44450"/>
                    <a:pt x="374650" y="16934"/>
                    <a:pt x="345017" y="8467"/>
                  </a:cubicBezTo>
                  <a:cubicBezTo>
                    <a:pt x="315384" y="0"/>
                    <a:pt x="292100" y="14817"/>
                    <a:pt x="268817" y="21167"/>
                  </a:cubicBezTo>
                  <a:cubicBezTo>
                    <a:pt x="245534" y="27517"/>
                    <a:pt x="224367" y="33867"/>
                    <a:pt x="205317" y="46567"/>
                  </a:cubicBezTo>
                  <a:cubicBezTo>
                    <a:pt x="186267" y="59267"/>
                    <a:pt x="173567" y="63500"/>
                    <a:pt x="154517" y="97367"/>
                  </a:cubicBezTo>
                  <a:cubicBezTo>
                    <a:pt x="135467" y="131234"/>
                    <a:pt x="110067" y="190500"/>
                    <a:pt x="91017" y="249767"/>
                  </a:cubicBezTo>
                  <a:cubicBezTo>
                    <a:pt x="71967" y="309034"/>
                    <a:pt x="55034" y="266700"/>
                    <a:pt x="40217" y="452967"/>
                  </a:cubicBezTo>
                  <a:cubicBezTo>
                    <a:pt x="25400" y="639234"/>
                    <a:pt x="4234" y="1178984"/>
                    <a:pt x="2117" y="1367367"/>
                  </a:cubicBezTo>
                  <a:cubicBezTo>
                    <a:pt x="0" y="1555750"/>
                    <a:pt x="12700" y="1521884"/>
                    <a:pt x="27517" y="1583267"/>
                  </a:cubicBezTo>
                  <a:cubicBezTo>
                    <a:pt x="42334" y="1644650"/>
                    <a:pt x="61384" y="1693334"/>
                    <a:pt x="91017" y="1735667"/>
                  </a:cubicBezTo>
                  <a:cubicBezTo>
                    <a:pt x="120650" y="1778000"/>
                    <a:pt x="169334" y="1816100"/>
                    <a:pt x="205317" y="1837267"/>
                  </a:cubicBezTo>
                  <a:cubicBezTo>
                    <a:pt x="241300" y="1858434"/>
                    <a:pt x="270934" y="1866900"/>
                    <a:pt x="306917" y="1862667"/>
                  </a:cubicBezTo>
                  <a:cubicBezTo>
                    <a:pt x="342900" y="1858434"/>
                    <a:pt x="421217" y="1811867"/>
                    <a:pt x="421217" y="1811867"/>
                  </a:cubicBezTo>
                </a:path>
              </a:pathLst>
            </a:custGeom>
            <a:noFill/>
            <a:ln w="19050" cmpd="sng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0330" name="Freeform 8"/>
            <p:cNvSpPr>
              <a:spLocks noChangeArrowheads="1"/>
            </p:cNvSpPr>
            <p:nvPr/>
          </p:nvSpPr>
          <p:spPr bwMode="auto">
            <a:xfrm>
              <a:off x="6223000" y="2590800"/>
              <a:ext cx="228600" cy="1524000"/>
            </a:xfrm>
            <a:custGeom>
              <a:avLst/>
              <a:gdLst>
                <a:gd name="T0" fmla="*/ 228600 w 446617"/>
                <a:gd name="T1" fmla="*/ 58749 h 1866900"/>
                <a:gd name="T2" fmla="*/ 176596 w 446617"/>
                <a:gd name="T3" fmla="*/ 6912 h 1866900"/>
                <a:gd name="T4" fmla="*/ 137593 w 446617"/>
                <a:gd name="T5" fmla="*/ 17279 h 1866900"/>
                <a:gd name="T6" fmla="*/ 105091 w 446617"/>
                <a:gd name="T7" fmla="*/ 38014 h 1866900"/>
                <a:gd name="T8" fmla="*/ 79089 w 446617"/>
                <a:gd name="T9" fmla="*/ 79483 h 1866900"/>
                <a:gd name="T10" fmla="*/ 46587 w 446617"/>
                <a:gd name="T11" fmla="*/ 203891 h 1866900"/>
                <a:gd name="T12" fmla="*/ 20585 w 446617"/>
                <a:gd name="T13" fmla="*/ 369769 h 1866900"/>
                <a:gd name="T14" fmla="*/ 1084 w 446617"/>
                <a:gd name="T15" fmla="*/ 1116218 h 1866900"/>
                <a:gd name="T16" fmla="*/ 14085 w 446617"/>
                <a:gd name="T17" fmla="*/ 1292463 h 1866900"/>
                <a:gd name="T18" fmla="*/ 46587 w 446617"/>
                <a:gd name="T19" fmla="*/ 1416871 h 1866900"/>
                <a:gd name="T20" fmla="*/ 105091 w 446617"/>
                <a:gd name="T21" fmla="*/ 1499810 h 1866900"/>
                <a:gd name="T22" fmla="*/ 157095 w 446617"/>
                <a:gd name="T23" fmla="*/ 1520544 h 1866900"/>
                <a:gd name="T24" fmla="*/ 215599 w 446617"/>
                <a:gd name="T25" fmla="*/ 1479075 h 186690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446617"/>
                <a:gd name="T40" fmla="*/ 0 h 1866900"/>
                <a:gd name="T41" fmla="*/ 446617 w 446617"/>
                <a:gd name="T42" fmla="*/ 1866900 h 1866900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446617" h="1866900">
                  <a:moveTo>
                    <a:pt x="446617" y="71967"/>
                  </a:moveTo>
                  <a:cubicBezTo>
                    <a:pt x="410633" y="44450"/>
                    <a:pt x="374650" y="16934"/>
                    <a:pt x="345017" y="8467"/>
                  </a:cubicBezTo>
                  <a:cubicBezTo>
                    <a:pt x="315384" y="0"/>
                    <a:pt x="292100" y="14817"/>
                    <a:pt x="268817" y="21167"/>
                  </a:cubicBezTo>
                  <a:cubicBezTo>
                    <a:pt x="245534" y="27517"/>
                    <a:pt x="224367" y="33867"/>
                    <a:pt x="205317" y="46567"/>
                  </a:cubicBezTo>
                  <a:cubicBezTo>
                    <a:pt x="186267" y="59267"/>
                    <a:pt x="173567" y="63500"/>
                    <a:pt x="154517" y="97367"/>
                  </a:cubicBezTo>
                  <a:cubicBezTo>
                    <a:pt x="135467" y="131234"/>
                    <a:pt x="110067" y="190500"/>
                    <a:pt x="91017" y="249767"/>
                  </a:cubicBezTo>
                  <a:cubicBezTo>
                    <a:pt x="71967" y="309034"/>
                    <a:pt x="55034" y="266700"/>
                    <a:pt x="40217" y="452967"/>
                  </a:cubicBezTo>
                  <a:cubicBezTo>
                    <a:pt x="25400" y="639234"/>
                    <a:pt x="4234" y="1178984"/>
                    <a:pt x="2117" y="1367367"/>
                  </a:cubicBezTo>
                  <a:cubicBezTo>
                    <a:pt x="0" y="1555750"/>
                    <a:pt x="12700" y="1521884"/>
                    <a:pt x="27517" y="1583267"/>
                  </a:cubicBezTo>
                  <a:cubicBezTo>
                    <a:pt x="42334" y="1644650"/>
                    <a:pt x="61384" y="1693334"/>
                    <a:pt x="91017" y="1735667"/>
                  </a:cubicBezTo>
                  <a:cubicBezTo>
                    <a:pt x="120650" y="1778000"/>
                    <a:pt x="169334" y="1816100"/>
                    <a:pt x="205317" y="1837267"/>
                  </a:cubicBezTo>
                  <a:cubicBezTo>
                    <a:pt x="241300" y="1858434"/>
                    <a:pt x="270934" y="1866900"/>
                    <a:pt x="306917" y="1862667"/>
                  </a:cubicBezTo>
                  <a:cubicBezTo>
                    <a:pt x="342900" y="1858434"/>
                    <a:pt x="421217" y="1811867"/>
                    <a:pt x="421217" y="1811867"/>
                  </a:cubicBezTo>
                </a:path>
              </a:pathLst>
            </a:custGeom>
            <a:noFill/>
            <a:ln w="19050" cmpd="sng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cxnSp>
        <p:nvCxnSpPr>
          <p:cNvPr id="140295" name="Straight Connector 12"/>
          <p:cNvCxnSpPr>
            <a:cxnSpLocks noChangeShapeType="1"/>
          </p:cNvCxnSpPr>
          <p:nvPr/>
        </p:nvCxnSpPr>
        <p:spPr bwMode="auto">
          <a:xfrm>
            <a:off x="7281223" y="3007101"/>
            <a:ext cx="899850" cy="708973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</p:cxnSp>
      <p:sp>
        <p:nvSpPr>
          <p:cNvPr id="140296" name="Freeform 15"/>
          <p:cNvSpPr>
            <a:spLocks noChangeArrowheads="1"/>
          </p:cNvSpPr>
          <p:nvPr/>
        </p:nvSpPr>
        <p:spPr bwMode="auto">
          <a:xfrm>
            <a:off x="8072001" y="1152864"/>
            <a:ext cx="439700" cy="2808624"/>
          </a:xfrm>
          <a:custGeom>
            <a:avLst/>
            <a:gdLst>
              <a:gd name="T0" fmla="*/ 275167 w 613834"/>
              <a:gd name="T1" fmla="*/ 25400 h 3924300"/>
              <a:gd name="T2" fmla="*/ 173567 w 613834"/>
              <a:gd name="T3" fmla="*/ 254000 h 3924300"/>
              <a:gd name="T4" fmla="*/ 84667 w 613834"/>
              <a:gd name="T5" fmla="*/ 647700 h 3924300"/>
              <a:gd name="T6" fmla="*/ 21167 w 613834"/>
              <a:gd name="T7" fmla="*/ 1130300 h 3924300"/>
              <a:gd name="T8" fmla="*/ 8467 w 613834"/>
              <a:gd name="T9" fmla="*/ 1638300 h 3924300"/>
              <a:gd name="T10" fmla="*/ 8467 w 613834"/>
              <a:gd name="T11" fmla="*/ 2311400 h 3924300"/>
              <a:gd name="T12" fmla="*/ 59267 w 613834"/>
              <a:gd name="T13" fmla="*/ 2997200 h 3924300"/>
              <a:gd name="T14" fmla="*/ 135467 w 613834"/>
              <a:gd name="T15" fmla="*/ 3492500 h 3924300"/>
              <a:gd name="T16" fmla="*/ 224367 w 613834"/>
              <a:gd name="T17" fmla="*/ 3784600 h 3924300"/>
              <a:gd name="T18" fmla="*/ 262467 w 613834"/>
              <a:gd name="T19" fmla="*/ 3848100 h 3924300"/>
              <a:gd name="T20" fmla="*/ 338667 w 613834"/>
              <a:gd name="T21" fmla="*/ 3911600 h 3924300"/>
              <a:gd name="T22" fmla="*/ 427567 w 613834"/>
              <a:gd name="T23" fmla="*/ 3771900 h 3924300"/>
              <a:gd name="T24" fmla="*/ 503767 w 613834"/>
              <a:gd name="T25" fmla="*/ 3492500 h 3924300"/>
              <a:gd name="T26" fmla="*/ 554567 w 613834"/>
              <a:gd name="T27" fmla="*/ 3073400 h 3924300"/>
              <a:gd name="T28" fmla="*/ 605367 w 613834"/>
              <a:gd name="T29" fmla="*/ 2489200 h 3924300"/>
              <a:gd name="T30" fmla="*/ 605367 w 613834"/>
              <a:gd name="T31" fmla="*/ 1727200 h 3924300"/>
              <a:gd name="T32" fmla="*/ 605367 w 613834"/>
              <a:gd name="T33" fmla="*/ 1244600 h 3924300"/>
              <a:gd name="T34" fmla="*/ 554567 w 613834"/>
              <a:gd name="T35" fmla="*/ 800100 h 3924300"/>
              <a:gd name="T36" fmla="*/ 503767 w 613834"/>
              <a:gd name="T37" fmla="*/ 406400 h 3924300"/>
              <a:gd name="T38" fmla="*/ 389467 w 613834"/>
              <a:gd name="T39" fmla="*/ 101600 h 3924300"/>
              <a:gd name="T40" fmla="*/ 275167 w 613834"/>
              <a:gd name="T41" fmla="*/ 25400 h 3924300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613834"/>
              <a:gd name="T64" fmla="*/ 0 h 3924300"/>
              <a:gd name="T65" fmla="*/ 613834 w 613834"/>
              <a:gd name="T66" fmla="*/ 3924300 h 3924300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613834" h="3924300">
                <a:moveTo>
                  <a:pt x="275167" y="25400"/>
                </a:moveTo>
                <a:cubicBezTo>
                  <a:pt x="239184" y="50800"/>
                  <a:pt x="205317" y="150283"/>
                  <a:pt x="173567" y="254000"/>
                </a:cubicBezTo>
                <a:cubicBezTo>
                  <a:pt x="141817" y="357717"/>
                  <a:pt x="110067" y="501650"/>
                  <a:pt x="84667" y="647700"/>
                </a:cubicBezTo>
                <a:cubicBezTo>
                  <a:pt x="59267" y="793750"/>
                  <a:pt x="33867" y="965200"/>
                  <a:pt x="21167" y="1130300"/>
                </a:cubicBezTo>
                <a:cubicBezTo>
                  <a:pt x="8467" y="1295400"/>
                  <a:pt x="10584" y="1441450"/>
                  <a:pt x="8467" y="1638300"/>
                </a:cubicBezTo>
                <a:cubicBezTo>
                  <a:pt x="6350" y="1835150"/>
                  <a:pt x="0" y="2084917"/>
                  <a:pt x="8467" y="2311400"/>
                </a:cubicBezTo>
                <a:cubicBezTo>
                  <a:pt x="16934" y="2537883"/>
                  <a:pt x="38100" y="2800350"/>
                  <a:pt x="59267" y="2997200"/>
                </a:cubicBezTo>
                <a:cubicBezTo>
                  <a:pt x="80434" y="3194050"/>
                  <a:pt x="107950" y="3361267"/>
                  <a:pt x="135467" y="3492500"/>
                </a:cubicBezTo>
                <a:cubicBezTo>
                  <a:pt x="162984" y="3623733"/>
                  <a:pt x="203200" y="3725333"/>
                  <a:pt x="224367" y="3784600"/>
                </a:cubicBezTo>
                <a:cubicBezTo>
                  <a:pt x="245534" y="3843867"/>
                  <a:pt x="243417" y="3826934"/>
                  <a:pt x="262467" y="3848100"/>
                </a:cubicBezTo>
                <a:cubicBezTo>
                  <a:pt x="281517" y="3869266"/>
                  <a:pt x="311150" y="3924300"/>
                  <a:pt x="338667" y="3911600"/>
                </a:cubicBezTo>
                <a:cubicBezTo>
                  <a:pt x="366184" y="3898900"/>
                  <a:pt x="400050" y="3841750"/>
                  <a:pt x="427567" y="3771900"/>
                </a:cubicBezTo>
                <a:cubicBezTo>
                  <a:pt x="455084" y="3702050"/>
                  <a:pt x="482600" y="3608917"/>
                  <a:pt x="503767" y="3492500"/>
                </a:cubicBezTo>
                <a:cubicBezTo>
                  <a:pt x="524934" y="3376083"/>
                  <a:pt x="537634" y="3240617"/>
                  <a:pt x="554567" y="3073400"/>
                </a:cubicBezTo>
                <a:cubicBezTo>
                  <a:pt x="571500" y="2906183"/>
                  <a:pt x="596900" y="2713567"/>
                  <a:pt x="605367" y="2489200"/>
                </a:cubicBezTo>
                <a:cubicBezTo>
                  <a:pt x="613834" y="2264833"/>
                  <a:pt x="605367" y="1727200"/>
                  <a:pt x="605367" y="1727200"/>
                </a:cubicBezTo>
                <a:cubicBezTo>
                  <a:pt x="605367" y="1519767"/>
                  <a:pt x="613834" y="1399117"/>
                  <a:pt x="605367" y="1244600"/>
                </a:cubicBezTo>
                <a:cubicBezTo>
                  <a:pt x="596900" y="1090083"/>
                  <a:pt x="571500" y="939800"/>
                  <a:pt x="554567" y="800100"/>
                </a:cubicBezTo>
                <a:cubicBezTo>
                  <a:pt x="537634" y="660400"/>
                  <a:pt x="531284" y="522817"/>
                  <a:pt x="503767" y="406400"/>
                </a:cubicBezTo>
                <a:cubicBezTo>
                  <a:pt x="476250" y="289983"/>
                  <a:pt x="425450" y="171450"/>
                  <a:pt x="389467" y="101600"/>
                </a:cubicBezTo>
                <a:cubicBezTo>
                  <a:pt x="353484" y="31750"/>
                  <a:pt x="311150" y="0"/>
                  <a:pt x="275167" y="25400"/>
                </a:cubicBezTo>
                <a:close/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cxnSp>
        <p:nvCxnSpPr>
          <p:cNvPr id="140297" name="Straight Connector 18"/>
          <p:cNvCxnSpPr>
            <a:cxnSpLocks noChangeShapeType="1"/>
            <a:stCxn id="140305" idx="7"/>
            <a:endCxn id="140296" idx="10"/>
          </p:cNvCxnSpPr>
          <p:nvPr/>
        </p:nvCxnSpPr>
        <p:spPr bwMode="auto">
          <a:xfrm>
            <a:off x="7290312" y="3012782"/>
            <a:ext cx="1023694" cy="939616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</p:cxnSp>
      <p:cxnSp>
        <p:nvCxnSpPr>
          <p:cNvPr id="140298" name="Straight Connector 22"/>
          <p:cNvCxnSpPr>
            <a:cxnSpLocks noChangeShapeType="1"/>
          </p:cNvCxnSpPr>
          <p:nvPr/>
        </p:nvCxnSpPr>
        <p:spPr bwMode="auto">
          <a:xfrm>
            <a:off x="7199418" y="2788955"/>
            <a:ext cx="872582" cy="381755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</p:cxnSp>
      <p:cxnSp>
        <p:nvCxnSpPr>
          <p:cNvPr id="140299" name="Straight Connector 24"/>
          <p:cNvCxnSpPr>
            <a:cxnSpLocks noChangeShapeType="1"/>
          </p:cNvCxnSpPr>
          <p:nvPr/>
        </p:nvCxnSpPr>
        <p:spPr bwMode="auto">
          <a:xfrm>
            <a:off x="7199418" y="2516273"/>
            <a:ext cx="872582" cy="1136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</p:cxnSp>
      <p:cxnSp>
        <p:nvCxnSpPr>
          <p:cNvPr id="140300" name="Straight Connector 26"/>
          <p:cNvCxnSpPr>
            <a:cxnSpLocks noChangeShapeType="1"/>
            <a:stCxn id="140305" idx="3"/>
          </p:cNvCxnSpPr>
          <p:nvPr/>
        </p:nvCxnSpPr>
        <p:spPr bwMode="auto">
          <a:xfrm flipV="1">
            <a:off x="7211917" y="1916373"/>
            <a:ext cx="860084" cy="412432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</p:cxnSp>
      <p:cxnSp>
        <p:nvCxnSpPr>
          <p:cNvPr id="140301" name="Straight Connector 28"/>
          <p:cNvCxnSpPr>
            <a:cxnSpLocks noChangeShapeType="1"/>
            <a:stCxn id="140305" idx="2"/>
          </p:cNvCxnSpPr>
          <p:nvPr/>
        </p:nvCxnSpPr>
        <p:spPr bwMode="auto">
          <a:xfrm flipV="1">
            <a:off x="7230096" y="1480082"/>
            <a:ext cx="896441" cy="685114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</p:cxnSp>
      <p:cxnSp>
        <p:nvCxnSpPr>
          <p:cNvPr id="140302" name="Straight Connector 30"/>
          <p:cNvCxnSpPr>
            <a:cxnSpLocks noChangeShapeType="1"/>
            <a:endCxn id="140296" idx="0"/>
          </p:cNvCxnSpPr>
          <p:nvPr/>
        </p:nvCxnSpPr>
        <p:spPr bwMode="auto">
          <a:xfrm flipV="1">
            <a:off x="7308491" y="1171042"/>
            <a:ext cx="960068" cy="854403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</p:cxnSp>
      <p:sp>
        <p:nvSpPr>
          <p:cNvPr id="140303" name="Freeform 31"/>
          <p:cNvSpPr>
            <a:spLocks noChangeArrowheads="1"/>
          </p:cNvSpPr>
          <p:nvPr/>
        </p:nvSpPr>
        <p:spPr bwMode="auto">
          <a:xfrm>
            <a:off x="6435909" y="2952565"/>
            <a:ext cx="599900" cy="1386133"/>
          </a:xfrm>
          <a:custGeom>
            <a:avLst/>
            <a:gdLst>
              <a:gd name="T0" fmla="*/ 813452 w 824442"/>
              <a:gd name="T1" fmla="*/ 0 h 1936750"/>
              <a:gd name="T2" fmla="*/ 813452 w 824442"/>
              <a:gd name="T3" fmla="*/ 654050 h 1936750"/>
              <a:gd name="T4" fmla="*/ 664965 w 824442"/>
              <a:gd name="T5" fmla="*/ 1257300 h 1936750"/>
              <a:gd name="T6" fmla="*/ 361534 w 824442"/>
              <a:gd name="T7" fmla="*/ 1701800 h 1936750"/>
              <a:gd name="T8" fmla="*/ 0 w 824442"/>
              <a:gd name="T9" fmla="*/ 1936750 h 193675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24442"/>
              <a:gd name="T16" fmla="*/ 0 h 1936750"/>
              <a:gd name="T17" fmla="*/ 824442 w 824442"/>
              <a:gd name="T18" fmla="*/ 1936750 h 193675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24442" h="1936750">
                <a:moveTo>
                  <a:pt x="800100" y="0"/>
                </a:moveTo>
                <a:cubicBezTo>
                  <a:pt x="812271" y="222250"/>
                  <a:pt x="824442" y="444500"/>
                  <a:pt x="800100" y="654050"/>
                </a:cubicBezTo>
                <a:cubicBezTo>
                  <a:pt x="775758" y="863600"/>
                  <a:pt x="728133" y="1082675"/>
                  <a:pt x="654050" y="1257300"/>
                </a:cubicBezTo>
                <a:cubicBezTo>
                  <a:pt x="579967" y="1431925"/>
                  <a:pt x="464608" y="1588558"/>
                  <a:pt x="355600" y="1701800"/>
                </a:cubicBezTo>
                <a:cubicBezTo>
                  <a:pt x="246592" y="1815042"/>
                  <a:pt x="0" y="1936750"/>
                  <a:pt x="0" y="1936750"/>
                </a:cubicBezTo>
              </a:path>
            </a:pathLst>
          </a:custGeom>
          <a:noFill/>
          <a:ln w="1905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40304" name="Freeform 32"/>
          <p:cNvSpPr>
            <a:spLocks noChangeArrowheads="1"/>
          </p:cNvSpPr>
          <p:nvPr/>
        </p:nvSpPr>
        <p:spPr bwMode="auto">
          <a:xfrm>
            <a:off x="6872200" y="3116174"/>
            <a:ext cx="545364" cy="1386133"/>
          </a:xfrm>
          <a:custGeom>
            <a:avLst/>
            <a:gdLst>
              <a:gd name="T0" fmla="*/ 739502 w 824442"/>
              <a:gd name="T1" fmla="*/ 0 h 1936750"/>
              <a:gd name="T2" fmla="*/ 739502 w 824442"/>
              <a:gd name="T3" fmla="*/ 654050 h 1936750"/>
              <a:gd name="T4" fmla="*/ 604513 w 824442"/>
              <a:gd name="T5" fmla="*/ 1257300 h 1936750"/>
              <a:gd name="T6" fmla="*/ 328667 w 824442"/>
              <a:gd name="T7" fmla="*/ 1701800 h 1936750"/>
              <a:gd name="T8" fmla="*/ 0 w 824442"/>
              <a:gd name="T9" fmla="*/ 1936750 h 193675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24442"/>
              <a:gd name="T16" fmla="*/ 0 h 1936750"/>
              <a:gd name="T17" fmla="*/ 824442 w 824442"/>
              <a:gd name="T18" fmla="*/ 1936750 h 193675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24442" h="1936750">
                <a:moveTo>
                  <a:pt x="800100" y="0"/>
                </a:moveTo>
                <a:cubicBezTo>
                  <a:pt x="812271" y="222250"/>
                  <a:pt x="824442" y="444500"/>
                  <a:pt x="800100" y="654050"/>
                </a:cubicBezTo>
                <a:cubicBezTo>
                  <a:pt x="775758" y="863600"/>
                  <a:pt x="728133" y="1082675"/>
                  <a:pt x="654050" y="1257300"/>
                </a:cubicBezTo>
                <a:cubicBezTo>
                  <a:pt x="579967" y="1431925"/>
                  <a:pt x="464608" y="1588558"/>
                  <a:pt x="355600" y="1701800"/>
                </a:cubicBezTo>
                <a:cubicBezTo>
                  <a:pt x="246592" y="1815042"/>
                  <a:pt x="0" y="1936750"/>
                  <a:pt x="0" y="1936750"/>
                </a:cubicBezTo>
              </a:path>
            </a:pathLst>
          </a:custGeom>
          <a:noFill/>
          <a:ln w="1905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40305" name="Freeform 34"/>
          <p:cNvSpPr>
            <a:spLocks noChangeArrowheads="1"/>
          </p:cNvSpPr>
          <p:nvPr/>
        </p:nvSpPr>
        <p:spPr bwMode="auto">
          <a:xfrm>
            <a:off x="7203963" y="2019766"/>
            <a:ext cx="98848" cy="993017"/>
          </a:xfrm>
          <a:custGeom>
            <a:avLst/>
            <a:gdLst>
              <a:gd name="T0" fmla="*/ 136878 w 136878"/>
              <a:gd name="T1" fmla="*/ 0 h 1388534"/>
              <a:gd name="T2" fmla="*/ 77612 w 136878"/>
              <a:gd name="T3" fmla="*/ 50800 h 1388534"/>
              <a:gd name="T4" fmla="*/ 35278 w 136878"/>
              <a:gd name="T5" fmla="*/ 203200 h 1388534"/>
              <a:gd name="T6" fmla="*/ 9878 w 136878"/>
              <a:gd name="T7" fmla="*/ 431800 h 1388534"/>
              <a:gd name="T8" fmla="*/ 1412 w 136878"/>
              <a:gd name="T9" fmla="*/ 872067 h 1388534"/>
              <a:gd name="T10" fmla="*/ 9878 w 136878"/>
              <a:gd name="T11" fmla="*/ 1159934 h 1388534"/>
              <a:gd name="T12" fmla="*/ 60678 w 136878"/>
              <a:gd name="T13" fmla="*/ 1337734 h 1388534"/>
              <a:gd name="T14" fmla="*/ 119945 w 136878"/>
              <a:gd name="T15" fmla="*/ 1388534 h 1388534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36878"/>
              <a:gd name="T25" fmla="*/ 0 h 1388534"/>
              <a:gd name="T26" fmla="*/ 136878 w 136878"/>
              <a:gd name="T27" fmla="*/ 1388534 h 1388534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36878" h="1388534">
                <a:moveTo>
                  <a:pt x="136878" y="0"/>
                </a:moveTo>
                <a:cubicBezTo>
                  <a:pt x="115711" y="8466"/>
                  <a:pt x="94545" y="16933"/>
                  <a:pt x="77612" y="50800"/>
                </a:cubicBezTo>
                <a:cubicBezTo>
                  <a:pt x="60679" y="84667"/>
                  <a:pt x="46567" y="139700"/>
                  <a:pt x="35278" y="203200"/>
                </a:cubicBezTo>
                <a:cubicBezTo>
                  <a:pt x="23989" y="266700"/>
                  <a:pt x="15522" y="320322"/>
                  <a:pt x="9878" y="431800"/>
                </a:cubicBezTo>
                <a:cubicBezTo>
                  <a:pt x="4234" y="543278"/>
                  <a:pt x="1412" y="750711"/>
                  <a:pt x="1412" y="872067"/>
                </a:cubicBezTo>
                <a:cubicBezTo>
                  <a:pt x="1412" y="993423"/>
                  <a:pt x="0" y="1082323"/>
                  <a:pt x="9878" y="1159934"/>
                </a:cubicBezTo>
                <a:cubicBezTo>
                  <a:pt x="19756" y="1237545"/>
                  <a:pt x="42334" y="1299634"/>
                  <a:pt x="60678" y="1337734"/>
                </a:cubicBezTo>
                <a:cubicBezTo>
                  <a:pt x="79022" y="1375834"/>
                  <a:pt x="119945" y="1388534"/>
                  <a:pt x="119945" y="1388534"/>
                </a:cubicBezTo>
              </a:path>
            </a:pathLst>
          </a:custGeom>
          <a:noFill/>
          <a:ln w="1905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40306" name="Freeform 41"/>
          <p:cNvSpPr>
            <a:spLocks noChangeArrowheads="1"/>
          </p:cNvSpPr>
          <p:nvPr/>
        </p:nvSpPr>
        <p:spPr bwMode="auto">
          <a:xfrm>
            <a:off x="6996043" y="1865246"/>
            <a:ext cx="379483" cy="1287285"/>
          </a:xfrm>
          <a:custGeom>
            <a:avLst/>
            <a:gdLst>
              <a:gd name="T0" fmla="*/ 529166 w 529166"/>
              <a:gd name="T1" fmla="*/ 105834 h 1799167"/>
              <a:gd name="T2" fmla="*/ 419100 w 529166"/>
              <a:gd name="T3" fmla="*/ 12700 h 1799167"/>
              <a:gd name="T4" fmla="*/ 309033 w 529166"/>
              <a:gd name="T5" fmla="*/ 29634 h 1799167"/>
              <a:gd name="T6" fmla="*/ 173566 w 529166"/>
              <a:gd name="T7" fmla="*/ 97367 h 1799167"/>
              <a:gd name="T8" fmla="*/ 97366 w 529166"/>
              <a:gd name="T9" fmla="*/ 258234 h 1799167"/>
              <a:gd name="T10" fmla="*/ 29633 w 529166"/>
              <a:gd name="T11" fmla="*/ 486834 h 1799167"/>
              <a:gd name="T12" fmla="*/ 4233 w 529166"/>
              <a:gd name="T13" fmla="*/ 867834 h 1799167"/>
              <a:gd name="T14" fmla="*/ 4233 w 529166"/>
              <a:gd name="T15" fmla="*/ 1155700 h 1799167"/>
              <a:gd name="T16" fmla="*/ 21166 w 529166"/>
              <a:gd name="T17" fmla="*/ 1443567 h 1799167"/>
              <a:gd name="T18" fmla="*/ 71966 w 529166"/>
              <a:gd name="T19" fmla="*/ 1604434 h 1799167"/>
              <a:gd name="T20" fmla="*/ 182033 w 529166"/>
              <a:gd name="T21" fmla="*/ 1748367 h 1799167"/>
              <a:gd name="T22" fmla="*/ 342900 w 529166"/>
              <a:gd name="T23" fmla="*/ 1799167 h 1799167"/>
              <a:gd name="T24" fmla="*/ 486833 w 529166"/>
              <a:gd name="T25" fmla="*/ 1748367 h 1799167"/>
              <a:gd name="T26" fmla="*/ 512233 w 529166"/>
              <a:gd name="T27" fmla="*/ 1706034 h 1799167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529166"/>
              <a:gd name="T43" fmla="*/ 0 h 1799167"/>
              <a:gd name="T44" fmla="*/ 529166 w 529166"/>
              <a:gd name="T45" fmla="*/ 1799167 h 1799167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529166" h="1799167">
                <a:moveTo>
                  <a:pt x="529166" y="105834"/>
                </a:moveTo>
                <a:cubicBezTo>
                  <a:pt x="492477" y="65617"/>
                  <a:pt x="455789" y="25400"/>
                  <a:pt x="419100" y="12700"/>
                </a:cubicBezTo>
                <a:cubicBezTo>
                  <a:pt x="382411" y="0"/>
                  <a:pt x="349955" y="15523"/>
                  <a:pt x="309033" y="29634"/>
                </a:cubicBezTo>
                <a:cubicBezTo>
                  <a:pt x="268111" y="43745"/>
                  <a:pt x="208844" y="59267"/>
                  <a:pt x="173566" y="97367"/>
                </a:cubicBezTo>
                <a:cubicBezTo>
                  <a:pt x="138288" y="135467"/>
                  <a:pt x="121355" y="193323"/>
                  <a:pt x="97366" y="258234"/>
                </a:cubicBezTo>
                <a:cubicBezTo>
                  <a:pt x="73377" y="323145"/>
                  <a:pt x="45155" y="385234"/>
                  <a:pt x="29633" y="486834"/>
                </a:cubicBezTo>
                <a:cubicBezTo>
                  <a:pt x="14111" y="588434"/>
                  <a:pt x="8466" y="756356"/>
                  <a:pt x="4233" y="867834"/>
                </a:cubicBezTo>
                <a:cubicBezTo>
                  <a:pt x="0" y="979312"/>
                  <a:pt x="1411" y="1059745"/>
                  <a:pt x="4233" y="1155700"/>
                </a:cubicBezTo>
                <a:cubicBezTo>
                  <a:pt x="7055" y="1251655"/>
                  <a:pt x="9877" y="1368778"/>
                  <a:pt x="21166" y="1443567"/>
                </a:cubicBezTo>
                <a:cubicBezTo>
                  <a:pt x="32455" y="1518356"/>
                  <a:pt x="45155" y="1553634"/>
                  <a:pt x="71966" y="1604434"/>
                </a:cubicBezTo>
                <a:cubicBezTo>
                  <a:pt x="98777" y="1655234"/>
                  <a:pt x="136877" y="1715911"/>
                  <a:pt x="182033" y="1748367"/>
                </a:cubicBezTo>
                <a:cubicBezTo>
                  <a:pt x="227189" y="1780823"/>
                  <a:pt x="292100" y="1799167"/>
                  <a:pt x="342900" y="1799167"/>
                </a:cubicBezTo>
                <a:cubicBezTo>
                  <a:pt x="393700" y="1799167"/>
                  <a:pt x="458611" y="1763889"/>
                  <a:pt x="486833" y="1748367"/>
                </a:cubicBezTo>
                <a:cubicBezTo>
                  <a:pt x="515055" y="1732845"/>
                  <a:pt x="513644" y="1719439"/>
                  <a:pt x="512233" y="1706034"/>
                </a:cubicBezTo>
              </a:path>
            </a:pathLst>
          </a:custGeom>
          <a:noFill/>
          <a:ln w="1905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40309" name="TextBox 44"/>
          <p:cNvSpPr txBox="1">
            <a:spLocks noChangeArrowheads="1"/>
          </p:cNvSpPr>
          <p:nvPr/>
        </p:nvSpPr>
        <p:spPr bwMode="auto">
          <a:xfrm>
            <a:off x="6101874" y="2461737"/>
            <a:ext cx="298815" cy="286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800" b="1"/>
              <a:t>N</a:t>
            </a:r>
          </a:p>
        </p:txBody>
      </p:sp>
      <p:sp>
        <p:nvSpPr>
          <p:cNvPr id="140310" name="TextBox 45"/>
          <p:cNvSpPr txBox="1">
            <a:spLocks noChangeArrowheads="1"/>
          </p:cNvSpPr>
          <p:nvPr/>
        </p:nvSpPr>
        <p:spPr bwMode="auto">
          <a:xfrm>
            <a:off x="5481522" y="2461737"/>
            <a:ext cx="244278" cy="286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800" b="1"/>
              <a:t>S</a:t>
            </a:r>
          </a:p>
        </p:txBody>
      </p:sp>
      <p:cxnSp>
        <p:nvCxnSpPr>
          <p:cNvPr id="140311" name="Straight Arrow Connector 50"/>
          <p:cNvCxnSpPr>
            <a:cxnSpLocks noChangeShapeType="1"/>
          </p:cNvCxnSpPr>
          <p:nvPr/>
        </p:nvCxnSpPr>
        <p:spPr bwMode="auto">
          <a:xfrm rot="5400000">
            <a:off x="8180506" y="1043223"/>
            <a:ext cx="218146" cy="1136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140312" name="Straight Arrow Connector 51"/>
          <p:cNvCxnSpPr>
            <a:cxnSpLocks noChangeShapeType="1"/>
          </p:cNvCxnSpPr>
          <p:nvPr/>
        </p:nvCxnSpPr>
        <p:spPr bwMode="auto">
          <a:xfrm rot="10800000" flipV="1">
            <a:off x="8398083" y="1207400"/>
            <a:ext cx="219281" cy="109073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140313" name="Straight Arrow Connector 53"/>
          <p:cNvCxnSpPr>
            <a:cxnSpLocks noChangeShapeType="1"/>
          </p:cNvCxnSpPr>
          <p:nvPr/>
        </p:nvCxnSpPr>
        <p:spPr bwMode="auto">
          <a:xfrm rot="10800000" flipV="1">
            <a:off x="8453755" y="1589155"/>
            <a:ext cx="218146" cy="54536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140314" name="Straight Arrow Connector 55"/>
          <p:cNvCxnSpPr>
            <a:cxnSpLocks noChangeShapeType="1"/>
          </p:cNvCxnSpPr>
          <p:nvPr/>
        </p:nvCxnSpPr>
        <p:spPr bwMode="auto">
          <a:xfrm rot="10800000">
            <a:off x="8508292" y="2079982"/>
            <a:ext cx="163609" cy="1136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140315" name="Straight Arrow Connector 57"/>
          <p:cNvCxnSpPr>
            <a:cxnSpLocks noChangeShapeType="1"/>
          </p:cNvCxnSpPr>
          <p:nvPr/>
        </p:nvCxnSpPr>
        <p:spPr bwMode="auto">
          <a:xfrm rot="10800000">
            <a:off x="8508292" y="2461737"/>
            <a:ext cx="163609" cy="1136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140316" name="Straight Arrow Connector 58"/>
          <p:cNvCxnSpPr>
            <a:cxnSpLocks noChangeShapeType="1"/>
          </p:cNvCxnSpPr>
          <p:nvPr/>
        </p:nvCxnSpPr>
        <p:spPr bwMode="auto">
          <a:xfrm rot="16200000" flipV="1">
            <a:off x="8181642" y="4043861"/>
            <a:ext cx="218146" cy="1136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140317" name="Straight Arrow Connector 59"/>
          <p:cNvCxnSpPr>
            <a:cxnSpLocks noChangeShapeType="1"/>
          </p:cNvCxnSpPr>
          <p:nvPr/>
        </p:nvCxnSpPr>
        <p:spPr bwMode="auto">
          <a:xfrm rot="10800000">
            <a:off x="8399219" y="3771747"/>
            <a:ext cx="218146" cy="107936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140318" name="Straight Arrow Connector 60"/>
          <p:cNvCxnSpPr>
            <a:cxnSpLocks noChangeShapeType="1"/>
          </p:cNvCxnSpPr>
          <p:nvPr/>
        </p:nvCxnSpPr>
        <p:spPr bwMode="auto">
          <a:xfrm rot="10800000">
            <a:off x="8454892" y="3444528"/>
            <a:ext cx="217009" cy="53400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140319" name="Straight Arrow Connector 61"/>
          <p:cNvCxnSpPr>
            <a:cxnSpLocks noChangeShapeType="1"/>
          </p:cNvCxnSpPr>
          <p:nvPr/>
        </p:nvCxnSpPr>
        <p:spPr bwMode="auto">
          <a:xfrm rot="10800000" flipV="1">
            <a:off x="8509428" y="3007101"/>
            <a:ext cx="162473" cy="1136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arrow" w="med" len="med"/>
          </a:ln>
        </p:spPr>
      </p:cxnSp>
      <p:grpSp>
        <p:nvGrpSpPr>
          <p:cNvPr id="140320" name="Group 79"/>
          <p:cNvGrpSpPr>
            <a:grpSpLocks/>
          </p:cNvGrpSpPr>
          <p:nvPr/>
        </p:nvGrpSpPr>
        <p:grpSpPr bwMode="auto">
          <a:xfrm flipH="1">
            <a:off x="7908392" y="1207400"/>
            <a:ext cx="273818" cy="2672283"/>
            <a:chOff x="8126412" y="1676400"/>
            <a:chExt cx="382588" cy="3733800"/>
          </a:xfrm>
        </p:grpSpPr>
        <p:cxnSp>
          <p:nvCxnSpPr>
            <p:cNvPr id="140321" name="Straight Arrow Connector 72"/>
            <p:cNvCxnSpPr>
              <a:cxnSpLocks noChangeShapeType="1"/>
            </p:cNvCxnSpPr>
            <p:nvPr/>
          </p:nvCxnSpPr>
          <p:spPr bwMode="auto">
            <a:xfrm rot="10800000" flipV="1">
              <a:off x="8126412" y="1676400"/>
              <a:ext cx="306388" cy="152400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140322" name="Straight Arrow Connector 73"/>
            <p:cNvCxnSpPr>
              <a:cxnSpLocks noChangeShapeType="1"/>
            </p:cNvCxnSpPr>
            <p:nvPr/>
          </p:nvCxnSpPr>
          <p:spPr bwMode="auto">
            <a:xfrm rot="10800000" flipV="1">
              <a:off x="8204200" y="2209800"/>
              <a:ext cx="304800" cy="76200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140323" name="Straight Arrow Connector 74"/>
            <p:cNvCxnSpPr>
              <a:cxnSpLocks noChangeShapeType="1"/>
            </p:cNvCxnSpPr>
            <p:nvPr/>
          </p:nvCxnSpPr>
          <p:spPr bwMode="auto">
            <a:xfrm rot="10800000">
              <a:off x="8280400" y="2895600"/>
              <a:ext cx="228600" cy="1588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140324" name="Straight Arrow Connector 75"/>
            <p:cNvCxnSpPr>
              <a:cxnSpLocks noChangeShapeType="1"/>
            </p:cNvCxnSpPr>
            <p:nvPr/>
          </p:nvCxnSpPr>
          <p:spPr bwMode="auto">
            <a:xfrm rot="10800000">
              <a:off x="8280400" y="3429000"/>
              <a:ext cx="228600" cy="1588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140325" name="Straight Arrow Connector 76"/>
            <p:cNvCxnSpPr>
              <a:cxnSpLocks noChangeShapeType="1"/>
            </p:cNvCxnSpPr>
            <p:nvPr/>
          </p:nvCxnSpPr>
          <p:spPr bwMode="auto">
            <a:xfrm rot="10800000">
              <a:off x="8128000" y="5259388"/>
              <a:ext cx="304800" cy="150812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140326" name="Straight Arrow Connector 77"/>
            <p:cNvCxnSpPr>
              <a:cxnSpLocks noChangeShapeType="1"/>
            </p:cNvCxnSpPr>
            <p:nvPr/>
          </p:nvCxnSpPr>
          <p:spPr bwMode="auto">
            <a:xfrm rot="10800000">
              <a:off x="8205788" y="4802188"/>
              <a:ext cx="303212" cy="74612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140327" name="Straight Arrow Connector 78"/>
            <p:cNvCxnSpPr>
              <a:cxnSpLocks noChangeShapeType="1"/>
            </p:cNvCxnSpPr>
            <p:nvPr/>
          </p:nvCxnSpPr>
          <p:spPr bwMode="auto">
            <a:xfrm rot="10800000" flipV="1">
              <a:off x="8281988" y="4191000"/>
              <a:ext cx="227012" cy="1588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arrow" w="med" len="med"/>
            </a:ln>
          </p:spPr>
        </p:cxnSp>
      </p:grpSp>
      <p:sp>
        <p:nvSpPr>
          <p:cNvPr id="43" name="Rectangle 2"/>
          <p:cNvSpPr>
            <a:spLocks noChangeArrowheads="1"/>
          </p:cNvSpPr>
          <p:nvPr/>
        </p:nvSpPr>
        <p:spPr bwMode="auto">
          <a:xfrm>
            <a:off x="254318" y="380087"/>
            <a:ext cx="1739538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What is it?</a:t>
            </a:r>
          </a:p>
        </p:txBody>
      </p:sp>
      <p:sp>
        <p:nvSpPr>
          <p:cNvPr id="44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505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47.)</a:t>
            </a:r>
          </a:p>
        </p:txBody>
      </p:sp>
      <p:sp>
        <p:nvSpPr>
          <p:cNvPr id="45" name="TextBox 27"/>
          <p:cNvSpPr txBox="1">
            <a:spLocks noChangeArrowheads="1"/>
          </p:cNvSpPr>
          <p:nvPr/>
        </p:nvSpPr>
        <p:spPr bwMode="auto">
          <a:xfrm>
            <a:off x="363697" y="898741"/>
            <a:ext cx="5008403" cy="1129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 eaLnBrk="1" hangingPunct="1"/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This is the </a:t>
            </a:r>
            <a:r>
              <a:rPr lang="en-US" sz="2000" dirty="0">
                <a:latin typeface="Times New Roman"/>
                <a:cs typeface="Times New Roman"/>
              </a:rPr>
              <a:t>design for a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loud speaker </a:t>
            </a:r>
            <a:r>
              <a:rPr lang="en-US" sz="2000" dirty="0">
                <a:latin typeface="Times New Roman"/>
                <a:cs typeface="Times New Roman"/>
              </a:rPr>
              <a:t>(actually, the coil and magnet are usually switched in real line).  This is how it works:</a:t>
            </a:r>
          </a:p>
        </p:txBody>
      </p:sp>
      <p:sp>
        <p:nvSpPr>
          <p:cNvPr id="46" name="TextBox 29"/>
          <p:cNvSpPr txBox="1">
            <a:spLocks noChangeArrowheads="1"/>
          </p:cNvSpPr>
          <p:nvPr/>
        </p:nvSpPr>
        <p:spPr bwMode="auto">
          <a:xfrm>
            <a:off x="604997" y="2527357"/>
            <a:ext cx="4576603" cy="1314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 eaLnBrk="1" hangingPunct="1"/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a.) Let’s assume </a:t>
            </a:r>
            <a:r>
              <a:rPr lang="en-US" sz="2000" dirty="0">
                <a:latin typeface="Times New Roman"/>
                <a:cs typeface="Times New Roman"/>
              </a:rPr>
              <a:t>we want to project a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256 Hz (middle C) sound wave </a:t>
            </a:r>
            <a:r>
              <a:rPr lang="en-US" sz="2000" dirty="0">
                <a:latin typeface="Times New Roman"/>
                <a:cs typeface="Times New Roman"/>
              </a:rPr>
              <a:t>into the room.  The signal would look like the sine wave shown below. </a:t>
            </a:r>
          </a:p>
        </p:txBody>
      </p:sp>
      <p:grpSp>
        <p:nvGrpSpPr>
          <p:cNvPr id="47" name="Group 15"/>
          <p:cNvGrpSpPr>
            <a:grpSpLocks/>
          </p:cNvGrpSpPr>
          <p:nvPr/>
        </p:nvGrpSpPr>
        <p:grpSpPr bwMode="auto">
          <a:xfrm>
            <a:off x="1252696" y="4012245"/>
            <a:ext cx="3453955" cy="1030257"/>
            <a:chOff x="1240" y="2132"/>
            <a:chExt cx="3872" cy="920"/>
          </a:xfrm>
        </p:grpSpPr>
        <p:pic>
          <p:nvPicPr>
            <p:cNvPr id="48" name="Picture 9" descr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40" y="2160"/>
              <a:ext cx="1304" cy="8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9" name="Picture 10" descr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08" y="2160"/>
              <a:ext cx="1304" cy="8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0" name="Picture 11" descr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>
              <a:off x="2512" y="2132"/>
              <a:ext cx="1304" cy="8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207136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  <p:bldP spid="46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1" name="Rectangle 8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40307" name="TextBox 42"/>
          <p:cNvSpPr txBox="1">
            <a:spLocks noChangeArrowheads="1"/>
          </p:cNvSpPr>
          <p:nvPr/>
        </p:nvSpPr>
        <p:spPr bwMode="auto">
          <a:xfrm>
            <a:off x="6143809" y="2970337"/>
            <a:ext cx="512335" cy="360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800" dirty="0">
                <a:latin typeface="Times New Roman"/>
                <a:cs typeface="Times New Roman"/>
              </a:rPr>
              <a:t>coil</a:t>
            </a:r>
          </a:p>
        </p:txBody>
      </p:sp>
      <p:sp>
        <p:nvSpPr>
          <p:cNvPr id="140308" name="TextBox 43"/>
          <p:cNvSpPr txBox="1">
            <a:spLocks noChangeArrowheads="1"/>
          </p:cNvSpPr>
          <p:nvPr/>
        </p:nvSpPr>
        <p:spPr bwMode="auto">
          <a:xfrm>
            <a:off x="7273033" y="4128102"/>
            <a:ext cx="1792899" cy="6370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800" dirty="0">
                <a:latin typeface="Times New Roman"/>
                <a:cs typeface="Times New Roman"/>
              </a:rPr>
              <a:t>cone (constrained </a:t>
            </a:r>
          </a:p>
          <a:p>
            <a:pPr eaLnBrk="1" hangingPunct="1"/>
            <a:r>
              <a:rPr lang="en-US" sz="1800" dirty="0">
                <a:latin typeface="Times New Roman"/>
                <a:cs typeface="Times New Roman"/>
              </a:rPr>
              <a:t>    at the edges)</a:t>
            </a:r>
          </a:p>
        </p:txBody>
      </p:sp>
      <p:sp>
        <p:nvSpPr>
          <p:cNvPr id="140293" name="Cube 5"/>
          <p:cNvSpPr>
            <a:spLocks noChangeArrowheads="1"/>
          </p:cNvSpPr>
          <p:nvPr/>
        </p:nvSpPr>
        <p:spPr bwMode="auto">
          <a:xfrm>
            <a:off x="5454254" y="2189055"/>
            <a:ext cx="1145264" cy="708973"/>
          </a:xfrm>
          <a:prstGeom prst="cube">
            <a:avLst>
              <a:gd name="adj" fmla="val 25000"/>
            </a:avLst>
          </a:prstGeom>
          <a:solidFill>
            <a:srgbClr val="FF0000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lIns="82296" tIns="41148" rIns="82296" bIns="41148"/>
          <a:lstStyle/>
          <a:p>
            <a:endParaRPr lang="en-US"/>
          </a:p>
        </p:txBody>
      </p:sp>
      <p:grpSp>
        <p:nvGrpSpPr>
          <p:cNvPr id="140294" name="Group 40"/>
          <p:cNvGrpSpPr>
            <a:grpSpLocks/>
          </p:cNvGrpSpPr>
          <p:nvPr/>
        </p:nvGrpSpPr>
        <p:grpSpPr bwMode="auto">
          <a:xfrm>
            <a:off x="7035809" y="1916373"/>
            <a:ext cx="319265" cy="1199801"/>
            <a:chOff x="6070600" y="2400300"/>
            <a:chExt cx="446617" cy="1866900"/>
          </a:xfrm>
        </p:grpSpPr>
        <p:sp>
          <p:nvSpPr>
            <p:cNvPr id="140328" name="Freeform 6"/>
            <p:cNvSpPr>
              <a:spLocks noChangeArrowheads="1"/>
            </p:cNvSpPr>
            <p:nvPr/>
          </p:nvSpPr>
          <p:spPr bwMode="auto">
            <a:xfrm>
              <a:off x="6070600" y="2400300"/>
              <a:ext cx="446617" cy="1866900"/>
            </a:xfrm>
            <a:custGeom>
              <a:avLst/>
              <a:gdLst>
                <a:gd name="T0" fmla="*/ 446617 w 446617"/>
                <a:gd name="T1" fmla="*/ 71967 h 1866900"/>
                <a:gd name="T2" fmla="*/ 345017 w 446617"/>
                <a:gd name="T3" fmla="*/ 8467 h 1866900"/>
                <a:gd name="T4" fmla="*/ 268817 w 446617"/>
                <a:gd name="T5" fmla="*/ 21167 h 1866900"/>
                <a:gd name="T6" fmla="*/ 205317 w 446617"/>
                <a:gd name="T7" fmla="*/ 46567 h 1866900"/>
                <a:gd name="T8" fmla="*/ 154517 w 446617"/>
                <a:gd name="T9" fmla="*/ 97367 h 1866900"/>
                <a:gd name="T10" fmla="*/ 91017 w 446617"/>
                <a:gd name="T11" fmla="*/ 249767 h 1866900"/>
                <a:gd name="T12" fmla="*/ 40217 w 446617"/>
                <a:gd name="T13" fmla="*/ 452967 h 1866900"/>
                <a:gd name="T14" fmla="*/ 2117 w 446617"/>
                <a:gd name="T15" fmla="*/ 1367367 h 1866900"/>
                <a:gd name="T16" fmla="*/ 27517 w 446617"/>
                <a:gd name="T17" fmla="*/ 1583267 h 1866900"/>
                <a:gd name="T18" fmla="*/ 91017 w 446617"/>
                <a:gd name="T19" fmla="*/ 1735667 h 1866900"/>
                <a:gd name="T20" fmla="*/ 205317 w 446617"/>
                <a:gd name="T21" fmla="*/ 1837267 h 1866900"/>
                <a:gd name="T22" fmla="*/ 306917 w 446617"/>
                <a:gd name="T23" fmla="*/ 1862667 h 1866900"/>
                <a:gd name="T24" fmla="*/ 421217 w 446617"/>
                <a:gd name="T25" fmla="*/ 1811867 h 186690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446617"/>
                <a:gd name="T40" fmla="*/ 0 h 1866900"/>
                <a:gd name="T41" fmla="*/ 446617 w 446617"/>
                <a:gd name="T42" fmla="*/ 1866900 h 1866900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446617" h="1866900">
                  <a:moveTo>
                    <a:pt x="446617" y="71967"/>
                  </a:moveTo>
                  <a:cubicBezTo>
                    <a:pt x="410633" y="44450"/>
                    <a:pt x="374650" y="16934"/>
                    <a:pt x="345017" y="8467"/>
                  </a:cubicBezTo>
                  <a:cubicBezTo>
                    <a:pt x="315384" y="0"/>
                    <a:pt x="292100" y="14817"/>
                    <a:pt x="268817" y="21167"/>
                  </a:cubicBezTo>
                  <a:cubicBezTo>
                    <a:pt x="245534" y="27517"/>
                    <a:pt x="224367" y="33867"/>
                    <a:pt x="205317" y="46567"/>
                  </a:cubicBezTo>
                  <a:cubicBezTo>
                    <a:pt x="186267" y="59267"/>
                    <a:pt x="173567" y="63500"/>
                    <a:pt x="154517" y="97367"/>
                  </a:cubicBezTo>
                  <a:cubicBezTo>
                    <a:pt x="135467" y="131234"/>
                    <a:pt x="110067" y="190500"/>
                    <a:pt x="91017" y="249767"/>
                  </a:cubicBezTo>
                  <a:cubicBezTo>
                    <a:pt x="71967" y="309034"/>
                    <a:pt x="55034" y="266700"/>
                    <a:pt x="40217" y="452967"/>
                  </a:cubicBezTo>
                  <a:cubicBezTo>
                    <a:pt x="25400" y="639234"/>
                    <a:pt x="4234" y="1178984"/>
                    <a:pt x="2117" y="1367367"/>
                  </a:cubicBezTo>
                  <a:cubicBezTo>
                    <a:pt x="0" y="1555750"/>
                    <a:pt x="12700" y="1521884"/>
                    <a:pt x="27517" y="1583267"/>
                  </a:cubicBezTo>
                  <a:cubicBezTo>
                    <a:pt x="42334" y="1644650"/>
                    <a:pt x="61384" y="1693334"/>
                    <a:pt x="91017" y="1735667"/>
                  </a:cubicBezTo>
                  <a:cubicBezTo>
                    <a:pt x="120650" y="1778000"/>
                    <a:pt x="169334" y="1816100"/>
                    <a:pt x="205317" y="1837267"/>
                  </a:cubicBezTo>
                  <a:cubicBezTo>
                    <a:pt x="241300" y="1858434"/>
                    <a:pt x="270934" y="1866900"/>
                    <a:pt x="306917" y="1862667"/>
                  </a:cubicBezTo>
                  <a:cubicBezTo>
                    <a:pt x="342900" y="1858434"/>
                    <a:pt x="421217" y="1811867"/>
                    <a:pt x="421217" y="1811867"/>
                  </a:cubicBezTo>
                </a:path>
              </a:pathLst>
            </a:custGeom>
            <a:noFill/>
            <a:ln w="19050" cmpd="sng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0329" name="Freeform 7"/>
            <p:cNvSpPr>
              <a:spLocks noChangeArrowheads="1"/>
            </p:cNvSpPr>
            <p:nvPr/>
          </p:nvSpPr>
          <p:spPr bwMode="auto">
            <a:xfrm>
              <a:off x="6146800" y="2514600"/>
              <a:ext cx="304800" cy="1676400"/>
            </a:xfrm>
            <a:custGeom>
              <a:avLst/>
              <a:gdLst>
                <a:gd name="T0" fmla="*/ 304800 w 446617"/>
                <a:gd name="T1" fmla="*/ 64623 h 1866900"/>
                <a:gd name="T2" fmla="*/ 235462 w 446617"/>
                <a:gd name="T3" fmla="*/ 7603 h 1866900"/>
                <a:gd name="T4" fmla="*/ 183458 w 446617"/>
                <a:gd name="T5" fmla="*/ 19007 h 1866900"/>
                <a:gd name="T6" fmla="*/ 140121 w 446617"/>
                <a:gd name="T7" fmla="*/ 41815 h 1866900"/>
                <a:gd name="T8" fmla="*/ 105452 w 446617"/>
                <a:gd name="T9" fmla="*/ 87432 h 1866900"/>
                <a:gd name="T10" fmla="*/ 62116 w 446617"/>
                <a:gd name="T11" fmla="*/ 224281 h 1866900"/>
                <a:gd name="T12" fmla="*/ 27447 w 446617"/>
                <a:gd name="T13" fmla="*/ 406746 h 1866900"/>
                <a:gd name="T14" fmla="*/ 1445 w 446617"/>
                <a:gd name="T15" fmla="*/ 1227840 h 1866900"/>
                <a:gd name="T16" fmla="*/ 18779 w 446617"/>
                <a:gd name="T17" fmla="*/ 1421709 h 1866900"/>
                <a:gd name="T18" fmla="*/ 62116 w 446617"/>
                <a:gd name="T19" fmla="*/ 1558558 h 1866900"/>
                <a:gd name="T20" fmla="*/ 140121 w 446617"/>
                <a:gd name="T21" fmla="*/ 1649791 h 1866900"/>
                <a:gd name="T22" fmla="*/ 209460 w 446617"/>
                <a:gd name="T23" fmla="*/ 1672599 h 1866900"/>
                <a:gd name="T24" fmla="*/ 287465 w 446617"/>
                <a:gd name="T25" fmla="*/ 1626983 h 186690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446617"/>
                <a:gd name="T40" fmla="*/ 0 h 1866900"/>
                <a:gd name="T41" fmla="*/ 446617 w 446617"/>
                <a:gd name="T42" fmla="*/ 1866900 h 1866900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446617" h="1866900">
                  <a:moveTo>
                    <a:pt x="446617" y="71967"/>
                  </a:moveTo>
                  <a:cubicBezTo>
                    <a:pt x="410633" y="44450"/>
                    <a:pt x="374650" y="16934"/>
                    <a:pt x="345017" y="8467"/>
                  </a:cubicBezTo>
                  <a:cubicBezTo>
                    <a:pt x="315384" y="0"/>
                    <a:pt x="292100" y="14817"/>
                    <a:pt x="268817" y="21167"/>
                  </a:cubicBezTo>
                  <a:cubicBezTo>
                    <a:pt x="245534" y="27517"/>
                    <a:pt x="224367" y="33867"/>
                    <a:pt x="205317" y="46567"/>
                  </a:cubicBezTo>
                  <a:cubicBezTo>
                    <a:pt x="186267" y="59267"/>
                    <a:pt x="173567" y="63500"/>
                    <a:pt x="154517" y="97367"/>
                  </a:cubicBezTo>
                  <a:cubicBezTo>
                    <a:pt x="135467" y="131234"/>
                    <a:pt x="110067" y="190500"/>
                    <a:pt x="91017" y="249767"/>
                  </a:cubicBezTo>
                  <a:cubicBezTo>
                    <a:pt x="71967" y="309034"/>
                    <a:pt x="55034" y="266700"/>
                    <a:pt x="40217" y="452967"/>
                  </a:cubicBezTo>
                  <a:cubicBezTo>
                    <a:pt x="25400" y="639234"/>
                    <a:pt x="4234" y="1178984"/>
                    <a:pt x="2117" y="1367367"/>
                  </a:cubicBezTo>
                  <a:cubicBezTo>
                    <a:pt x="0" y="1555750"/>
                    <a:pt x="12700" y="1521884"/>
                    <a:pt x="27517" y="1583267"/>
                  </a:cubicBezTo>
                  <a:cubicBezTo>
                    <a:pt x="42334" y="1644650"/>
                    <a:pt x="61384" y="1693334"/>
                    <a:pt x="91017" y="1735667"/>
                  </a:cubicBezTo>
                  <a:cubicBezTo>
                    <a:pt x="120650" y="1778000"/>
                    <a:pt x="169334" y="1816100"/>
                    <a:pt x="205317" y="1837267"/>
                  </a:cubicBezTo>
                  <a:cubicBezTo>
                    <a:pt x="241300" y="1858434"/>
                    <a:pt x="270934" y="1866900"/>
                    <a:pt x="306917" y="1862667"/>
                  </a:cubicBezTo>
                  <a:cubicBezTo>
                    <a:pt x="342900" y="1858434"/>
                    <a:pt x="421217" y="1811867"/>
                    <a:pt x="421217" y="1811867"/>
                  </a:cubicBezTo>
                </a:path>
              </a:pathLst>
            </a:custGeom>
            <a:noFill/>
            <a:ln w="19050" cmpd="sng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0330" name="Freeform 8"/>
            <p:cNvSpPr>
              <a:spLocks noChangeArrowheads="1"/>
            </p:cNvSpPr>
            <p:nvPr/>
          </p:nvSpPr>
          <p:spPr bwMode="auto">
            <a:xfrm>
              <a:off x="6223000" y="2590800"/>
              <a:ext cx="228600" cy="1524000"/>
            </a:xfrm>
            <a:custGeom>
              <a:avLst/>
              <a:gdLst>
                <a:gd name="T0" fmla="*/ 228600 w 446617"/>
                <a:gd name="T1" fmla="*/ 58749 h 1866900"/>
                <a:gd name="T2" fmla="*/ 176596 w 446617"/>
                <a:gd name="T3" fmla="*/ 6912 h 1866900"/>
                <a:gd name="T4" fmla="*/ 137593 w 446617"/>
                <a:gd name="T5" fmla="*/ 17279 h 1866900"/>
                <a:gd name="T6" fmla="*/ 105091 w 446617"/>
                <a:gd name="T7" fmla="*/ 38014 h 1866900"/>
                <a:gd name="T8" fmla="*/ 79089 w 446617"/>
                <a:gd name="T9" fmla="*/ 79483 h 1866900"/>
                <a:gd name="T10" fmla="*/ 46587 w 446617"/>
                <a:gd name="T11" fmla="*/ 203891 h 1866900"/>
                <a:gd name="T12" fmla="*/ 20585 w 446617"/>
                <a:gd name="T13" fmla="*/ 369769 h 1866900"/>
                <a:gd name="T14" fmla="*/ 1084 w 446617"/>
                <a:gd name="T15" fmla="*/ 1116218 h 1866900"/>
                <a:gd name="T16" fmla="*/ 14085 w 446617"/>
                <a:gd name="T17" fmla="*/ 1292463 h 1866900"/>
                <a:gd name="T18" fmla="*/ 46587 w 446617"/>
                <a:gd name="T19" fmla="*/ 1416871 h 1866900"/>
                <a:gd name="T20" fmla="*/ 105091 w 446617"/>
                <a:gd name="T21" fmla="*/ 1499810 h 1866900"/>
                <a:gd name="T22" fmla="*/ 157095 w 446617"/>
                <a:gd name="T23" fmla="*/ 1520544 h 1866900"/>
                <a:gd name="T24" fmla="*/ 215599 w 446617"/>
                <a:gd name="T25" fmla="*/ 1479075 h 186690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446617"/>
                <a:gd name="T40" fmla="*/ 0 h 1866900"/>
                <a:gd name="T41" fmla="*/ 446617 w 446617"/>
                <a:gd name="T42" fmla="*/ 1866900 h 1866900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446617" h="1866900">
                  <a:moveTo>
                    <a:pt x="446617" y="71967"/>
                  </a:moveTo>
                  <a:cubicBezTo>
                    <a:pt x="410633" y="44450"/>
                    <a:pt x="374650" y="16934"/>
                    <a:pt x="345017" y="8467"/>
                  </a:cubicBezTo>
                  <a:cubicBezTo>
                    <a:pt x="315384" y="0"/>
                    <a:pt x="292100" y="14817"/>
                    <a:pt x="268817" y="21167"/>
                  </a:cubicBezTo>
                  <a:cubicBezTo>
                    <a:pt x="245534" y="27517"/>
                    <a:pt x="224367" y="33867"/>
                    <a:pt x="205317" y="46567"/>
                  </a:cubicBezTo>
                  <a:cubicBezTo>
                    <a:pt x="186267" y="59267"/>
                    <a:pt x="173567" y="63500"/>
                    <a:pt x="154517" y="97367"/>
                  </a:cubicBezTo>
                  <a:cubicBezTo>
                    <a:pt x="135467" y="131234"/>
                    <a:pt x="110067" y="190500"/>
                    <a:pt x="91017" y="249767"/>
                  </a:cubicBezTo>
                  <a:cubicBezTo>
                    <a:pt x="71967" y="309034"/>
                    <a:pt x="55034" y="266700"/>
                    <a:pt x="40217" y="452967"/>
                  </a:cubicBezTo>
                  <a:cubicBezTo>
                    <a:pt x="25400" y="639234"/>
                    <a:pt x="4234" y="1178984"/>
                    <a:pt x="2117" y="1367367"/>
                  </a:cubicBezTo>
                  <a:cubicBezTo>
                    <a:pt x="0" y="1555750"/>
                    <a:pt x="12700" y="1521884"/>
                    <a:pt x="27517" y="1583267"/>
                  </a:cubicBezTo>
                  <a:cubicBezTo>
                    <a:pt x="42334" y="1644650"/>
                    <a:pt x="61384" y="1693334"/>
                    <a:pt x="91017" y="1735667"/>
                  </a:cubicBezTo>
                  <a:cubicBezTo>
                    <a:pt x="120650" y="1778000"/>
                    <a:pt x="169334" y="1816100"/>
                    <a:pt x="205317" y="1837267"/>
                  </a:cubicBezTo>
                  <a:cubicBezTo>
                    <a:pt x="241300" y="1858434"/>
                    <a:pt x="270934" y="1866900"/>
                    <a:pt x="306917" y="1862667"/>
                  </a:cubicBezTo>
                  <a:cubicBezTo>
                    <a:pt x="342900" y="1858434"/>
                    <a:pt x="421217" y="1811867"/>
                    <a:pt x="421217" y="1811867"/>
                  </a:cubicBezTo>
                </a:path>
              </a:pathLst>
            </a:custGeom>
            <a:noFill/>
            <a:ln w="19050" cmpd="sng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cxnSp>
        <p:nvCxnSpPr>
          <p:cNvPr id="140295" name="Straight Connector 12"/>
          <p:cNvCxnSpPr>
            <a:cxnSpLocks noChangeShapeType="1"/>
          </p:cNvCxnSpPr>
          <p:nvPr/>
        </p:nvCxnSpPr>
        <p:spPr bwMode="auto">
          <a:xfrm>
            <a:off x="7281223" y="3007101"/>
            <a:ext cx="899850" cy="708973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</p:cxnSp>
      <p:sp>
        <p:nvSpPr>
          <p:cNvPr id="140296" name="Freeform 15"/>
          <p:cNvSpPr>
            <a:spLocks noChangeArrowheads="1"/>
          </p:cNvSpPr>
          <p:nvPr/>
        </p:nvSpPr>
        <p:spPr bwMode="auto">
          <a:xfrm>
            <a:off x="8072001" y="1152864"/>
            <a:ext cx="439700" cy="2808624"/>
          </a:xfrm>
          <a:custGeom>
            <a:avLst/>
            <a:gdLst>
              <a:gd name="T0" fmla="*/ 275167 w 613834"/>
              <a:gd name="T1" fmla="*/ 25400 h 3924300"/>
              <a:gd name="T2" fmla="*/ 173567 w 613834"/>
              <a:gd name="T3" fmla="*/ 254000 h 3924300"/>
              <a:gd name="T4" fmla="*/ 84667 w 613834"/>
              <a:gd name="T5" fmla="*/ 647700 h 3924300"/>
              <a:gd name="T6" fmla="*/ 21167 w 613834"/>
              <a:gd name="T7" fmla="*/ 1130300 h 3924300"/>
              <a:gd name="T8" fmla="*/ 8467 w 613834"/>
              <a:gd name="T9" fmla="*/ 1638300 h 3924300"/>
              <a:gd name="T10" fmla="*/ 8467 w 613834"/>
              <a:gd name="T11" fmla="*/ 2311400 h 3924300"/>
              <a:gd name="T12" fmla="*/ 59267 w 613834"/>
              <a:gd name="T13" fmla="*/ 2997200 h 3924300"/>
              <a:gd name="T14" fmla="*/ 135467 w 613834"/>
              <a:gd name="T15" fmla="*/ 3492500 h 3924300"/>
              <a:gd name="T16" fmla="*/ 224367 w 613834"/>
              <a:gd name="T17" fmla="*/ 3784600 h 3924300"/>
              <a:gd name="T18" fmla="*/ 262467 w 613834"/>
              <a:gd name="T19" fmla="*/ 3848100 h 3924300"/>
              <a:gd name="T20" fmla="*/ 338667 w 613834"/>
              <a:gd name="T21" fmla="*/ 3911600 h 3924300"/>
              <a:gd name="T22" fmla="*/ 427567 w 613834"/>
              <a:gd name="T23" fmla="*/ 3771900 h 3924300"/>
              <a:gd name="T24" fmla="*/ 503767 w 613834"/>
              <a:gd name="T25" fmla="*/ 3492500 h 3924300"/>
              <a:gd name="T26" fmla="*/ 554567 w 613834"/>
              <a:gd name="T27" fmla="*/ 3073400 h 3924300"/>
              <a:gd name="T28" fmla="*/ 605367 w 613834"/>
              <a:gd name="T29" fmla="*/ 2489200 h 3924300"/>
              <a:gd name="T30" fmla="*/ 605367 w 613834"/>
              <a:gd name="T31" fmla="*/ 1727200 h 3924300"/>
              <a:gd name="T32" fmla="*/ 605367 w 613834"/>
              <a:gd name="T33" fmla="*/ 1244600 h 3924300"/>
              <a:gd name="T34" fmla="*/ 554567 w 613834"/>
              <a:gd name="T35" fmla="*/ 800100 h 3924300"/>
              <a:gd name="T36" fmla="*/ 503767 w 613834"/>
              <a:gd name="T37" fmla="*/ 406400 h 3924300"/>
              <a:gd name="T38" fmla="*/ 389467 w 613834"/>
              <a:gd name="T39" fmla="*/ 101600 h 3924300"/>
              <a:gd name="T40" fmla="*/ 275167 w 613834"/>
              <a:gd name="T41" fmla="*/ 25400 h 3924300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613834"/>
              <a:gd name="T64" fmla="*/ 0 h 3924300"/>
              <a:gd name="T65" fmla="*/ 613834 w 613834"/>
              <a:gd name="T66" fmla="*/ 3924300 h 3924300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613834" h="3924300">
                <a:moveTo>
                  <a:pt x="275167" y="25400"/>
                </a:moveTo>
                <a:cubicBezTo>
                  <a:pt x="239184" y="50800"/>
                  <a:pt x="205317" y="150283"/>
                  <a:pt x="173567" y="254000"/>
                </a:cubicBezTo>
                <a:cubicBezTo>
                  <a:pt x="141817" y="357717"/>
                  <a:pt x="110067" y="501650"/>
                  <a:pt x="84667" y="647700"/>
                </a:cubicBezTo>
                <a:cubicBezTo>
                  <a:pt x="59267" y="793750"/>
                  <a:pt x="33867" y="965200"/>
                  <a:pt x="21167" y="1130300"/>
                </a:cubicBezTo>
                <a:cubicBezTo>
                  <a:pt x="8467" y="1295400"/>
                  <a:pt x="10584" y="1441450"/>
                  <a:pt x="8467" y="1638300"/>
                </a:cubicBezTo>
                <a:cubicBezTo>
                  <a:pt x="6350" y="1835150"/>
                  <a:pt x="0" y="2084917"/>
                  <a:pt x="8467" y="2311400"/>
                </a:cubicBezTo>
                <a:cubicBezTo>
                  <a:pt x="16934" y="2537883"/>
                  <a:pt x="38100" y="2800350"/>
                  <a:pt x="59267" y="2997200"/>
                </a:cubicBezTo>
                <a:cubicBezTo>
                  <a:pt x="80434" y="3194050"/>
                  <a:pt x="107950" y="3361267"/>
                  <a:pt x="135467" y="3492500"/>
                </a:cubicBezTo>
                <a:cubicBezTo>
                  <a:pt x="162984" y="3623733"/>
                  <a:pt x="203200" y="3725333"/>
                  <a:pt x="224367" y="3784600"/>
                </a:cubicBezTo>
                <a:cubicBezTo>
                  <a:pt x="245534" y="3843867"/>
                  <a:pt x="243417" y="3826934"/>
                  <a:pt x="262467" y="3848100"/>
                </a:cubicBezTo>
                <a:cubicBezTo>
                  <a:pt x="281517" y="3869266"/>
                  <a:pt x="311150" y="3924300"/>
                  <a:pt x="338667" y="3911600"/>
                </a:cubicBezTo>
                <a:cubicBezTo>
                  <a:pt x="366184" y="3898900"/>
                  <a:pt x="400050" y="3841750"/>
                  <a:pt x="427567" y="3771900"/>
                </a:cubicBezTo>
                <a:cubicBezTo>
                  <a:pt x="455084" y="3702050"/>
                  <a:pt x="482600" y="3608917"/>
                  <a:pt x="503767" y="3492500"/>
                </a:cubicBezTo>
                <a:cubicBezTo>
                  <a:pt x="524934" y="3376083"/>
                  <a:pt x="537634" y="3240617"/>
                  <a:pt x="554567" y="3073400"/>
                </a:cubicBezTo>
                <a:cubicBezTo>
                  <a:pt x="571500" y="2906183"/>
                  <a:pt x="596900" y="2713567"/>
                  <a:pt x="605367" y="2489200"/>
                </a:cubicBezTo>
                <a:cubicBezTo>
                  <a:pt x="613834" y="2264833"/>
                  <a:pt x="605367" y="1727200"/>
                  <a:pt x="605367" y="1727200"/>
                </a:cubicBezTo>
                <a:cubicBezTo>
                  <a:pt x="605367" y="1519767"/>
                  <a:pt x="613834" y="1399117"/>
                  <a:pt x="605367" y="1244600"/>
                </a:cubicBezTo>
                <a:cubicBezTo>
                  <a:pt x="596900" y="1090083"/>
                  <a:pt x="571500" y="939800"/>
                  <a:pt x="554567" y="800100"/>
                </a:cubicBezTo>
                <a:cubicBezTo>
                  <a:pt x="537634" y="660400"/>
                  <a:pt x="531284" y="522817"/>
                  <a:pt x="503767" y="406400"/>
                </a:cubicBezTo>
                <a:cubicBezTo>
                  <a:pt x="476250" y="289983"/>
                  <a:pt x="425450" y="171450"/>
                  <a:pt x="389467" y="101600"/>
                </a:cubicBezTo>
                <a:cubicBezTo>
                  <a:pt x="353484" y="31750"/>
                  <a:pt x="311150" y="0"/>
                  <a:pt x="275167" y="25400"/>
                </a:cubicBezTo>
                <a:close/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cxnSp>
        <p:nvCxnSpPr>
          <p:cNvPr id="140297" name="Straight Connector 18"/>
          <p:cNvCxnSpPr>
            <a:cxnSpLocks noChangeShapeType="1"/>
            <a:stCxn id="140305" idx="7"/>
            <a:endCxn id="140296" idx="10"/>
          </p:cNvCxnSpPr>
          <p:nvPr/>
        </p:nvCxnSpPr>
        <p:spPr bwMode="auto">
          <a:xfrm>
            <a:off x="7290312" y="3012782"/>
            <a:ext cx="1023694" cy="939616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</p:cxnSp>
      <p:cxnSp>
        <p:nvCxnSpPr>
          <p:cNvPr id="140298" name="Straight Connector 22"/>
          <p:cNvCxnSpPr>
            <a:cxnSpLocks noChangeShapeType="1"/>
          </p:cNvCxnSpPr>
          <p:nvPr/>
        </p:nvCxnSpPr>
        <p:spPr bwMode="auto">
          <a:xfrm>
            <a:off x="7199418" y="2788955"/>
            <a:ext cx="872582" cy="381755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</p:cxnSp>
      <p:cxnSp>
        <p:nvCxnSpPr>
          <p:cNvPr id="140299" name="Straight Connector 24"/>
          <p:cNvCxnSpPr>
            <a:cxnSpLocks noChangeShapeType="1"/>
          </p:cNvCxnSpPr>
          <p:nvPr/>
        </p:nvCxnSpPr>
        <p:spPr bwMode="auto">
          <a:xfrm>
            <a:off x="7199418" y="2516273"/>
            <a:ext cx="872582" cy="1136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</p:cxnSp>
      <p:cxnSp>
        <p:nvCxnSpPr>
          <p:cNvPr id="140300" name="Straight Connector 26"/>
          <p:cNvCxnSpPr>
            <a:cxnSpLocks noChangeShapeType="1"/>
            <a:stCxn id="140305" idx="3"/>
          </p:cNvCxnSpPr>
          <p:nvPr/>
        </p:nvCxnSpPr>
        <p:spPr bwMode="auto">
          <a:xfrm flipV="1">
            <a:off x="7211917" y="1916373"/>
            <a:ext cx="860084" cy="412432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</p:cxnSp>
      <p:cxnSp>
        <p:nvCxnSpPr>
          <p:cNvPr id="140301" name="Straight Connector 28"/>
          <p:cNvCxnSpPr>
            <a:cxnSpLocks noChangeShapeType="1"/>
            <a:stCxn id="140305" idx="2"/>
          </p:cNvCxnSpPr>
          <p:nvPr/>
        </p:nvCxnSpPr>
        <p:spPr bwMode="auto">
          <a:xfrm flipV="1">
            <a:off x="7230096" y="1480082"/>
            <a:ext cx="896441" cy="685114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</p:cxnSp>
      <p:cxnSp>
        <p:nvCxnSpPr>
          <p:cNvPr id="140302" name="Straight Connector 30"/>
          <p:cNvCxnSpPr>
            <a:cxnSpLocks noChangeShapeType="1"/>
            <a:endCxn id="140296" idx="0"/>
          </p:cNvCxnSpPr>
          <p:nvPr/>
        </p:nvCxnSpPr>
        <p:spPr bwMode="auto">
          <a:xfrm flipV="1">
            <a:off x="7308491" y="1171042"/>
            <a:ext cx="960068" cy="854403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</p:cxnSp>
      <p:sp>
        <p:nvSpPr>
          <p:cNvPr id="140303" name="Freeform 31"/>
          <p:cNvSpPr>
            <a:spLocks noChangeArrowheads="1"/>
          </p:cNvSpPr>
          <p:nvPr/>
        </p:nvSpPr>
        <p:spPr bwMode="auto">
          <a:xfrm>
            <a:off x="6435909" y="2952565"/>
            <a:ext cx="599900" cy="1386133"/>
          </a:xfrm>
          <a:custGeom>
            <a:avLst/>
            <a:gdLst>
              <a:gd name="T0" fmla="*/ 813452 w 824442"/>
              <a:gd name="T1" fmla="*/ 0 h 1936750"/>
              <a:gd name="T2" fmla="*/ 813452 w 824442"/>
              <a:gd name="T3" fmla="*/ 654050 h 1936750"/>
              <a:gd name="T4" fmla="*/ 664965 w 824442"/>
              <a:gd name="T5" fmla="*/ 1257300 h 1936750"/>
              <a:gd name="T6" fmla="*/ 361534 w 824442"/>
              <a:gd name="T7" fmla="*/ 1701800 h 1936750"/>
              <a:gd name="T8" fmla="*/ 0 w 824442"/>
              <a:gd name="T9" fmla="*/ 1936750 h 193675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24442"/>
              <a:gd name="T16" fmla="*/ 0 h 1936750"/>
              <a:gd name="T17" fmla="*/ 824442 w 824442"/>
              <a:gd name="T18" fmla="*/ 1936750 h 193675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24442" h="1936750">
                <a:moveTo>
                  <a:pt x="800100" y="0"/>
                </a:moveTo>
                <a:cubicBezTo>
                  <a:pt x="812271" y="222250"/>
                  <a:pt x="824442" y="444500"/>
                  <a:pt x="800100" y="654050"/>
                </a:cubicBezTo>
                <a:cubicBezTo>
                  <a:pt x="775758" y="863600"/>
                  <a:pt x="728133" y="1082675"/>
                  <a:pt x="654050" y="1257300"/>
                </a:cubicBezTo>
                <a:cubicBezTo>
                  <a:pt x="579967" y="1431925"/>
                  <a:pt x="464608" y="1588558"/>
                  <a:pt x="355600" y="1701800"/>
                </a:cubicBezTo>
                <a:cubicBezTo>
                  <a:pt x="246592" y="1815042"/>
                  <a:pt x="0" y="1936750"/>
                  <a:pt x="0" y="1936750"/>
                </a:cubicBezTo>
              </a:path>
            </a:pathLst>
          </a:custGeom>
          <a:noFill/>
          <a:ln w="1905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40304" name="Freeform 32"/>
          <p:cNvSpPr>
            <a:spLocks noChangeArrowheads="1"/>
          </p:cNvSpPr>
          <p:nvPr/>
        </p:nvSpPr>
        <p:spPr bwMode="auto">
          <a:xfrm>
            <a:off x="6872200" y="3116174"/>
            <a:ext cx="545364" cy="1386133"/>
          </a:xfrm>
          <a:custGeom>
            <a:avLst/>
            <a:gdLst>
              <a:gd name="T0" fmla="*/ 739502 w 824442"/>
              <a:gd name="T1" fmla="*/ 0 h 1936750"/>
              <a:gd name="T2" fmla="*/ 739502 w 824442"/>
              <a:gd name="T3" fmla="*/ 654050 h 1936750"/>
              <a:gd name="T4" fmla="*/ 604513 w 824442"/>
              <a:gd name="T5" fmla="*/ 1257300 h 1936750"/>
              <a:gd name="T6" fmla="*/ 328667 w 824442"/>
              <a:gd name="T7" fmla="*/ 1701800 h 1936750"/>
              <a:gd name="T8" fmla="*/ 0 w 824442"/>
              <a:gd name="T9" fmla="*/ 1936750 h 193675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24442"/>
              <a:gd name="T16" fmla="*/ 0 h 1936750"/>
              <a:gd name="T17" fmla="*/ 824442 w 824442"/>
              <a:gd name="T18" fmla="*/ 1936750 h 193675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24442" h="1936750">
                <a:moveTo>
                  <a:pt x="800100" y="0"/>
                </a:moveTo>
                <a:cubicBezTo>
                  <a:pt x="812271" y="222250"/>
                  <a:pt x="824442" y="444500"/>
                  <a:pt x="800100" y="654050"/>
                </a:cubicBezTo>
                <a:cubicBezTo>
                  <a:pt x="775758" y="863600"/>
                  <a:pt x="728133" y="1082675"/>
                  <a:pt x="654050" y="1257300"/>
                </a:cubicBezTo>
                <a:cubicBezTo>
                  <a:pt x="579967" y="1431925"/>
                  <a:pt x="464608" y="1588558"/>
                  <a:pt x="355600" y="1701800"/>
                </a:cubicBezTo>
                <a:cubicBezTo>
                  <a:pt x="246592" y="1815042"/>
                  <a:pt x="0" y="1936750"/>
                  <a:pt x="0" y="1936750"/>
                </a:cubicBezTo>
              </a:path>
            </a:pathLst>
          </a:custGeom>
          <a:noFill/>
          <a:ln w="1905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40305" name="Freeform 34"/>
          <p:cNvSpPr>
            <a:spLocks noChangeArrowheads="1"/>
          </p:cNvSpPr>
          <p:nvPr/>
        </p:nvSpPr>
        <p:spPr bwMode="auto">
          <a:xfrm>
            <a:off x="7203963" y="2019766"/>
            <a:ext cx="98848" cy="993017"/>
          </a:xfrm>
          <a:custGeom>
            <a:avLst/>
            <a:gdLst>
              <a:gd name="T0" fmla="*/ 136878 w 136878"/>
              <a:gd name="T1" fmla="*/ 0 h 1388534"/>
              <a:gd name="T2" fmla="*/ 77612 w 136878"/>
              <a:gd name="T3" fmla="*/ 50800 h 1388534"/>
              <a:gd name="T4" fmla="*/ 35278 w 136878"/>
              <a:gd name="T5" fmla="*/ 203200 h 1388534"/>
              <a:gd name="T6" fmla="*/ 9878 w 136878"/>
              <a:gd name="T7" fmla="*/ 431800 h 1388534"/>
              <a:gd name="T8" fmla="*/ 1412 w 136878"/>
              <a:gd name="T9" fmla="*/ 872067 h 1388534"/>
              <a:gd name="T10" fmla="*/ 9878 w 136878"/>
              <a:gd name="T11" fmla="*/ 1159934 h 1388534"/>
              <a:gd name="T12" fmla="*/ 60678 w 136878"/>
              <a:gd name="T13" fmla="*/ 1337734 h 1388534"/>
              <a:gd name="T14" fmla="*/ 119945 w 136878"/>
              <a:gd name="T15" fmla="*/ 1388534 h 1388534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36878"/>
              <a:gd name="T25" fmla="*/ 0 h 1388534"/>
              <a:gd name="T26" fmla="*/ 136878 w 136878"/>
              <a:gd name="T27" fmla="*/ 1388534 h 1388534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36878" h="1388534">
                <a:moveTo>
                  <a:pt x="136878" y="0"/>
                </a:moveTo>
                <a:cubicBezTo>
                  <a:pt x="115711" y="8466"/>
                  <a:pt x="94545" y="16933"/>
                  <a:pt x="77612" y="50800"/>
                </a:cubicBezTo>
                <a:cubicBezTo>
                  <a:pt x="60679" y="84667"/>
                  <a:pt x="46567" y="139700"/>
                  <a:pt x="35278" y="203200"/>
                </a:cubicBezTo>
                <a:cubicBezTo>
                  <a:pt x="23989" y="266700"/>
                  <a:pt x="15522" y="320322"/>
                  <a:pt x="9878" y="431800"/>
                </a:cubicBezTo>
                <a:cubicBezTo>
                  <a:pt x="4234" y="543278"/>
                  <a:pt x="1412" y="750711"/>
                  <a:pt x="1412" y="872067"/>
                </a:cubicBezTo>
                <a:cubicBezTo>
                  <a:pt x="1412" y="993423"/>
                  <a:pt x="0" y="1082323"/>
                  <a:pt x="9878" y="1159934"/>
                </a:cubicBezTo>
                <a:cubicBezTo>
                  <a:pt x="19756" y="1237545"/>
                  <a:pt x="42334" y="1299634"/>
                  <a:pt x="60678" y="1337734"/>
                </a:cubicBezTo>
                <a:cubicBezTo>
                  <a:pt x="79022" y="1375834"/>
                  <a:pt x="119945" y="1388534"/>
                  <a:pt x="119945" y="1388534"/>
                </a:cubicBezTo>
              </a:path>
            </a:pathLst>
          </a:custGeom>
          <a:noFill/>
          <a:ln w="1905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40306" name="Freeform 41"/>
          <p:cNvSpPr>
            <a:spLocks noChangeArrowheads="1"/>
          </p:cNvSpPr>
          <p:nvPr/>
        </p:nvSpPr>
        <p:spPr bwMode="auto">
          <a:xfrm>
            <a:off x="6996043" y="1865246"/>
            <a:ext cx="379483" cy="1287285"/>
          </a:xfrm>
          <a:custGeom>
            <a:avLst/>
            <a:gdLst>
              <a:gd name="T0" fmla="*/ 529166 w 529166"/>
              <a:gd name="T1" fmla="*/ 105834 h 1799167"/>
              <a:gd name="T2" fmla="*/ 419100 w 529166"/>
              <a:gd name="T3" fmla="*/ 12700 h 1799167"/>
              <a:gd name="T4" fmla="*/ 309033 w 529166"/>
              <a:gd name="T5" fmla="*/ 29634 h 1799167"/>
              <a:gd name="T6" fmla="*/ 173566 w 529166"/>
              <a:gd name="T7" fmla="*/ 97367 h 1799167"/>
              <a:gd name="T8" fmla="*/ 97366 w 529166"/>
              <a:gd name="T9" fmla="*/ 258234 h 1799167"/>
              <a:gd name="T10" fmla="*/ 29633 w 529166"/>
              <a:gd name="T11" fmla="*/ 486834 h 1799167"/>
              <a:gd name="T12" fmla="*/ 4233 w 529166"/>
              <a:gd name="T13" fmla="*/ 867834 h 1799167"/>
              <a:gd name="T14" fmla="*/ 4233 w 529166"/>
              <a:gd name="T15" fmla="*/ 1155700 h 1799167"/>
              <a:gd name="T16" fmla="*/ 21166 w 529166"/>
              <a:gd name="T17" fmla="*/ 1443567 h 1799167"/>
              <a:gd name="T18" fmla="*/ 71966 w 529166"/>
              <a:gd name="T19" fmla="*/ 1604434 h 1799167"/>
              <a:gd name="T20" fmla="*/ 182033 w 529166"/>
              <a:gd name="T21" fmla="*/ 1748367 h 1799167"/>
              <a:gd name="T22" fmla="*/ 342900 w 529166"/>
              <a:gd name="T23" fmla="*/ 1799167 h 1799167"/>
              <a:gd name="T24" fmla="*/ 486833 w 529166"/>
              <a:gd name="T25" fmla="*/ 1748367 h 1799167"/>
              <a:gd name="T26" fmla="*/ 512233 w 529166"/>
              <a:gd name="T27" fmla="*/ 1706034 h 1799167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529166"/>
              <a:gd name="T43" fmla="*/ 0 h 1799167"/>
              <a:gd name="T44" fmla="*/ 529166 w 529166"/>
              <a:gd name="T45" fmla="*/ 1799167 h 1799167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529166" h="1799167">
                <a:moveTo>
                  <a:pt x="529166" y="105834"/>
                </a:moveTo>
                <a:cubicBezTo>
                  <a:pt x="492477" y="65617"/>
                  <a:pt x="455789" y="25400"/>
                  <a:pt x="419100" y="12700"/>
                </a:cubicBezTo>
                <a:cubicBezTo>
                  <a:pt x="382411" y="0"/>
                  <a:pt x="349955" y="15523"/>
                  <a:pt x="309033" y="29634"/>
                </a:cubicBezTo>
                <a:cubicBezTo>
                  <a:pt x="268111" y="43745"/>
                  <a:pt x="208844" y="59267"/>
                  <a:pt x="173566" y="97367"/>
                </a:cubicBezTo>
                <a:cubicBezTo>
                  <a:pt x="138288" y="135467"/>
                  <a:pt x="121355" y="193323"/>
                  <a:pt x="97366" y="258234"/>
                </a:cubicBezTo>
                <a:cubicBezTo>
                  <a:pt x="73377" y="323145"/>
                  <a:pt x="45155" y="385234"/>
                  <a:pt x="29633" y="486834"/>
                </a:cubicBezTo>
                <a:cubicBezTo>
                  <a:pt x="14111" y="588434"/>
                  <a:pt x="8466" y="756356"/>
                  <a:pt x="4233" y="867834"/>
                </a:cubicBezTo>
                <a:cubicBezTo>
                  <a:pt x="0" y="979312"/>
                  <a:pt x="1411" y="1059745"/>
                  <a:pt x="4233" y="1155700"/>
                </a:cubicBezTo>
                <a:cubicBezTo>
                  <a:pt x="7055" y="1251655"/>
                  <a:pt x="9877" y="1368778"/>
                  <a:pt x="21166" y="1443567"/>
                </a:cubicBezTo>
                <a:cubicBezTo>
                  <a:pt x="32455" y="1518356"/>
                  <a:pt x="45155" y="1553634"/>
                  <a:pt x="71966" y="1604434"/>
                </a:cubicBezTo>
                <a:cubicBezTo>
                  <a:pt x="98777" y="1655234"/>
                  <a:pt x="136877" y="1715911"/>
                  <a:pt x="182033" y="1748367"/>
                </a:cubicBezTo>
                <a:cubicBezTo>
                  <a:pt x="227189" y="1780823"/>
                  <a:pt x="292100" y="1799167"/>
                  <a:pt x="342900" y="1799167"/>
                </a:cubicBezTo>
                <a:cubicBezTo>
                  <a:pt x="393700" y="1799167"/>
                  <a:pt x="458611" y="1763889"/>
                  <a:pt x="486833" y="1748367"/>
                </a:cubicBezTo>
                <a:cubicBezTo>
                  <a:pt x="515055" y="1732845"/>
                  <a:pt x="513644" y="1719439"/>
                  <a:pt x="512233" y="1706034"/>
                </a:cubicBezTo>
              </a:path>
            </a:pathLst>
          </a:custGeom>
          <a:noFill/>
          <a:ln w="1905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40309" name="TextBox 44"/>
          <p:cNvSpPr txBox="1">
            <a:spLocks noChangeArrowheads="1"/>
          </p:cNvSpPr>
          <p:nvPr/>
        </p:nvSpPr>
        <p:spPr bwMode="auto">
          <a:xfrm>
            <a:off x="6101874" y="2461737"/>
            <a:ext cx="298815" cy="286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800" b="1"/>
              <a:t>N</a:t>
            </a:r>
          </a:p>
        </p:txBody>
      </p:sp>
      <p:sp>
        <p:nvSpPr>
          <p:cNvPr id="140310" name="TextBox 45"/>
          <p:cNvSpPr txBox="1">
            <a:spLocks noChangeArrowheads="1"/>
          </p:cNvSpPr>
          <p:nvPr/>
        </p:nvSpPr>
        <p:spPr bwMode="auto">
          <a:xfrm>
            <a:off x="5481522" y="2461737"/>
            <a:ext cx="244278" cy="286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800" b="1"/>
              <a:t>S</a:t>
            </a:r>
          </a:p>
        </p:txBody>
      </p:sp>
      <p:cxnSp>
        <p:nvCxnSpPr>
          <p:cNvPr id="140311" name="Straight Arrow Connector 50"/>
          <p:cNvCxnSpPr>
            <a:cxnSpLocks noChangeShapeType="1"/>
          </p:cNvCxnSpPr>
          <p:nvPr/>
        </p:nvCxnSpPr>
        <p:spPr bwMode="auto">
          <a:xfrm rot="5400000">
            <a:off x="8180506" y="1043223"/>
            <a:ext cx="218146" cy="1136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140312" name="Straight Arrow Connector 51"/>
          <p:cNvCxnSpPr>
            <a:cxnSpLocks noChangeShapeType="1"/>
          </p:cNvCxnSpPr>
          <p:nvPr/>
        </p:nvCxnSpPr>
        <p:spPr bwMode="auto">
          <a:xfrm rot="10800000" flipV="1">
            <a:off x="8398083" y="1207400"/>
            <a:ext cx="219281" cy="109073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140313" name="Straight Arrow Connector 53"/>
          <p:cNvCxnSpPr>
            <a:cxnSpLocks noChangeShapeType="1"/>
          </p:cNvCxnSpPr>
          <p:nvPr/>
        </p:nvCxnSpPr>
        <p:spPr bwMode="auto">
          <a:xfrm rot="10800000" flipV="1">
            <a:off x="8453755" y="1589155"/>
            <a:ext cx="218146" cy="54536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140314" name="Straight Arrow Connector 55"/>
          <p:cNvCxnSpPr>
            <a:cxnSpLocks noChangeShapeType="1"/>
          </p:cNvCxnSpPr>
          <p:nvPr/>
        </p:nvCxnSpPr>
        <p:spPr bwMode="auto">
          <a:xfrm rot="10800000">
            <a:off x="8508292" y="2079982"/>
            <a:ext cx="163609" cy="1136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140315" name="Straight Arrow Connector 57"/>
          <p:cNvCxnSpPr>
            <a:cxnSpLocks noChangeShapeType="1"/>
          </p:cNvCxnSpPr>
          <p:nvPr/>
        </p:nvCxnSpPr>
        <p:spPr bwMode="auto">
          <a:xfrm rot="10800000">
            <a:off x="8508292" y="2461737"/>
            <a:ext cx="163609" cy="1136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140316" name="Straight Arrow Connector 58"/>
          <p:cNvCxnSpPr>
            <a:cxnSpLocks noChangeShapeType="1"/>
          </p:cNvCxnSpPr>
          <p:nvPr/>
        </p:nvCxnSpPr>
        <p:spPr bwMode="auto">
          <a:xfrm rot="16200000" flipV="1">
            <a:off x="8181642" y="4043861"/>
            <a:ext cx="218146" cy="1136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140317" name="Straight Arrow Connector 59"/>
          <p:cNvCxnSpPr>
            <a:cxnSpLocks noChangeShapeType="1"/>
          </p:cNvCxnSpPr>
          <p:nvPr/>
        </p:nvCxnSpPr>
        <p:spPr bwMode="auto">
          <a:xfrm rot="10800000">
            <a:off x="8399219" y="3771747"/>
            <a:ext cx="218146" cy="107936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140318" name="Straight Arrow Connector 60"/>
          <p:cNvCxnSpPr>
            <a:cxnSpLocks noChangeShapeType="1"/>
          </p:cNvCxnSpPr>
          <p:nvPr/>
        </p:nvCxnSpPr>
        <p:spPr bwMode="auto">
          <a:xfrm rot="10800000">
            <a:off x="8454892" y="3444528"/>
            <a:ext cx="217009" cy="53400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140319" name="Straight Arrow Connector 61"/>
          <p:cNvCxnSpPr>
            <a:cxnSpLocks noChangeShapeType="1"/>
          </p:cNvCxnSpPr>
          <p:nvPr/>
        </p:nvCxnSpPr>
        <p:spPr bwMode="auto">
          <a:xfrm rot="10800000" flipV="1">
            <a:off x="8509428" y="3007101"/>
            <a:ext cx="162473" cy="1136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arrow" w="med" len="med"/>
          </a:ln>
        </p:spPr>
      </p:cxnSp>
      <p:grpSp>
        <p:nvGrpSpPr>
          <p:cNvPr id="140320" name="Group 79"/>
          <p:cNvGrpSpPr>
            <a:grpSpLocks/>
          </p:cNvGrpSpPr>
          <p:nvPr/>
        </p:nvGrpSpPr>
        <p:grpSpPr bwMode="auto">
          <a:xfrm flipH="1">
            <a:off x="7908392" y="1207400"/>
            <a:ext cx="273818" cy="2672283"/>
            <a:chOff x="8126412" y="1676400"/>
            <a:chExt cx="382588" cy="3733800"/>
          </a:xfrm>
        </p:grpSpPr>
        <p:cxnSp>
          <p:nvCxnSpPr>
            <p:cNvPr id="140321" name="Straight Arrow Connector 72"/>
            <p:cNvCxnSpPr>
              <a:cxnSpLocks noChangeShapeType="1"/>
            </p:cNvCxnSpPr>
            <p:nvPr/>
          </p:nvCxnSpPr>
          <p:spPr bwMode="auto">
            <a:xfrm rot="10800000" flipV="1">
              <a:off x="8126412" y="1676400"/>
              <a:ext cx="306388" cy="152400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140322" name="Straight Arrow Connector 73"/>
            <p:cNvCxnSpPr>
              <a:cxnSpLocks noChangeShapeType="1"/>
            </p:cNvCxnSpPr>
            <p:nvPr/>
          </p:nvCxnSpPr>
          <p:spPr bwMode="auto">
            <a:xfrm rot="10800000" flipV="1">
              <a:off x="8204200" y="2209800"/>
              <a:ext cx="304800" cy="76200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140323" name="Straight Arrow Connector 74"/>
            <p:cNvCxnSpPr>
              <a:cxnSpLocks noChangeShapeType="1"/>
            </p:cNvCxnSpPr>
            <p:nvPr/>
          </p:nvCxnSpPr>
          <p:spPr bwMode="auto">
            <a:xfrm rot="10800000">
              <a:off x="8280400" y="2895600"/>
              <a:ext cx="228600" cy="1588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140324" name="Straight Arrow Connector 75"/>
            <p:cNvCxnSpPr>
              <a:cxnSpLocks noChangeShapeType="1"/>
            </p:cNvCxnSpPr>
            <p:nvPr/>
          </p:nvCxnSpPr>
          <p:spPr bwMode="auto">
            <a:xfrm rot="10800000">
              <a:off x="8280400" y="3429000"/>
              <a:ext cx="228600" cy="1588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140325" name="Straight Arrow Connector 76"/>
            <p:cNvCxnSpPr>
              <a:cxnSpLocks noChangeShapeType="1"/>
            </p:cNvCxnSpPr>
            <p:nvPr/>
          </p:nvCxnSpPr>
          <p:spPr bwMode="auto">
            <a:xfrm rot="10800000">
              <a:off x="8128000" y="5259388"/>
              <a:ext cx="304800" cy="150812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140326" name="Straight Arrow Connector 77"/>
            <p:cNvCxnSpPr>
              <a:cxnSpLocks noChangeShapeType="1"/>
            </p:cNvCxnSpPr>
            <p:nvPr/>
          </p:nvCxnSpPr>
          <p:spPr bwMode="auto">
            <a:xfrm rot="10800000">
              <a:off x="8205788" y="4802188"/>
              <a:ext cx="303212" cy="74612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140327" name="Straight Arrow Connector 78"/>
            <p:cNvCxnSpPr>
              <a:cxnSpLocks noChangeShapeType="1"/>
            </p:cNvCxnSpPr>
            <p:nvPr/>
          </p:nvCxnSpPr>
          <p:spPr bwMode="auto">
            <a:xfrm rot="10800000" flipV="1">
              <a:off x="8281988" y="4191000"/>
              <a:ext cx="227012" cy="1588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arrow" w="med" len="med"/>
            </a:ln>
          </p:spPr>
        </p:cxnSp>
      </p:grpSp>
      <p:sp>
        <p:nvSpPr>
          <p:cNvPr id="44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505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48.)</a:t>
            </a:r>
          </a:p>
        </p:txBody>
      </p:sp>
      <p:sp>
        <p:nvSpPr>
          <p:cNvPr id="52" name="TextBox 49"/>
          <p:cNvSpPr txBox="1">
            <a:spLocks noChangeArrowheads="1"/>
          </p:cNvSpPr>
          <p:nvPr/>
        </p:nvSpPr>
        <p:spPr bwMode="auto">
          <a:xfrm>
            <a:off x="583439" y="3222617"/>
            <a:ext cx="5142361" cy="19297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 eaLnBrk="1" hangingPunct="1"/>
            <a:r>
              <a:rPr lang="en-US" sz="2000" dirty="0" err="1">
                <a:solidFill>
                  <a:srgbClr val="FF0000"/>
                </a:solidFill>
                <a:latin typeface="Apple Chancery"/>
                <a:cs typeface="Apple Chancery"/>
              </a:rPr>
              <a:t>i</a:t>
            </a:r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.) Being sinusoidal, </a:t>
            </a:r>
            <a:r>
              <a:rPr lang="en-US" sz="2000" dirty="0">
                <a:latin typeface="Times New Roman"/>
                <a:cs typeface="Times New Roman"/>
              </a:rPr>
              <a:t>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current will increase </a:t>
            </a:r>
            <a:r>
              <a:rPr lang="en-US" sz="2000" dirty="0">
                <a:latin typeface="Times New Roman"/>
                <a:cs typeface="Times New Roman"/>
              </a:rPr>
              <a:t>to a maximum,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then</a:t>
            </a:r>
            <a:r>
              <a:rPr lang="en-US" sz="2000" dirty="0">
                <a:latin typeface="Times New Roman"/>
                <a:cs typeface="Times New Roman"/>
              </a:rPr>
              <a:t> will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drop</a:t>
            </a:r>
            <a:r>
              <a:rPr lang="en-US" sz="2000" dirty="0">
                <a:latin typeface="Times New Roman"/>
                <a:cs typeface="Times New Roman"/>
              </a:rPr>
              <a:t> back down to zero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whereupon the direction will change </a:t>
            </a:r>
            <a:r>
              <a:rPr lang="en-US" sz="2000" dirty="0">
                <a:latin typeface="Times New Roman"/>
                <a:cs typeface="Times New Roman"/>
              </a:rPr>
              <a:t>and the current will again increase to a maximum in the opposite direction, then proceed back to zero. This pattern will continue through time.</a:t>
            </a:r>
          </a:p>
        </p:txBody>
      </p:sp>
      <p:grpSp>
        <p:nvGrpSpPr>
          <p:cNvPr id="53" name="Group 15"/>
          <p:cNvGrpSpPr>
            <a:grpSpLocks/>
          </p:cNvGrpSpPr>
          <p:nvPr/>
        </p:nvGrpSpPr>
        <p:grpSpPr bwMode="auto">
          <a:xfrm>
            <a:off x="1163797" y="468302"/>
            <a:ext cx="1955794" cy="1030257"/>
            <a:chOff x="1240" y="2132"/>
            <a:chExt cx="3872" cy="920"/>
          </a:xfrm>
        </p:grpSpPr>
        <p:pic>
          <p:nvPicPr>
            <p:cNvPr id="54" name="Picture 9" descr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40" y="2160"/>
              <a:ext cx="1304" cy="8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5" name="Picture 10" descr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08" y="2160"/>
              <a:ext cx="1304" cy="8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6" name="Picture 11" descr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>
              <a:off x="2512" y="2132"/>
              <a:ext cx="1304" cy="8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7" name="TextBox 33"/>
          <p:cNvSpPr txBox="1">
            <a:spLocks noChangeArrowheads="1"/>
          </p:cNvSpPr>
          <p:nvPr/>
        </p:nvSpPr>
        <p:spPr bwMode="auto">
          <a:xfrm>
            <a:off x="249396" y="1838325"/>
            <a:ext cx="4843304" cy="1314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 eaLnBrk="1" hangingPunct="1"/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b.) During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first half of the cycle</a:t>
            </a:r>
            <a:r>
              <a:rPr lang="en-US" sz="2000" dirty="0">
                <a:latin typeface="Times New Roman"/>
                <a:cs typeface="Times New Roman"/>
              </a:rPr>
              <a:t>, let’s assume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direction</a:t>
            </a:r>
            <a:r>
              <a:rPr lang="en-US" sz="2000" dirty="0">
                <a:latin typeface="Times New Roman"/>
                <a:cs typeface="Times New Roman"/>
              </a:rPr>
              <a:t> of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time-varying current </a:t>
            </a:r>
            <a:r>
              <a:rPr lang="en-US" sz="2000" dirty="0">
                <a:latin typeface="Times New Roman"/>
                <a:cs typeface="Times New Roman"/>
              </a:rPr>
              <a:t>through the coil is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directed as shown </a:t>
            </a:r>
            <a:r>
              <a:rPr lang="en-US" sz="2000" dirty="0">
                <a:latin typeface="Times New Roman"/>
                <a:cs typeface="Times New Roman"/>
              </a:rPr>
              <a:t>on the sketch.  There are two things to note:</a:t>
            </a:r>
          </a:p>
        </p:txBody>
      </p:sp>
      <p:cxnSp>
        <p:nvCxnSpPr>
          <p:cNvPr id="4" name="Straight Connector 3"/>
          <p:cNvCxnSpPr>
            <a:stCxn id="140303" idx="2"/>
          </p:cNvCxnSpPr>
          <p:nvPr/>
        </p:nvCxnSpPr>
        <p:spPr>
          <a:xfrm flipH="1">
            <a:off x="6708775" y="3852415"/>
            <a:ext cx="210992" cy="109073"/>
          </a:xfrm>
          <a:prstGeom prst="line">
            <a:avLst/>
          </a:prstGeom>
          <a:ln w="1905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 flipH="1">
            <a:off x="6872200" y="3852415"/>
            <a:ext cx="47567" cy="224285"/>
          </a:xfrm>
          <a:prstGeom prst="line">
            <a:avLst/>
          </a:prstGeom>
          <a:ln w="1905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62" name="Object 6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23349278"/>
              </p:ext>
            </p:extLst>
          </p:nvPr>
        </p:nvGraphicFramePr>
        <p:xfrm>
          <a:off x="6262688" y="3852415"/>
          <a:ext cx="446087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66700" imgH="228600" progId="Equation.DSMT4">
                  <p:embed/>
                </p:oleObj>
              </mc:Choice>
              <mc:Fallback>
                <p:oleObj name="Equation" r:id="rId3" imgW="266700" imgH="228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262688" y="3852415"/>
                        <a:ext cx="446087" cy="381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30539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1" name="Rectangle 8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40307" name="TextBox 42"/>
          <p:cNvSpPr txBox="1">
            <a:spLocks noChangeArrowheads="1"/>
          </p:cNvSpPr>
          <p:nvPr/>
        </p:nvSpPr>
        <p:spPr bwMode="auto">
          <a:xfrm>
            <a:off x="6143809" y="2970337"/>
            <a:ext cx="512335" cy="360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800" dirty="0">
                <a:latin typeface="Times New Roman"/>
                <a:cs typeface="Times New Roman"/>
              </a:rPr>
              <a:t>coil</a:t>
            </a:r>
          </a:p>
        </p:txBody>
      </p:sp>
      <p:sp>
        <p:nvSpPr>
          <p:cNvPr id="140308" name="TextBox 43"/>
          <p:cNvSpPr txBox="1">
            <a:spLocks noChangeArrowheads="1"/>
          </p:cNvSpPr>
          <p:nvPr/>
        </p:nvSpPr>
        <p:spPr bwMode="auto">
          <a:xfrm>
            <a:off x="7273033" y="4128102"/>
            <a:ext cx="1792899" cy="6370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800" dirty="0">
                <a:latin typeface="Times New Roman"/>
                <a:cs typeface="Times New Roman"/>
              </a:rPr>
              <a:t>cone (constrained </a:t>
            </a:r>
          </a:p>
          <a:p>
            <a:pPr eaLnBrk="1" hangingPunct="1"/>
            <a:r>
              <a:rPr lang="en-US" sz="1800" dirty="0">
                <a:latin typeface="Times New Roman"/>
                <a:cs typeface="Times New Roman"/>
              </a:rPr>
              <a:t>    at the edges)</a:t>
            </a:r>
          </a:p>
        </p:txBody>
      </p:sp>
      <p:sp>
        <p:nvSpPr>
          <p:cNvPr id="140293" name="Cube 5"/>
          <p:cNvSpPr>
            <a:spLocks noChangeArrowheads="1"/>
          </p:cNvSpPr>
          <p:nvPr/>
        </p:nvSpPr>
        <p:spPr bwMode="auto">
          <a:xfrm>
            <a:off x="5454254" y="2189055"/>
            <a:ext cx="1145264" cy="708973"/>
          </a:xfrm>
          <a:prstGeom prst="cube">
            <a:avLst>
              <a:gd name="adj" fmla="val 25000"/>
            </a:avLst>
          </a:prstGeom>
          <a:solidFill>
            <a:srgbClr val="FF0000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lIns="82296" tIns="41148" rIns="82296" bIns="41148"/>
          <a:lstStyle/>
          <a:p>
            <a:endParaRPr lang="en-US"/>
          </a:p>
        </p:txBody>
      </p:sp>
      <p:grpSp>
        <p:nvGrpSpPr>
          <p:cNvPr id="140294" name="Group 40"/>
          <p:cNvGrpSpPr>
            <a:grpSpLocks/>
          </p:cNvGrpSpPr>
          <p:nvPr/>
        </p:nvGrpSpPr>
        <p:grpSpPr bwMode="auto">
          <a:xfrm>
            <a:off x="7035809" y="1916373"/>
            <a:ext cx="319265" cy="1199801"/>
            <a:chOff x="6070600" y="2400300"/>
            <a:chExt cx="446617" cy="1866900"/>
          </a:xfrm>
        </p:grpSpPr>
        <p:sp>
          <p:nvSpPr>
            <p:cNvPr id="140328" name="Freeform 6"/>
            <p:cNvSpPr>
              <a:spLocks noChangeArrowheads="1"/>
            </p:cNvSpPr>
            <p:nvPr/>
          </p:nvSpPr>
          <p:spPr bwMode="auto">
            <a:xfrm>
              <a:off x="6070600" y="2400300"/>
              <a:ext cx="446617" cy="1866900"/>
            </a:xfrm>
            <a:custGeom>
              <a:avLst/>
              <a:gdLst>
                <a:gd name="T0" fmla="*/ 446617 w 446617"/>
                <a:gd name="T1" fmla="*/ 71967 h 1866900"/>
                <a:gd name="T2" fmla="*/ 345017 w 446617"/>
                <a:gd name="T3" fmla="*/ 8467 h 1866900"/>
                <a:gd name="T4" fmla="*/ 268817 w 446617"/>
                <a:gd name="T5" fmla="*/ 21167 h 1866900"/>
                <a:gd name="T6" fmla="*/ 205317 w 446617"/>
                <a:gd name="T7" fmla="*/ 46567 h 1866900"/>
                <a:gd name="T8" fmla="*/ 154517 w 446617"/>
                <a:gd name="T9" fmla="*/ 97367 h 1866900"/>
                <a:gd name="T10" fmla="*/ 91017 w 446617"/>
                <a:gd name="T11" fmla="*/ 249767 h 1866900"/>
                <a:gd name="T12" fmla="*/ 40217 w 446617"/>
                <a:gd name="T13" fmla="*/ 452967 h 1866900"/>
                <a:gd name="T14" fmla="*/ 2117 w 446617"/>
                <a:gd name="T15" fmla="*/ 1367367 h 1866900"/>
                <a:gd name="T16" fmla="*/ 27517 w 446617"/>
                <a:gd name="T17" fmla="*/ 1583267 h 1866900"/>
                <a:gd name="T18" fmla="*/ 91017 w 446617"/>
                <a:gd name="T19" fmla="*/ 1735667 h 1866900"/>
                <a:gd name="T20" fmla="*/ 205317 w 446617"/>
                <a:gd name="T21" fmla="*/ 1837267 h 1866900"/>
                <a:gd name="T22" fmla="*/ 306917 w 446617"/>
                <a:gd name="T23" fmla="*/ 1862667 h 1866900"/>
                <a:gd name="T24" fmla="*/ 421217 w 446617"/>
                <a:gd name="T25" fmla="*/ 1811867 h 186690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446617"/>
                <a:gd name="T40" fmla="*/ 0 h 1866900"/>
                <a:gd name="T41" fmla="*/ 446617 w 446617"/>
                <a:gd name="T42" fmla="*/ 1866900 h 1866900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446617" h="1866900">
                  <a:moveTo>
                    <a:pt x="446617" y="71967"/>
                  </a:moveTo>
                  <a:cubicBezTo>
                    <a:pt x="410633" y="44450"/>
                    <a:pt x="374650" y="16934"/>
                    <a:pt x="345017" y="8467"/>
                  </a:cubicBezTo>
                  <a:cubicBezTo>
                    <a:pt x="315384" y="0"/>
                    <a:pt x="292100" y="14817"/>
                    <a:pt x="268817" y="21167"/>
                  </a:cubicBezTo>
                  <a:cubicBezTo>
                    <a:pt x="245534" y="27517"/>
                    <a:pt x="224367" y="33867"/>
                    <a:pt x="205317" y="46567"/>
                  </a:cubicBezTo>
                  <a:cubicBezTo>
                    <a:pt x="186267" y="59267"/>
                    <a:pt x="173567" y="63500"/>
                    <a:pt x="154517" y="97367"/>
                  </a:cubicBezTo>
                  <a:cubicBezTo>
                    <a:pt x="135467" y="131234"/>
                    <a:pt x="110067" y="190500"/>
                    <a:pt x="91017" y="249767"/>
                  </a:cubicBezTo>
                  <a:cubicBezTo>
                    <a:pt x="71967" y="309034"/>
                    <a:pt x="55034" y="266700"/>
                    <a:pt x="40217" y="452967"/>
                  </a:cubicBezTo>
                  <a:cubicBezTo>
                    <a:pt x="25400" y="639234"/>
                    <a:pt x="4234" y="1178984"/>
                    <a:pt x="2117" y="1367367"/>
                  </a:cubicBezTo>
                  <a:cubicBezTo>
                    <a:pt x="0" y="1555750"/>
                    <a:pt x="12700" y="1521884"/>
                    <a:pt x="27517" y="1583267"/>
                  </a:cubicBezTo>
                  <a:cubicBezTo>
                    <a:pt x="42334" y="1644650"/>
                    <a:pt x="61384" y="1693334"/>
                    <a:pt x="91017" y="1735667"/>
                  </a:cubicBezTo>
                  <a:cubicBezTo>
                    <a:pt x="120650" y="1778000"/>
                    <a:pt x="169334" y="1816100"/>
                    <a:pt x="205317" y="1837267"/>
                  </a:cubicBezTo>
                  <a:cubicBezTo>
                    <a:pt x="241300" y="1858434"/>
                    <a:pt x="270934" y="1866900"/>
                    <a:pt x="306917" y="1862667"/>
                  </a:cubicBezTo>
                  <a:cubicBezTo>
                    <a:pt x="342900" y="1858434"/>
                    <a:pt x="421217" y="1811867"/>
                    <a:pt x="421217" y="1811867"/>
                  </a:cubicBezTo>
                </a:path>
              </a:pathLst>
            </a:custGeom>
            <a:noFill/>
            <a:ln w="19050" cmpd="sng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0329" name="Freeform 7"/>
            <p:cNvSpPr>
              <a:spLocks noChangeArrowheads="1"/>
            </p:cNvSpPr>
            <p:nvPr/>
          </p:nvSpPr>
          <p:spPr bwMode="auto">
            <a:xfrm>
              <a:off x="6146800" y="2514600"/>
              <a:ext cx="304800" cy="1676400"/>
            </a:xfrm>
            <a:custGeom>
              <a:avLst/>
              <a:gdLst>
                <a:gd name="T0" fmla="*/ 304800 w 446617"/>
                <a:gd name="T1" fmla="*/ 64623 h 1866900"/>
                <a:gd name="T2" fmla="*/ 235462 w 446617"/>
                <a:gd name="T3" fmla="*/ 7603 h 1866900"/>
                <a:gd name="T4" fmla="*/ 183458 w 446617"/>
                <a:gd name="T5" fmla="*/ 19007 h 1866900"/>
                <a:gd name="T6" fmla="*/ 140121 w 446617"/>
                <a:gd name="T7" fmla="*/ 41815 h 1866900"/>
                <a:gd name="T8" fmla="*/ 105452 w 446617"/>
                <a:gd name="T9" fmla="*/ 87432 h 1866900"/>
                <a:gd name="T10" fmla="*/ 62116 w 446617"/>
                <a:gd name="T11" fmla="*/ 224281 h 1866900"/>
                <a:gd name="T12" fmla="*/ 27447 w 446617"/>
                <a:gd name="T13" fmla="*/ 406746 h 1866900"/>
                <a:gd name="T14" fmla="*/ 1445 w 446617"/>
                <a:gd name="T15" fmla="*/ 1227840 h 1866900"/>
                <a:gd name="T16" fmla="*/ 18779 w 446617"/>
                <a:gd name="T17" fmla="*/ 1421709 h 1866900"/>
                <a:gd name="T18" fmla="*/ 62116 w 446617"/>
                <a:gd name="T19" fmla="*/ 1558558 h 1866900"/>
                <a:gd name="T20" fmla="*/ 140121 w 446617"/>
                <a:gd name="T21" fmla="*/ 1649791 h 1866900"/>
                <a:gd name="T22" fmla="*/ 209460 w 446617"/>
                <a:gd name="T23" fmla="*/ 1672599 h 1866900"/>
                <a:gd name="T24" fmla="*/ 287465 w 446617"/>
                <a:gd name="T25" fmla="*/ 1626983 h 186690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446617"/>
                <a:gd name="T40" fmla="*/ 0 h 1866900"/>
                <a:gd name="T41" fmla="*/ 446617 w 446617"/>
                <a:gd name="T42" fmla="*/ 1866900 h 1866900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446617" h="1866900">
                  <a:moveTo>
                    <a:pt x="446617" y="71967"/>
                  </a:moveTo>
                  <a:cubicBezTo>
                    <a:pt x="410633" y="44450"/>
                    <a:pt x="374650" y="16934"/>
                    <a:pt x="345017" y="8467"/>
                  </a:cubicBezTo>
                  <a:cubicBezTo>
                    <a:pt x="315384" y="0"/>
                    <a:pt x="292100" y="14817"/>
                    <a:pt x="268817" y="21167"/>
                  </a:cubicBezTo>
                  <a:cubicBezTo>
                    <a:pt x="245534" y="27517"/>
                    <a:pt x="224367" y="33867"/>
                    <a:pt x="205317" y="46567"/>
                  </a:cubicBezTo>
                  <a:cubicBezTo>
                    <a:pt x="186267" y="59267"/>
                    <a:pt x="173567" y="63500"/>
                    <a:pt x="154517" y="97367"/>
                  </a:cubicBezTo>
                  <a:cubicBezTo>
                    <a:pt x="135467" y="131234"/>
                    <a:pt x="110067" y="190500"/>
                    <a:pt x="91017" y="249767"/>
                  </a:cubicBezTo>
                  <a:cubicBezTo>
                    <a:pt x="71967" y="309034"/>
                    <a:pt x="55034" y="266700"/>
                    <a:pt x="40217" y="452967"/>
                  </a:cubicBezTo>
                  <a:cubicBezTo>
                    <a:pt x="25400" y="639234"/>
                    <a:pt x="4234" y="1178984"/>
                    <a:pt x="2117" y="1367367"/>
                  </a:cubicBezTo>
                  <a:cubicBezTo>
                    <a:pt x="0" y="1555750"/>
                    <a:pt x="12700" y="1521884"/>
                    <a:pt x="27517" y="1583267"/>
                  </a:cubicBezTo>
                  <a:cubicBezTo>
                    <a:pt x="42334" y="1644650"/>
                    <a:pt x="61384" y="1693334"/>
                    <a:pt x="91017" y="1735667"/>
                  </a:cubicBezTo>
                  <a:cubicBezTo>
                    <a:pt x="120650" y="1778000"/>
                    <a:pt x="169334" y="1816100"/>
                    <a:pt x="205317" y="1837267"/>
                  </a:cubicBezTo>
                  <a:cubicBezTo>
                    <a:pt x="241300" y="1858434"/>
                    <a:pt x="270934" y="1866900"/>
                    <a:pt x="306917" y="1862667"/>
                  </a:cubicBezTo>
                  <a:cubicBezTo>
                    <a:pt x="342900" y="1858434"/>
                    <a:pt x="421217" y="1811867"/>
                    <a:pt x="421217" y="1811867"/>
                  </a:cubicBezTo>
                </a:path>
              </a:pathLst>
            </a:custGeom>
            <a:noFill/>
            <a:ln w="19050" cmpd="sng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0330" name="Freeform 8"/>
            <p:cNvSpPr>
              <a:spLocks noChangeArrowheads="1"/>
            </p:cNvSpPr>
            <p:nvPr/>
          </p:nvSpPr>
          <p:spPr bwMode="auto">
            <a:xfrm>
              <a:off x="6223000" y="2590800"/>
              <a:ext cx="228600" cy="1524000"/>
            </a:xfrm>
            <a:custGeom>
              <a:avLst/>
              <a:gdLst>
                <a:gd name="T0" fmla="*/ 228600 w 446617"/>
                <a:gd name="T1" fmla="*/ 58749 h 1866900"/>
                <a:gd name="T2" fmla="*/ 176596 w 446617"/>
                <a:gd name="T3" fmla="*/ 6912 h 1866900"/>
                <a:gd name="T4" fmla="*/ 137593 w 446617"/>
                <a:gd name="T5" fmla="*/ 17279 h 1866900"/>
                <a:gd name="T6" fmla="*/ 105091 w 446617"/>
                <a:gd name="T7" fmla="*/ 38014 h 1866900"/>
                <a:gd name="T8" fmla="*/ 79089 w 446617"/>
                <a:gd name="T9" fmla="*/ 79483 h 1866900"/>
                <a:gd name="T10" fmla="*/ 46587 w 446617"/>
                <a:gd name="T11" fmla="*/ 203891 h 1866900"/>
                <a:gd name="T12" fmla="*/ 20585 w 446617"/>
                <a:gd name="T13" fmla="*/ 369769 h 1866900"/>
                <a:gd name="T14" fmla="*/ 1084 w 446617"/>
                <a:gd name="T15" fmla="*/ 1116218 h 1866900"/>
                <a:gd name="T16" fmla="*/ 14085 w 446617"/>
                <a:gd name="T17" fmla="*/ 1292463 h 1866900"/>
                <a:gd name="T18" fmla="*/ 46587 w 446617"/>
                <a:gd name="T19" fmla="*/ 1416871 h 1866900"/>
                <a:gd name="T20" fmla="*/ 105091 w 446617"/>
                <a:gd name="T21" fmla="*/ 1499810 h 1866900"/>
                <a:gd name="T22" fmla="*/ 157095 w 446617"/>
                <a:gd name="T23" fmla="*/ 1520544 h 1866900"/>
                <a:gd name="T24" fmla="*/ 215599 w 446617"/>
                <a:gd name="T25" fmla="*/ 1479075 h 186690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446617"/>
                <a:gd name="T40" fmla="*/ 0 h 1866900"/>
                <a:gd name="T41" fmla="*/ 446617 w 446617"/>
                <a:gd name="T42" fmla="*/ 1866900 h 1866900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446617" h="1866900">
                  <a:moveTo>
                    <a:pt x="446617" y="71967"/>
                  </a:moveTo>
                  <a:cubicBezTo>
                    <a:pt x="410633" y="44450"/>
                    <a:pt x="374650" y="16934"/>
                    <a:pt x="345017" y="8467"/>
                  </a:cubicBezTo>
                  <a:cubicBezTo>
                    <a:pt x="315384" y="0"/>
                    <a:pt x="292100" y="14817"/>
                    <a:pt x="268817" y="21167"/>
                  </a:cubicBezTo>
                  <a:cubicBezTo>
                    <a:pt x="245534" y="27517"/>
                    <a:pt x="224367" y="33867"/>
                    <a:pt x="205317" y="46567"/>
                  </a:cubicBezTo>
                  <a:cubicBezTo>
                    <a:pt x="186267" y="59267"/>
                    <a:pt x="173567" y="63500"/>
                    <a:pt x="154517" y="97367"/>
                  </a:cubicBezTo>
                  <a:cubicBezTo>
                    <a:pt x="135467" y="131234"/>
                    <a:pt x="110067" y="190500"/>
                    <a:pt x="91017" y="249767"/>
                  </a:cubicBezTo>
                  <a:cubicBezTo>
                    <a:pt x="71967" y="309034"/>
                    <a:pt x="55034" y="266700"/>
                    <a:pt x="40217" y="452967"/>
                  </a:cubicBezTo>
                  <a:cubicBezTo>
                    <a:pt x="25400" y="639234"/>
                    <a:pt x="4234" y="1178984"/>
                    <a:pt x="2117" y="1367367"/>
                  </a:cubicBezTo>
                  <a:cubicBezTo>
                    <a:pt x="0" y="1555750"/>
                    <a:pt x="12700" y="1521884"/>
                    <a:pt x="27517" y="1583267"/>
                  </a:cubicBezTo>
                  <a:cubicBezTo>
                    <a:pt x="42334" y="1644650"/>
                    <a:pt x="61384" y="1693334"/>
                    <a:pt x="91017" y="1735667"/>
                  </a:cubicBezTo>
                  <a:cubicBezTo>
                    <a:pt x="120650" y="1778000"/>
                    <a:pt x="169334" y="1816100"/>
                    <a:pt x="205317" y="1837267"/>
                  </a:cubicBezTo>
                  <a:cubicBezTo>
                    <a:pt x="241300" y="1858434"/>
                    <a:pt x="270934" y="1866900"/>
                    <a:pt x="306917" y="1862667"/>
                  </a:cubicBezTo>
                  <a:cubicBezTo>
                    <a:pt x="342900" y="1858434"/>
                    <a:pt x="421217" y="1811867"/>
                    <a:pt x="421217" y="1811867"/>
                  </a:cubicBezTo>
                </a:path>
              </a:pathLst>
            </a:custGeom>
            <a:noFill/>
            <a:ln w="19050" cmpd="sng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cxnSp>
        <p:nvCxnSpPr>
          <p:cNvPr id="140295" name="Straight Connector 12"/>
          <p:cNvCxnSpPr>
            <a:cxnSpLocks noChangeShapeType="1"/>
          </p:cNvCxnSpPr>
          <p:nvPr/>
        </p:nvCxnSpPr>
        <p:spPr bwMode="auto">
          <a:xfrm>
            <a:off x="7281223" y="3007101"/>
            <a:ext cx="899850" cy="708973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</p:cxnSp>
      <p:sp>
        <p:nvSpPr>
          <p:cNvPr id="140296" name="Freeform 15"/>
          <p:cNvSpPr>
            <a:spLocks noChangeArrowheads="1"/>
          </p:cNvSpPr>
          <p:nvPr/>
        </p:nvSpPr>
        <p:spPr bwMode="auto">
          <a:xfrm>
            <a:off x="8072001" y="1152864"/>
            <a:ext cx="439700" cy="2808624"/>
          </a:xfrm>
          <a:custGeom>
            <a:avLst/>
            <a:gdLst>
              <a:gd name="T0" fmla="*/ 275167 w 613834"/>
              <a:gd name="T1" fmla="*/ 25400 h 3924300"/>
              <a:gd name="T2" fmla="*/ 173567 w 613834"/>
              <a:gd name="T3" fmla="*/ 254000 h 3924300"/>
              <a:gd name="T4" fmla="*/ 84667 w 613834"/>
              <a:gd name="T5" fmla="*/ 647700 h 3924300"/>
              <a:gd name="T6" fmla="*/ 21167 w 613834"/>
              <a:gd name="T7" fmla="*/ 1130300 h 3924300"/>
              <a:gd name="T8" fmla="*/ 8467 w 613834"/>
              <a:gd name="T9" fmla="*/ 1638300 h 3924300"/>
              <a:gd name="T10" fmla="*/ 8467 w 613834"/>
              <a:gd name="T11" fmla="*/ 2311400 h 3924300"/>
              <a:gd name="T12" fmla="*/ 59267 w 613834"/>
              <a:gd name="T13" fmla="*/ 2997200 h 3924300"/>
              <a:gd name="T14" fmla="*/ 135467 w 613834"/>
              <a:gd name="T15" fmla="*/ 3492500 h 3924300"/>
              <a:gd name="T16" fmla="*/ 224367 w 613834"/>
              <a:gd name="T17" fmla="*/ 3784600 h 3924300"/>
              <a:gd name="T18" fmla="*/ 262467 w 613834"/>
              <a:gd name="T19" fmla="*/ 3848100 h 3924300"/>
              <a:gd name="T20" fmla="*/ 338667 w 613834"/>
              <a:gd name="T21" fmla="*/ 3911600 h 3924300"/>
              <a:gd name="T22" fmla="*/ 427567 w 613834"/>
              <a:gd name="T23" fmla="*/ 3771900 h 3924300"/>
              <a:gd name="T24" fmla="*/ 503767 w 613834"/>
              <a:gd name="T25" fmla="*/ 3492500 h 3924300"/>
              <a:gd name="T26" fmla="*/ 554567 w 613834"/>
              <a:gd name="T27" fmla="*/ 3073400 h 3924300"/>
              <a:gd name="T28" fmla="*/ 605367 w 613834"/>
              <a:gd name="T29" fmla="*/ 2489200 h 3924300"/>
              <a:gd name="T30" fmla="*/ 605367 w 613834"/>
              <a:gd name="T31" fmla="*/ 1727200 h 3924300"/>
              <a:gd name="T32" fmla="*/ 605367 w 613834"/>
              <a:gd name="T33" fmla="*/ 1244600 h 3924300"/>
              <a:gd name="T34" fmla="*/ 554567 w 613834"/>
              <a:gd name="T35" fmla="*/ 800100 h 3924300"/>
              <a:gd name="T36" fmla="*/ 503767 w 613834"/>
              <a:gd name="T37" fmla="*/ 406400 h 3924300"/>
              <a:gd name="T38" fmla="*/ 389467 w 613834"/>
              <a:gd name="T39" fmla="*/ 101600 h 3924300"/>
              <a:gd name="T40" fmla="*/ 275167 w 613834"/>
              <a:gd name="T41" fmla="*/ 25400 h 3924300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613834"/>
              <a:gd name="T64" fmla="*/ 0 h 3924300"/>
              <a:gd name="T65" fmla="*/ 613834 w 613834"/>
              <a:gd name="T66" fmla="*/ 3924300 h 3924300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613834" h="3924300">
                <a:moveTo>
                  <a:pt x="275167" y="25400"/>
                </a:moveTo>
                <a:cubicBezTo>
                  <a:pt x="239184" y="50800"/>
                  <a:pt x="205317" y="150283"/>
                  <a:pt x="173567" y="254000"/>
                </a:cubicBezTo>
                <a:cubicBezTo>
                  <a:pt x="141817" y="357717"/>
                  <a:pt x="110067" y="501650"/>
                  <a:pt x="84667" y="647700"/>
                </a:cubicBezTo>
                <a:cubicBezTo>
                  <a:pt x="59267" y="793750"/>
                  <a:pt x="33867" y="965200"/>
                  <a:pt x="21167" y="1130300"/>
                </a:cubicBezTo>
                <a:cubicBezTo>
                  <a:pt x="8467" y="1295400"/>
                  <a:pt x="10584" y="1441450"/>
                  <a:pt x="8467" y="1638300"/>
                </a:cubicBezTo>
                <a:cubicBezTo>
                  <a:pt x="6350" y="1835150"/>
                  <a:pt x="0" y="2084917"/>
                  <a:pt x="8467" y="2311400"/>
                </a:cubicBezTo>
                <a:cubicBezTo>
                  <a:pt x="16934" y="2537883"/>
                  <a:pt x="38100" y="2800350"/>
                  <a:pt x="59267" y="2997200"/>
                </a:cubicBezTo>
                <a:cubicBezTo>
                  <a:pt x="80434" y="3194050"/>
                  <a:pt x="107950" y="3361267"/>
                  <a:pt x="135467" y="3492500"/>
                </a:cubicBezTo>
                <a:cubicBezTo>
                  <a:pt x="162984" y="3623733"/>
                  <a:pt x="203200" y="3725333"/>
                  <a:pt x="224367" y="3784600"/>
                </a:cubicBezTo>
                <a:cubicBezTo>
                  <a:pt x="245534" y="3843867"/>
                  <a:pt x="243417" y="3826934"/>
                  <a:pt x="262467" y="3848100"/>
                </a:cubicBezTo>
                <a:cubicBezTo>
                  <a:pt x="281517" y="3869266"/>
                  <a:pt x="311150" y="3924300"/>
                  <a:pt x="338667" y="3911600"/>
                </a:cubicBezTo>
                <a:cubicBezTo>
                  <a:pt x="366184" y="3898900"/>
                  <a:pt x="400050" y="3841750"/>
                  <a:pt x="427567" y="3771900"/>
                </a:cubicBezTo>
                <a:cubicBezTo>
                  <a:pt x="455084" y="3702050"/>
                  <a:pt x="482600" y="3608917"/>
                  <a:pt x="503767" y="3492500"/>
                </a:cubicBezTo>
                <a:cubicBezTo>
                  <a:pt x="524934" y="3376083"/>
                  <a:pt x="537634" y="3240617"/>
                  <a:pt x="554567" y="3073400"/>
                </a:cubicBezTo>
                <a:cubicBezTo>
                  <a:pt x="571500" y="2906183"/>
                  <a:pt x="596900" y="2713567"/>
                  <a:pt x="605367" y="2489200"/>
                </a:cubicBezTo>
                <a:cubicBezTo>
                  <a:pt x="613834" y="2264833"/>
                  <a:pt x="605367" y="1727200"/>
                  <a:pt x="605367" y="1727200"/>
                </a:cubicBezTo>
                <a:cubicBezTo>
                  <a:pt x="605367" y="1519767"/>
                  <a:pt x="613834" y="1399117"/>
                  <a:pt x="605367" y="1244600"/>
                </a:cubicBezTo>
                <a:cubicBezTo>
                  <a:pt x="596900" y="1090083"/>
                  <a:pt x="571500" y="939800"/>
                  <a:pt x="554567" y="800100"/>
                </a:cubicBezTo>
                <a:cubicBezTo>
                  <a:pt x="537634" y="660400"/>
                  <a:pt x="531284" y="522817"/>
                  <a:pt x="503767" y="406400"/>
                </a:cubicBezTo>
                <a:cubicBezTo>
                  <a:pt x="476250" y="289983"/>
                  <a:pt x="425450" y="171450"/>
                  <a:pt x="389467" y="101600"/>
                </a:cubicBezTo>
                <a:cubicBezTo>
                  <a:pt x="353484" y="31750"/>
                  <a:pt x="311150" y="0"/>
                  <a:pt x="275167" y="25400"/>
                </a:cubicBezTo>
                <a:close/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cxnSp>
        <p:nvCxnSpPr>
          <p:cNvPr id="140297" name="Straight Connector 18"/>
          <p:cNvCxnSpPr>
            <a:cxnSpLocks noChangeShapeType="1"/>
            <a:stCxn id="140305" idx="7"/>
            <a:endCxn id="140296" idx="10"/>
          </p:cNvCxnSpPr>
          <p:nvPr/>
        </p:nvCxnSpPr>
        <p:spPr bwMode="auto">
          <a:xfrm>
            <a:off x="7290312" y="3012782"/>
            <a:ext cx="1023694" cy="939616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</p:cxnSp>
      <p:cxnSp>
        <p:nvCxnSpPr>
          <p:cNvPr id="140298" name="Straight Connector 22"/>
          <p:cNvCxnSpPr>
            <a:cxnSpLocks noChangeShapeType="1"/>
          </p:cNvCxnSpPr>
          <p:nvPr/>
        </p:nvCxnSpPr>
        <p:spPr bwMode="auto">
          <a:xfrm>
            <a:off x="7199418" y="2788955"/>
            <a:ext cx="872582" cy="381755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</p:cxnSp>
      <p:cxnSp>
        <p:nvCxnSpPr>
          <p:cNvPr id="140299" name="Straight Connector 24"/>
          <p:cNvCxnSpPr>
            <a:cxnSpLocks noChangeShapeType="1"/>
          </p:cNvCxnSpPr>
          <p:nvPr/>
        </p:nvCxnSpPr>
        <p:spPr bwMode="auto">
          <a:xfrm>
            <a:off x="7199418" y="2516273"/>
            <a:ext cx="872582" cy="1136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</p:cxnSp>
      <p:cxnSp>
        <p:nvCxnSpPr>
          <p:cNvPr id="140300" name="Straight Connector 26"/>
          <p:cNvCxnSpPr>
            <a:cxnSpLocks noChangeShapeType="1"/>
            <a:stCxn id="140305" idx="3"/>
          </p:cNvCxnSpPr>
          <p:nvPr/>
        </p:nvCxnSpPr>
        <p:spPr bwMode="auto">
          <a:xfrm flipV="1">
            <a:off x="7211917" y="1916373"/>
            <a:ext cx="860084" cy="412432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</p:cxnSp>
      <p:cxnSp>
        <p:nvCxnSpPr>
          <p:cNvPr id="140301" name="Straight Connector 28"/>
          <p:cNvCxnSpPr>
            <a:cxnSpLocks noChangeShapeType="1"/>
            <a:stCxn id="140305" idx="2"/>
          </p:cNvCxnSpPr>
          <p:nvPr/>
        </p:nvCxnSpPr>
        <p:spPr bwMode="auto">
          <a:xfrm flipV="1">
            <a:off x="7230096" y="1480082"/>
            <a:ext cx="896441" cy="685114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</p:cxnSp>
      <p:cxnSp>
        <p:nvCxnSpPr>
          <p:cNvPr id="140302" name="Straight Connector 30"/>
          <p:cNvCxnSpPr>
            <a:cxnSpLocks noChangeShapeType="1"/>
            <a:endCxn id="140296" idx="0"/>
          </p:cNvCxnSpPr>
          <p:nvPr/>
        </p:nvCxnSpPr>
        <p:spPr bwMode="auto">
          <a:xfrm flipV="1">
            <a:off x="7308491" y="1171042"/>
            <a:ext cx="960068" cy="854403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</p:cxnSp>
      <p:sp>
        <p:nvSpPr>
          <p:cNvPr id="140303" name="Freeform 31"/>
          <p:cNvSpPr>
            <a:spLocks noChangeArrowheads="1"/>
          </p:cNvSpPr>
          <p:nvPr/>
        </p:nvSpPr>
        <p:spPr bwMode="auto">
          <a:xfrm>
            <a:off x="6435909" y="2952565"/>
            <a:ext cx="599900" cy="1386133"/>
          </a:xfrm>
          <a:custGeom>
            <a:avLst/>
            <a:gdLst>
              <a:gd name="T0" fmla="*/ 813452 w 824442"/>
              <a:gd name="T1" fmla="*/ 0 h 1936750"/>
              <a:gd name="T2" fmla="*/ 813452 w 824442"/>
              <a:gd name="T3" fmla="*/ 654050 h 1936750"/>
              <a:gd name="T4" fmla="*/ 664965 w 824442"/>
              <a:gd name="T5" fmla="*/ 1257300 h 1936750"/>
              <a:gd name="T6" fmla="*/ 361534 w 824442"/>
              <a:gd name="T7" fmla="*/ 1701800 h 1936750"/>
              <a:gd name="T8" fmla="*/ 0 w 824442"/>
              <a:gd name="T9" fmla="*/ 1936750 h 193675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24442"/>
              <a:gd name="T16" fmla="*/ 0 h 1936750"/>
              <a:gd name="T17" fmla="*/ 824442 w 824442"/>
              <a:gd name="T18" fmla="*/ 1936750 h 193675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24442" h="1936750">
                <a:moveTo>
                  <a:pt x="800100" y="0"/>
                </a:moveTo>
                <a:cubicBezTo>
                  <a:pt x="812271" y="222250"/>
                  <a:pt x="824442" y="444500"/>
                  <a:pt x="800100" y="654050"/>
                </a:cubicBezTo>
                <a:cubicBezTo>
                  <a:pt x="775758" y="863600"/>
                  <a:pt x="728133" y="1082675"/>
                  <a:pt x="654050" y="1257300"/>
                </a:cubicBezTo>
                <a:cubicBezTo>
                  <a:pt x="579967" y="1431925"/>
                  <a:pt x="464608" y="1588558"/>
                  <a:pt x="355600" y="1701800"/>
                </a:cubicBezTo>
                <a:cubicBezTo>
                  <a:pt x="246592" y="1815042"/>
                  <a:pt x="0" y="1936750"/>
                  <a:pt x="0" y="1936750"/>
                </a:cubicBezTo>
              </a:path>
            </a:pathLst>
          </a:custGeom>
          <a:noFill/>
          <a:ln w="1905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40304" name="Freeform 32"/>
          <p:cNvSpPr>
            <a:spLocks noChangeArrowheads="1"/>
          </p:cNvSpPr>
          <p:nvPr/>
        </p:nvSpPr>
        <p:spPr bwMode="auto">
          <a:xfrm>
            <a:off x="6872200" y="3116174"/>
            <a:ext cx="545364" cy="1386133"/>
          </a:xfrm>
          <a:custGeom>
            <a:avLst/>
            <a:gdLst>
              <a:gd name="T0" fmla="*/ 739502 w 824442"/>
              <a:gd name="T1" fmla="*/ 0 h 1936750"/>
              <a:gd name="T2" fmla="*/ 739502 w 824442"/>
              <a:gd name="T3" fmla="*/ 654050 h 1936750"/>
              <a:gd name="T4" fmla="*/ 604513 w 824442"/>
              <a:gd name="T5" fmla="*/ 1257300 h 1936750"/>
              <a:gd name="T6" fmla="*/ 328667 w 824442"/>
              <a:gd name="T7" fmla="*/ 1701800 h 1936750"/>
              <a:gd name="T8" fmla="*/ 0 w 824442"/>
              <a:gd name="T9" fmla="*/ 1936750 h 193675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24442"/>
              <a:gd name="T16" fmla="*/ 0 h 1936750"/>
              <a:gd name="T17" fmla="*/ 824442 w 824442"/>
              <a:gd name="T18" fmla="*/ 1936750 h 193675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24442" h="1936750">
                <a:moveTo>
                  <a:pt x="800100" y="0"/>
                </a:moveTo>
                <a:cubicBezTo>
                  <a:pt x="812271" y="222250"/>
                  <a:pt x="824442" y="444500"/>
                  <a:pt x="800100" y="654050"/>
                </a:cubicBezTo>
                <a:cubicBezTo>
                  <a:pt x="775758" y="863600"/>
                  <a:pt x="728133" y="1082675"/>
                  <a:pt x="654050" y="1257300"/>
                </a:cubicBezTo>
                <a:cubicBezTo>
                  <a:pt x="579967" y="1431925"/>
                  <a:pt x="464608" y="1588558"/>
                  <a:pt x="355600" y="1701800"/>
                </a:cubicBezTo>
                <a:cubicBezTo>
                  <a:pt x="246592" y="1815042"/>
                  <a:pt x="0" y="1936750"/>
                  <a:pt x="0" y="1936750"/>
                </a:cubicBezTo>
              </a:path>
            </a:pathLst>
          </a:custGeom>
          <a:noFill/>
          <a:ln w="1905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40305" name="Freeform 34"/>
          <p:cNvSpPr>
            <a:spLocks noChangeArrowheads="1"/>
          </p:cNvSpPr>
          <p:nvPr/>
        </p:nvSpPr>
        <p:spPr bwMode="auto">
          <a:xfrm>
            <a:off x="7203963" y="2019766"/>
            <a:ext cx="98848" cy="993017"/>
          </a:xfrm>
          <a:custGeom>
            <a:avLst/>
            <a:gdLst>
              <a:gd name="T0" fmla="*/ 136878 w 136878"/>
              <a:gd name="T1" fmla="*/ 0 h 1388534"/>
              <a:gd name="T2" fmla="*/ 77612 w 136878"/>
              <a:gd name="T3" fmla="*/ 50800 h 1388534"/>
              <a:gd name="T4" fmla="*/ 35278 w 136878"/>
              <a:gd name="T5" fmla="*/ 203200 h 1388534"/>
              <a:gd name="T6" fmla="*/ 9878 w 136878"/>
              <a:gd name="T7" fmla="*/ 431800 h 1388534"/>
              <a:gd name="T8" fmla="*/ 1412 w 136878"/>
              <a:gd name="T9" fmla="*/ 872067 h 1388534"/>
              <a:gd name="T10" fmla="*/ 9878 w 136878"/>
              <a:gd name="T11" fmla="*/ 1159934 h 1388534"/>
              <a:gd name="T12" fmla="*/ 60678 w 136878"/>
              <a:gd name="T13" fmla="*/ 1337734 h 1388534"/>
              <a:gd name="T14" fmla="*/ 119945 w 136878"/>
              <a:gd name="T15" fmla="*/ 1388534 h 1388534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36878"/>
              <a:gd name="T25" fmla="*/ 0 h 1388534"/>
              <a:gd name="T26" fmla="*/ 136878 w 136878"/>
              <a:gd name="T27" fmla="*/ 1388534 h 1388534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36878" h="1388534">
                <a:moveTo>
                  <a:pt x="136878" y="0"/>
                </a:moveTo>
                <a:cubicBezTo>
                  <a:pt x="115711" y="8466"/>
                  <a:pt x="94545" y="16933"/>
                  <a:pt x="77612" y="50800"/>
                </a:cubicBezTo>
                <a:cubicBezTo>
                  <a:pt x="60679" y="84667"/>
                  <a:pt x="46567" y="139700"/>
                  <a:pt x="35278" y="203200"/>
                </a:cubicBezTo>
                <a:cubicBezTo>
                  <a:pt x="23989" y="266700"/>
                  <a:pt x="15522" y="320322"/>
                  <a:pt x="9878" y="431800"/>
                </a:cubicBezTo>
                <a:cubicBezTo>
                  <a:pt x="4234" y="543278"/>
                  <a:pt x="1412" y="750711"/>
                  <a:pt x="1412" y="872067"/>
                </a:cubicBezTo>
                <a:cubicBezTo>
                  <a:pt x="1412" y="993423"/>
                  <a:pt x="0" y="1082323"/>
                  <a:pt x="9878" y="1159934"/>
                </a:cubicBezTo>
                <a:cubicBezTo>
                  <a:pt x="19756" y="1237545"/>
                  <a:pt x="42334" y="1299634"/>
                  <a:pt x="60678" y="1337734"/>
                </a:cubicBezTo>
                <a:cubicBezTo>
                  <a:pt x="79022" y="1375834"/>
                  <a:pt x="119945" y="1388534"/>
                  <a:pt x="119945" y="1388534"/>
                </a:cubicBezTo>
              </a:path>
            </a:pathLst>
          </a:custGeom>
          <a:noFill/>
          <a:ln w="1905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40306" name="Freeform 41"/>
          <p:cNvSpPr>
            <a:spLocks noChangeArrowheads="1"/>
          </p:cNvSpPr>
          <p:nvPr/>
        </p:nvSpPr>
        <p:spPr bwMode="auto">
          <a:xfrm>
            <a:off x="6996043" y="1865246"/>
            <a:ext cx="379483" cy="1287285"/>
          </a:xfrm>
          <a:custGeom>
            <a:avLst/>
            <a:gdLst>
              <a:gd name="T0" fmla="*/ 529166 w 529166"/>
              <a:gd name="T1" fmla="*/ 105834 h 1799167"/>
              <a:gd name="T2" fmla="*/ 419100 w 529166"/>
              <a:gd name="T3" fmla="*/ 12700 h 1799167"/>
              <a:gd name="T4" fmla="*/ 309033 w 529166"/>
              <a:gd name="T5" fmla="*/ 29634 h 1799167"/>
              <a:gd name="T6" fmla="*/ 173566 w 529166"/>
              <a:gd name="T7" fmla="*/ 97367 h 1799167"/>
              <a:gd name="T8" fmla="*/ 97366 w 529166"/>
              <a:gd name="T9" fmla="*/ 258234 h 1799167"/>
              <a:gd name="T10" fmla="*/ 29633 w 529166"/>
              <a:gd name="T11" fmla="*/ 486834 h 1799167"/>
              <a:gd name="T12" fmla="*/ 4233 w 529166"/>
              <a:gd name="T13" fmla="*/ 867834 h 1799167"/>
              <a:gd name="T14" fmla="*/ 4233 w 529166"/>
              <a:gd name="T15" fmla="*/ 1155700 h 1799167"/>
              <a:gd name="T16" fmla="*/ 21166 w 529166"/>
              <a:gd name="T17" fmla="*/ 1443567 h 1799167"/>
              <a:gd name="T18" fmla="*/ 71966 w 529166"/>
              <a:gd name="T19" fmla="*/ 1604434 h 1799167"/>
              <a:gd name="T20" fmla="*/ 182033 w 529166"/>
              <a:gd name="T21" fmla="*/ 1748367 h 1799167"/>
              <a:gd name="T22" fmla="*/ 342900 w 529166"/>
              <a:gd name="T23" fmla="*/ 1799167 h 1799167"/>
              <a:gd name="T24" fmla="*/ 486833 w 529166"/>
              <a:gd name="T25" fmla="*/ 1748367 h 1799167"/>
              <a:gd name="T26" fmla="*/ 512233 w 529166"/>
              <a:gd name="T27" fmla="*/ 1706034 h 1799167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529166"/>
              <a:gd name="T43" fmla="*/ 0 h 1799167"/>
              <a:gd name="T44" fmla="*/ 529166 w 529166"/>
              <a:gd name="T45" fmla="*/ 1799167 h 1799167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529166" h="1799167">
                <a:moveTo>
                  <a:pt x="529166" y="105834"/>
                </a:moveTo>
                <a:cubicBezTo>
                  <a:pt x="492477" y="65617"/>
                  <a:pt x="455789" y="25400"/>
                  <a:pt x="419100" y="12700"/>
                </a:cubicBezTo>
                <a:cubicBezTo>
                  <a:pt x="382411" y="0"/>
                  <a:pt x="349955" y="15523"/>
                  <a:pt x="309033" y="29634"/>
                </a:cubicBezTo>
                <a:cubicBezTo>
                  <a:pt x="268111" y="43745"/>
                  <a:pt x="208844" y="59267"/>
                  <a:pt x="173566" y="97367"/>
                </a:cubicBezTo>
                <a:cubicBezTo>
                  <a:pt x="138288" y="135467"/>
                  <a:pt x="121355" y="193323"/>
                  <a:pt x="97366" y="258234"/>
                </a:cubicBezTo>
                <a:cubicBezTo>
                  <a:pt x="73377" y="323145"/>
                  <a:pt x="45155" y="385234"/>
                  <a:pt x="29633" y="486834"/>
                </a:cubicBezTo>
                <a:cubicBezTo>
                  <a:pt x="14111" y="588434"/>
                  <a:pt x="8466" y="756356"/>
                  <a:pt x="4233" y="867834"/>
                </a:cubicBezTo>
                <a:cubicBezTo>
                  <a:pt x="0" y="979312"/>
                  <a:pt x="1411" y="1059745"/>
                  <a:pt x="4233" y="1155700"/>
                </a:cubicBezTo>
                <a:cubicBezTo>
                  <a:pt x="7055" y="1251655"/>
                  <a:pt x="9877" y="1368778"/>
                  <a:pt x="21166" y="1443567"/>
                </a:cubicBezTo>
                <a:cubicBezTo>
                  <a:pt x="32455" y="1518356"/>
                  <a:pt x="45155" y="1553634"/>
                  <a:pt x="71966" y="1604434"/>
                </a:cubicBezTo>
                <a:cubicBezTo>
                  <a:pt x="98777" y="1655234"/>
                  <a:pt x="136877" y="1715911"/>
                  <a:pt x="182033" y="1748367"/>
                </a:cubicBezTo>
                <a:cubicBezTo>
                  <a:pt x="227189" y="1780823"/>
                  <a:pt x="292100" y="1799167"/>
                  <a:pt x="342900" y="1799167"/>
                </a:cubicBezTo>
                <a:cubicBezTo>
                  <a:pt x="393700" y="1799167"/>
                  <a:pt x="458611" y="1763889"/>
                  <a:pt x="486833" y="1748367"/>
                </a:cubicBezTo>
                <a:cubicBezTo>
                  <a:pt x="515055" y="1732845"/>
                  <a:pt x="513644" y="1719439"/>
                  <a:pt x="512233" y="1706034"/>
                </a:cubicBezTo>
              </a:path>
            </a:pathLst>
          </a:custGeom>
          <a:noFill/>
          <a:ln w="1905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40309" name="TextBox 44"/>
          <p:cNvSpPr txBox="1">
            <a:spLocks noChangeArrowheads="1"/>
          </p:cNvSpPr>
          <p:nvPr/>
        </p:nvSpPr>
        <p:spPr bwMode="auto">
          <a:xfrm>
            <a:off x="6101874" y="2461737"/>
            <a:ext cx="298815" cy="286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800" b="1"/>
              <a:t>N</a:t>
            </a:r>
          </a:p>
        </p:txBody>
      </p:sp>
      <p:sp>
        <p:nvSpPr>
          <p:cNvPr id="140310" name="TextBox 45"/>
          <p:cNvSpPr txBox="1">
            <a:spLocks noChangeArrowheads="1"/>
          </p:cNvSpPr>
          <p:nvPr/>
        </p:nvSpPr>
        <p:spPr bwMode="auto">
          <a:xfrm>
            <a:off x="5481522" y="2461737"/>
            <a:ext cx="244278" cy="286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800" b="1"/>
              <a:t>S</a:t>
            </a:r>
          </a:p>
        </p:txBody>
      </p:sp>
      <p:cxnSp>
        <p:nvCxnSpPr>
          <p:cNvPr id="140311" name="Straight Arrow Connector 50"/>
          <p:cNvCxnSpPr>
            <a:cxnSpLocks noChangeShapeType="1"/>
          </p:cNvCxnSpPr>
          <p:nvPr/>
        </p:nvCxnSpPr>
        <p:spPr bwMode="auto">
          <a:xfrm rot="5400000">
            <a:off x="8180506" y="1043223"/>
            <a:ext cx="218146" cy="1136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140312" name="Straight Arrow Connector 51"/>
          <p:cNvCxnSpPr>
            <a:cxnSpLocks noChangeShapeType="1"/>
          </p:cNvCxnSpPr>
          <p:nvPr/>
        </p:nvCxnSpPr>
        <p:spPr bwMode="auto">
          <a:xfrm rot="10800000" flipV="1">
            <a:off x="8398083" y="1207400"/>
            <a:ext cx="219281" cy="109073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140313" name="Straight Arrow Connector 53"/>
          <p:cNvCxnSpPr>
            <a:cxnSpLocks noChangeShapeType="1"/>
          </p:cNvCxnSpPr>
          <p:nvPr/>
        </p:nvCxnSpPr>
        <p:spPr bwMode="auto">
          <a:xfrm rot="10800000" flipV="1">
            <a:off x="8453755" y="1589155"/>
            <a:ext cx="218146" cy="54536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140314" name="Straight Arrow Connector 55"/>
          <p:cNvCxnSpPr>
            <a:cxnSpLocks noChangeShapeType="1"/>
          </p:cNvCxnSpPr>
          <p:nvPr/>
        </p:nvCxnSpPr>
        <p:spPr bwMode="auto">
          <a:xfrm rot="10800000">
            <a:off x="8508292" y="2079982"/>
            <a:ext cx="163609" cy="1136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140315" name="Straight Arrow Connector 57"/>
          <p:cNvCxnSpPr>
            <a:cxnSpLocks noChangeShapeType="1"/>
          </p:cNvCxnSpPr>
          <p:nvPr/>
        </p:nvCxnSpPr>
        <p:spPr bwMode="auto">
          <a:xfrm rot="10800000">
            <a:off x="8508292" y="2461737"/>
            <a:ext cx="163609" cy="1136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140316" name="Straight Arrow Connector 58"/>
          <p:cNvCxnSpPr>
            <a:cxnSpLocks noChangeShapeType="1"/>
          </p:cNvCxnSpPr>
          <p:nvPr/>
        </p:nvCxnSpPr>
        <p:spPr bwMode="auto">
          <a:xfrm rot="16200000" flipV="1">
            <a:off x="8181642" y="4043861"/>
            <a:ext cx="218146" cy="1136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140317" name="Straight Arrow Connector 59"/>
          <p:cNvCxnSpPr>
            <a:cxnSpLocks noChangeShapeType="1"/>
          </p:cNvCxnSpPr>
          <p:nvPr/>
        </p:nvCxnSpPr>
        <p:spPr bwMode="auto">
          <a:xfrm rot="10800000">
            <a:off x="8399219" y="3771747"/>
            <a:ext cx="218146" cy="107936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140318" name="Straight Arrow Connector 60"/>
          <p:cNvCxnSpPr>
            <a:cxnSpLocks noChangeShapeType="1"/>
          </p:cNvCxnSpPr>
          <p:nvPr/>
        </p:nvCxnSpPr>
        <p:spPr bwMode="auto">
          <a:xfrm rot="10800000">
            <a:off x="8454892" y="3444528"/>
            <a:ext cx="217009" cy="53400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140319" name="Straight Arrow Connector 61"/>
          <p:cNvCxnSpPr>
            <a:cxnSpLocks noChangeShapeType="1"/>
          </p:cNvCxnSpPr>
          <p:nvPr/>
        </p:nvCxnSpPr>
        <p:spPr bwMode="auto">
          <a:xfrm rot="10800000" flipV="1">
            <a:off x="8509428" y="3007101"/>
            <a:ext cx="162473" cy="1136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arrow" w="med" len="med"/>
          </a:ln>
        </p:spPr>
      </p:cxnSp>
      <p:grpSp>
        <p:nvGrpSpPr>
          <p:cNvPr id="140320" name="Group 79"/>
          <p:cNvGrpSpPr>
            <a:grpSpLocks/>
          </p:cNvGrpSpPr>
          <p:nvPr/>
        </p:nvGrpSpPr>
        <p:grpSpPr bwMode="auto">
          <a:xfrm flipH="1">
            <a:off x="7908392" y="1207400"/>
            <a:ext cx="273818" cy="2672283"/>
            <a:chOff x="8126412" y="1676400"/>
            <a:chExt cx="382588" cy="3733800"/>
          </a:xfrm>
        </p:grpSpPr>
        <p:cxnSp>
          <p:nvCxnSpPr>
            <p:cNvPr id="140321" name="Straight Arrow Connector 72"/>
            <p:cNvCxnSpPr>
              <a:cxnSpLocks noChangeShapeType="1"/>
            </p:cNvCxnSpPr>
            <p:nvPr/>
          </p:nvCxnSpPr>
          <p:spPr bwMode="auto">
            <a:xfrm rot="10800000" flipV="1">
              <a:off x="8126412" y="1676400"/>
              <a:ext cx="306388" cy="152400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140322" name="Straight Arrow Connector 73"/>
            <p:cNvCxnSpPr>
              <a:cxnSpLocks noChangeShapeType="1"/>
            </p:cNvCxnSpPr>
            <p:nvPr/>
          </p:nvCxnSpPr>
          <p:spPr bwMode="auto">
            <a:xfrm rot="10800000" flipV="1">
              <a:off x="8204200" y="2209800"/>
              <a:ext cx="304800" cy="76200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140323" name="Straight Arrow Connector 74"/>
            <p:cNvCxnSpPr>
              <a:cxnSpLocks noChangeShapeType="1"/>
            </p:cNvCxnSpPr>
            <p:nvPr/>
          </p:nvCxnSpPr>
          <p:spPr bwMode="auto">
            <a:xfrm rot="10800000">
              <a:off x="8280400" y="2895600"/>
              <a:ext cx="228600" cy="1588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140324" name="Straight Arrow Connector 75"/>
            <p:cNvCxnSpPr>
              <a:cxnSpLocks noChangeShapeType="1"/>
            </p:cNvCxnSpPr>
            <p:nvPr/>
          </p:nvCxnSpPr>
          <p:spPr bwMode="auto">
            <a:xfrm rot="10800000">
              <a:off x="8280400" y="3429000"/>
              <a:ext cx="228600" cy="1588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140325" name="Straight Arrow Connector 76"/>
            <p:cNvCxnSpPr>
              <a:cxnSpLocks noChangeShapeType="1"/>
            </p:cNvCxnSpPr>
            <p:nvPr/>
          </p:nvCxnSpPr>
          <p:spPr bwMode="auto">
            <a:xfrm rot="10800000">
              <a:off x="8128000" y="5259388"/>
              <a:ext cx="304800" cy="150812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140326" name="Straight Arrow Connector 77"/>
            <p:cNvCxnSpPr>
              <a:cxnSpLocks noChangeShapeType="1"/>
            </p:cNvCxnSpPr>
            <p:nvPr/>
          </p:nvCxnSpPr>
          <p:spPr bwMode="auto">
            <a:xfrm rot="10800000">
              <a:off x="8205788" y="4802188"/>
              <a:ext cx="303212" cy="74612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140327" name="Straight Arrow Connector 78"/>
            <p:cNvCxnSpPr>
              <a:cxnSpLocks noChangeShapeType="1"/>
            </p:cNvCxnSpPr>
            <p:nvPr/>
          </p:nvCxnSpPr>
          <p:spPr bwMode="auto">
            <a:xfrm rot="10800000" flipV="1">
              <a:off x="8281988" y="4191000"/>
              <a:ext cx="227012" cy="1588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arrow" w="med" len="med"/>
            </a:ln>
          </p:spPr>
        </p:cxnSp>
      </p:grpSp>
      <p:sp>
        <p:nvSpPr>
          <p:cNvPr id="44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505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49.)</a:t>
            </a:r>
          </a:p>
        </p:txBody>
      </p:sp>
      <p:cxnSp>
        <p:nvCxnSpPr>
          <p:cNvPr id="4" name="Straight Connector 3"/>
          <p:cNvCxnSpPr>
            <a:stCxn id="140303" idx="2"/>
          </p:cNvCxnSpPr>
          <p:nvPr/>
        </p:nvCxnSpPr>
        <p:spPr>
          <a:xfrm flipH="1">
            <a:off x="6708775" y="3852415"/>
            <a:ext cx="210992" cy="109073"/>
          </a:xfrm>
          <a:prstGeom prst="line">
            <a:avLst/>
          </a:prstGeom>
          <a:ln w="1905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 flipH="1">
            <a:off x="6872200" y="3852415"/>
            <a:ext cx="47567" cy="224285"/>
          </a:xfrm>
          <a:prstGeom prst="line">
            <a:avLst/>
          </a:prstGeom>
          <a:ln w="1905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62" name="Object 6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35776317"/>
              </p:ext>
            </p:extLst>
          </p:nvPr>
        </p:nvGraphicFramePr>
        <p:xfrm>
          <a:off x="6262688" y="3852415"/>
          <a:ext cx="446087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66700" imgH="228600" progId="Equation.DSMT4">
                  <p:embed/>
                </p:oleObj>
              </mc:Choice>
              <mc:Fallback>
                <p:oleObj name="Equation" r:id="rId2" imgW="266700" imgH="228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6262688" y="3852415"/>
                        <a:ext cx="446087" cy="381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" name="TextBox 49"/>
          <p:cNvSpPr txBox="1">
            <a:spLocks noChangeArrowheads="1"/>
          </p:cNvSpPr>
          <p:nvPr/>
        </p:nvSpPr>
        <p:spPr bwMode="auto">
          <a:xfrm>
            <a:off x="662939" y="440055"/>
            <a:ext cx="4974535" cy="16219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 eaLnBrk="1" hangingPunct="1"/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ii.) With the current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moving in the direction noted</a:t>
            </a:r>
            <a:r>
              <a:rPr lang="en-US" sz="2000" dirty="0">
                <a:latin typeface="Times New Roman"/>
                <a:cs typeface="Times New Roman"/>
              </a:rPr>
              <a:t>,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direction of the induced magnetic field </a:t>
            </a:r>
            <a:r>
              <a:rPr lang="en-US" sz="2000" dirty="0">
                <a:latin typeface="Times New Roman"/>
                <a:cs typeface="Times New Roman"/>
              </a:rPr>
              <a:t>in the coil (alternate right-hand rule) will leave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side of the coil closest to the permanent magnet a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North Pole </a:t>
            </a:r>
            <a:r>
              <a:rPr lang="en-US" sz="2000" dirty="0">
                <a:latin typeface="Times New Roman"/>
                <a:cs typeface="Times New Roman"/>
              </a:rPr>
              <a:t>(see sketch).</a:t>
            </a:r>
          </a:p>
        </p:txBody>
      </p:sp>
      <p:sp>
        <p:nvSpPr>
          <p:cNvPr id="59" name="TextBox 53"/>
          <p:cNvSpPr txBox="1">
            <a:spLocks noChangeArrowheads="1"/>
          </p:cNvSpPr>
          <p:nvPr/>
        </p:nvSpPr>
        <p:spPr bwMode="auto">
          <a:xfrm>
            <a:off x="320040" y="2220277"/>
            <a:ext cx="4912360" cy="2545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 eaLnBrk="1" hangingPunct="1"/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c.) The north pole </a:t>
            </a:r>
            <a:r>
              <a:rPr lang="en-US" sz="2000" dirty="0">
                <a:latin typeface="Times New Roman"/>
                <a:cs typeface="Times New Roman"/>
              </a:rPr>
              <a:t>of the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permanent magnet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will interact </a:t>
            </a:r>
            <a:r>
              <a:rPr lang="en-US" sz="2000" dirty="0">
                <a:latin typeface="Times New Roman"/>
                <a:cs typeface="Times New Roman"/>
              </a:rPr>
              <a:t>with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induced north pole of the current carrying coil</a:t>
            </a:r>
            <a:r>
              <a:rPr lang="en-US" sz="2000" dirty="0">
                <a:latin typeface="Times New Roman"/>
                <a:cs typeface="Times New Roman"/>
              </a:rPr>
              <a:t>, and the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net effect will be a repulsion </a:t>
            </a:r>
            <a:r>
              <a:rPr lang="en-US" sz="2000" dirty="0">
                <a:latin typeface="Times New Roman"/>
                <a:cs typeface="Times New Roman"/>
              </a:rPr>
              <a:t>experienced by both the coil AND the cone.  As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cone is fixed at it’s outside edge</a:t>
            </a:r>
            <a:r>
              <a:rPr lang="en-US" sz="2000" dirty="0">
                <a:latin typeface="Times New Roman"/>
                <a:cs typeface="Times New Roman"/>
              </a:rPr>
              <a:t>, this will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flex the cone outward </a:t>
            </a:r>
            <a:r>
              <a:rPr lang="en-US" sz="2000" dirty="0">
                <a:latin typeface="Times New Roman"/>
                <a:cs typeface="Times New Roman"/>
              </a:rPr>
              <a:t>with the amount of flex being dependent upon the size of the current at the given instant.</a:t>
            </a:r>
          </a:p>
        </p:txBody>
      </p:sp>
      <p:sp>
        <p:nvSpPr>
          <p:cNvPr id="61" name="TextBox 54"/>
          <p:cNvSpPr txBox="1">
            <a:spLocks noChangeArrowheads="1"/>
          </p:cNvSpPr>
          <p:nvPr/>
        </p:nvSpPr>
        <p:spPr bwMode="auto">
          <a:xfrm>
            <a:off x="320040" y="4984115"/>
            <a:ext cx="8366760" cy="10064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 eaLnBrk="1" hangingPunct="1"/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d.) As the cone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flexes outward</a:t>
            </a:r>
            <a:r>
              <a:rPr lang="en-US" sz="2000" dirty="0">
                <a:latin typeface="Times New Roman"/>
                <a:cs typeface="Times New Roman"/>
              </a:rPr>
              <a:t>, it will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compress air into a high pressure region</a:t>
            </a:r>
            <a:r>
              <a:rPr lang="en-US" sz="2000" dirty="0">
                <a:latin typeface="Times New Roman"/>
                <a:cs typeface="Times New Roman"/>
              </a:rPr>
              <a:t>.  That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pressure ridge </a:t>
            </a:r>
            <a:r>
              <a:rPr lang="en-US" sz="2000" dirty="0">
                <a:latin typeface="Times New Roman"/>
                <a:cs typeface="Times New Roman"/>
              </a:rPr>
              <a:t>will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travel away </a:t>
            </a:r>
            <a:r>
              <a:rPr lang="en-US" sz="2000" dirty="0">
                <a:latin typeface="Times New Roman"/>
                <a:cs typeface="Times New Roman"/>
              </a:rPr>
              <a:t>from the cone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at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approximately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330 m/s</a:t>
            </a:r>
            <a:r>
              <a:rPr lang="en-US" sz="2000" dirty="0">
                <a:latin typeface="Times New Roman"/>
                <a:cs typeface="Times New Roman"/>
              </a:rPr>
              <a:t>, or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speed of sound in air</a:t>
            </a:r>
            <a:r>
              <a:rPr lang="en-US" sz="2000" dirty="0">
                <a:latin typeface="Times New Roman"/>
                <a:cs typeface="Times New Roman"/>
              </a:rPr>
              <a:t>.</a:t>
            </a:r>
          </a:p>
        </p:txBody>
      </p:sp>
      <p:sp>
        <p:nvSpPr>
          <p:cNvPr id="63" name="TextBox 52"/>
          <p:cNvSpPr txBox="1">
            <a:spLocks noChangeArrowheads="1"/>
          </p:cNvSpPr>
          <p:nvPr/>
        </p:nvSpPr>
        <p:spPr bwMode="auto">
          <a:xfrm>
            <a:off x="6674718" y="2400126"/>
            <a:ext cx="39352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800" b="1" dirty="0">
                <a:solidFill>
                  <a:srgbClr val="FF0000"/>
                </a:solidFill>
              </a:rPr>
              <a:t>N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6987411" y="2243089"/>
            <a:ext cx="205740" cy="274320"/>
            <a:chOff x="6476727" y="698671"/>
            <a:chExt cx="205740" cy="274320"/>
          </a:xfrm>
        </p:grpSpPr>
        <p:cxnSp>
          <p:nvCxnSpPr>
            <p:cNvPr id="64" name="Straight Connector 46"/>
            <p:cNvCxnSpPr>
              <a:cxnSpLocks noChangeShapeType="1"/>
            </p:cNvCxnSpPr>
            <p:nvPr/>
          </p:nvCxnSpPr>
          <p:spPr bwMode="auto">
            <a:xfrm rot="5400000">
              <a:off x="6408147" y="767251"/>
              <a:ext cx="274320" cy="13716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</p:spPr>
        </p:cxnSp>
        <p:cxnSp>
          <p:nvCxnSpPr>
            <p:cNvPr id="65" name="Straight Connector 51"/>
            <p:cNvCxnSpPr>
              <a:cxnSpLocks noChangeShapeType="1"/>
            </p:cNvCxnSpPr>
            <p:nvPr/>
          </p:nvCxnSpPr>
          <p:spPr bwMode="auto">
            <a:xfrm rot="16200000" flipH="1">
              <a:off x="6511017" y="801541"/>
              <a:ext cx="274320" cy="6858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</p:spPr>
        </p:cxnSp>
      </p:grpSp>
      <p:sp>
        <p:nvSpPr>
          <p:cNvPr id="66" name="TextBox 55"/>
          <p:cNvSpPr txBox="1">
            <a:spLocks noChangeArrowheads="1"/>
          </p:cNvSpPr>
          <p:nvPr/>
        </p:nvSpPr>
        <p:spPr bwMode="auto">
          <a:xfrm>
            <a:off x="7188511" y="2193936"/>
            <a:ext cx="1268730" cy="6372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800" dirty="0">
                <a:solidFill>
                  <a:srgbClr val="FF0000"/>
                </a:solidFill>
                <a:latin typeface="Times New Roman"/>
                <a:cs typeface="Times New Roman"/>
              </a:rPr>
              <a:t>cone (flexes out)</a:t>
            </a:r>
          </a:p>
        </p:txBody>
      </p:sp>
    </p:spTree>
    <p:extLst>
      <p:ext uri="{BB962C8B-B14F-4D97-AF65-F5344CB8AC3E}">
        <p14:creationId xmlns:p14="http://schemas.microsoft.com/office/powerpoint/2010/main" val="158318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  <p:bldP spid="61" grpId="0"/>
      <p:bldP spid="63" grpId="0"/>
      <p:bldP spid="66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1" name="Rectangle 8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40307" name="TextBox 42"/>
          <p:cNvSpPr txBox="1">
            <a:spLocks noChangeArrowheads="1"/>
          </p:cNvSpPr>
          <p:nvPr/>
        </p:nvSpPr>
        <p:spPr bwMode="auto">
          <a:xfrm>
            <a:off x="6143809" y="2970337"/>
            <a:ext cx="512335" cy="360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800" dirty="0">
                <a:latin typeface="Times New Roman"/>
                <a:cs typeface="Times New Roman"/>
              </a:rPr>
              <a:t>coil</a:t>
            </a:r>
          </a:p>
        </p:txBody>
      </p:sp>
      <p:sp>
        <p:nvSpPr>
          <p:cNvPr id="140308" name="TextBox 43"/>
          <p:cNvSpPr txBox="1">
            <a:spLocks noChangeArrowheads="1"/>
          </p:cNvSpPr>
          <p:nvPr/>
        </p:nvSpPr>
        <p:spPr bwMode="auto">
          <a:xfrm>
            <a:off x="7273033" y="4128102"/>
            <a:ext cx="1792899" cy="6370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800" dirty="0">
                <a:latin typeface="Times New Roman"/>
                <a:cs typeface="Times New Roman"/>
              </a:rPr>
              <a:t>cone (constrained </a:t>
            </a:r>
          </a:p>
          <a:p>
            <a:pPr eaLnBrk="1" hangingPunct="1"/>
            <a:r>
              <a:rPr lang="en-US" sz="1800" dirty="0">
                <a:latin typeface="Times New Roman"/>
                <a:cs typeface="Times New Roman"/>
              </a:rPr>
              <a:t>    at the edges)</a:t>
            </a:r>
          </a:p>
        </p:txBody>
      </p:sp>
      <p:sp>
        <p:nvSpPr>
          <p:cNvPr id="140293" name="Cube 5"/>
          <p:cNvSpPr>
            <a:spLocks noChangeArrowheads="1"/>
          </p:cNvSpPr>
          <p:nvPr/>
        </p:nvSpPr>
        <p:spPr bwMode="auto">
          <a:xfrm>
            <a:off x="5454254" y="2189055"/>
            <a:ext cx="1145264" cy="708973"/>
          </a:xfrm>
          <a:prstGeom prst="cube">
            <a:avLst>
              <a:gd name="adj" fmla="val 25000"/>
            </a:avLst>
          </a:prstGeom>
          <a:solidFill>
            <a:srgbClr val="FF0000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lIns="82296" tIns="41148" rIns="82296" bIns="41148"/>
          <a:lstStyle/>
          <a:p>
            <a:endParaRPr lang="en-US"/>
          </a:p>
        </p:txBody>
      </p:sp>
      <p:grpSp>
        <p:nvGrpSpPr>
          <p:cNvPr id="140294" name="Group 40"/>
          <p:cNvGrpSpPr>
            <a:grpSpLocks/>
          </p:cNvGrpSpPr>
          <p:nvPr/>
        </p:nvGrpSpPr>
        <p:grpSpPr bwMode="auto">
          <a:xfrm>
            <a:off x="7035809" y="1916373"/>
            <a:ext cx="319265" cy="1199801"/>
            <a:chOff x="6070600" y="2400300"/>
            <a:chExt cx="446617" cy="1866900"/>
          </a:xfrm>
        </p:grpSpPr>
        <p:sp>
          <p:nvSpPr>
            <p:cNvPr id="140328" name="Freeform 6"/>
            <p:cNvSpPr>
              <a:spLocks noChangeArrowheads="1"/>
            </p:cNvSpPr>
            <p:nvPr/>
          </p:nvSpPr>
          <p:spPr bwMode="auto">
            <a:xfrm>
              <a:off x="6070600" y="2400300"/>
              <a:ext cx="446617" cy="1866900"/>
            </a:xfrm>
            <a:custGeom>
              <a:avLst/>
              <a:gdLst>
                <a:gd name="T0" fmla="*/ 446617 w 446617"/>
                <a:gd name="T1" fmla="*/ 71967 h 1866900"/>
                <a:gd name="T2" fmla="*/ 345017 w 446617"/>
                <a:gd name="T3" fmla="*/ 8467 h 1866900"/>
                <a:gd name="T4" fmla="*/ 268817 w 446617"/>
                <a:gd name="T5" fmla="*/ 21167 h 1866900"/>
                <a:gd name="T6" fmla="*/ 205317 w 446617"/>
                <a:gd name="T7" fmla="*/ 46567 h 1866900"/>
                <a:gd name="T8" fmla="*/ 154517 w 446617"/>
                <a:gd name="T9" fmla="*/ 97367 h 1866900"/>
                <a:gd name="T10" fmla="*/ 91017 w 446617"/>
                <a:gd name="T11" fmla="*/ 249767 h 1866900"/>
                <a:gd name="T12" fmla="*/ 40217 w 446617"/>
                <a:gd name="T13" fmla="*/ 452967 h 1866900"/>
                <a:gd name="T14" fmla="*/ 2117 w 446617"/>
                <a:gd name="T15" fmla="*/ 1367367 h 1866900"/>
                <a:gd name="T16" fmla="*/ 27517 w 446617"/>
                <a:gd name="T17" fmla="*/ 1583267 h 1866900"/>
                <a:gd name="T18" fmla="*/ 91017 w 446617"/>
                <a:gd name="T19" fmla="*/ 1735667 h 1866900"/>
                <a:gd name="T20" fmla="*/ 205317 w 446617"/>
                <a:gd name="T21" fmla="*/ 1837267 h 1866900"/>
                <a:gd name="T22" fmla="*/ 306917 w 446617"/>
                <a:gd name="T23" fmla="*/ 1862667 h 1866900"/>
                <a:gd name="T24" fmla="*/ 421217 w 446617"/>
                <a:gd name="T25" fmla="*/ 1811867 h 186690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446617"/>
                <a:gd name="T40" fmla="*/ 0 h 1866900"/>
                <a:gd name="T41" fmla="*/ 446617 w 446617"/>
                <a:gd name="T42" fmla="*/ 1866900 h 1866900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446617" h="1866900">
                  <a:moveTo>
                    <a:pt x="446617" y="71967"/>
                  </a:moveTo>
                  <a:cubicBezTo>
                    <a:pt x="410633" y="44450"/>
                    <a:pt x="374650" y="16934"/>
                    <a:pt x="345017" y="8467"/>
                  </a:cubicBezTo>
                  <a:cubicBezTo>
                    <a:pt x="315384" y="0"/>
                    <a:pt x="292100" y="14817"/>
                    <a:pt x="268817" y="21167"/>
                  </a:cubicBezTo>
                  <a:cubicBezTo>
                    <a:pt x="245534" y="27517"/>
                    <a:pt x="224367" y="33867"/>
                    <a:pt x="205317" y="46567"/>
                  </a:cubicBezTo>
                  <a:cubicBezTo>
                    <a:pt x="186267" y="59267"/>
                    <a:pt x="173567" y="63500"/>
                    <a:pt x="154517" y="97367"/>
                  </a:cubicBezTo>
                  <a:cubicBezTo>
                    <a:pt x="135467" y="131234"/>
                    <a:pt x="110067" y="190500"/>
                    <a:pt x="91017" y="249767"/>
                  </a:cubicBezTo>
                  <a:cubicBezTo>
                    <a:pt x="71967" y="309034"/>
                    <a:pt x="55034" y="266700"/>
                    <a:pt x="40217" y="452967"/>
                  </a:cubicBezTo>
                  <a:cubicBezTo>
                    <a:pt x="25400" y="639234"/>
                    <a:pt x="4234" y="1178984"/>
                    <a:pt x="2117" y="1367367"/>
                  </a:cubicBezTo>
                  <a:cubicBezTo>
                    <a:pt x="0" y="1555750"/>
                    <a:pt x="12700" y="1521884"/>
                    <a:pt x="27517" y="1583267"/>
                  </a:cubicBezTo>
                  <a:cubicBezTo>
                    <a:pt x="42334" y="1644650"/>
                    <a:pt x="61384" y="1693334"/>
                    <a:pt x="91017" y="1735667"/>
                  </a:cubicBezTo>
                  <a:cubicBezTo>
                    <a:pt x="120650" y="1778000"/>
                    <a:pt x="169334" y="1816100"/>
                    <a:pt x="205317" y="1837267"/>
                  </a:cubicBezTo>
                  <a:cubicBezTo>
                    <a:pt x="241300" y="1858434"/>
                    <a:pt x="270934" y="1866900"/>
                    <a:pt x="306917" y="1862667"/>
                  </a:cubicBezTo>
                  <a:cubicBezTo>
                    <a:pt x="342900" y="1858434"/>
                    <a:pt x="421217" y="1811867"/>
                    <a:pt x="421217" y="1811867"/>
                  </a:cubicBezTo>
                </a:path>
              </a:pathLst>
            </a:custGeom>
            <a:noFill/>
            <a:ln w="19050" cmpd="sng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0329" name="Freeform 7"/>
            <p:cNvSpPr>
              <a:spLocks noChangeArrowheads="1"/>
            </p:cNvSpPr>
            <p:nvPr/>
          </p:nvSpPr>
          <p:spPr bwMode="auto">
            <a:xfrm>
              <a:off x="6146800" y="2514600"/>
              <a:ext cx="304800" cy="1676400"/>
            </a:xfrm>
            <a:custGeom>
              <a:avLst/>
              <a:gdLst>
                <a:gd name="T0" fmla="*/ 304800 w 446617"/>
                <a:gd name="T1" fmla="*/ 64623 h 1866900"/>
                <a:gd name="T2" fmla="*/ 235462 w 446617"/>
                <a:gd name="T3" fmla="*/ 7603 h 1866900"/>
                <a:gd name="T4" fmla="*/ 183458 w 446617"/>
                <a:gd name="T5" fmla="*/ 19007 h 1866900"/>
                <a:gd name="T6" fmla="*/ 140121 w 446617"/>
                <a:gd name="T7" fmla="*/ 41815 h 1866900"/>
                <a:gd name="T8" fmla="*/ 105452 w 446617"/>
                <a:gd name="T9" fmla="*/ 87432 h 1866900"/>
                <a:gd name="T10" fmla="*/ 62116 w 446617"/>
                <a:gd name="T11" fmla="*/ 224281 h 1866900"/>
                <a:gd name="T12" fmla="*/ 27447 w 446617"/>
                <a:gd name="T13" fmla="*/ 406746 h 1866900"/>
                <a:gd name="T14" fmla="*/ 1445 w 446617"/>
                <a:gd name="T15" fmla="*/ 1227840 h 1866900"/>
                <a:gd name="T16" fmla="*/ 18779 w 446617"/>
                <a:gd name="T17" fmla="*/ 1421709 h 1866900"/>
                <a:gd name="T18" fmla="*/ 62116 w 446617"/>
                <a:gd name="T19" fmla="*/ 1558558 h 1866900"/>
                <a:gd name="T20" fmla="*/ 140121 w 446617"/>
                <a:gd name="T21" fmla="*/ 1649791 h 1866900"/>
                <a:gd name="T22" fmla="*/ 209460 w 446617"/>
                <a:gd name="T23" fmla="*/ 1672599 h 1866900"/>
                <a:gd name="T24" fmla="*/ 287465 w 446617"/>
                <a:gd name="T25" fmla="*/ 1626983 h 186690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446617"/>
                <a:gd name="T40" fmla="*/ 0 h 1866900"/>
                <a:gd name="T41" fmla="*/ 446617 w 446617"/>
                <a:gd name="T42" fmla="*/ 1866900 h 1866900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446617" h="1866900">
                  <a:moveTo>
                    <a:pt x="446617" y="71967"/>
                  </a:moveTo>
                  <a:cubicBezTo>
                    <a:pt x="410633" y="44450"/>
                    <a:pt x="374650" y="16934"/>
                    <a:pt x="345017" y="8467"/>
                  </a:cubicBezTo>
                  <a:cubicBezTo>
                    <a:pt x="315384" y="0"/>
                    <a:pt x="292100" y="14817"/>
                    <a:pt x="268817" y="21167"/>
                  </a:cubicBezTo>
                  <a:cubicBezTo>
                    <a:pt x="245534" y="27517"/>
                    <a:pt x="224367" y="33867"/>
                    <a:pt x="205317" y="46567"/>
                  </a:cubicBezTo>
                  <a:cubicBezTo>
                    <a:pt x="186267" y="59267"/>
                    <a:pt x="173567" y="63500"/>
                    <a:pt x="154517" y="97367"/>
                  </a:cubicBezTo>
                  <a:cubicBezTo>
                    <a:pt x="135467" y="131234"/>
                    <a:pt x="110067" y="190500"/>
                    <a:pt x="91017" y="249767"/>
                  </a:cubicBezTo>
                  <a:cubicBezTo>
                    <a:pt x="71967" y="309034"/>
                    <a:pt x="55034" y="266700"/>
                    <a:pt x="40217" y="452967"/>
                  </a:cubicBezTo>
                  <a:cubicBezTo>
                    <a:pt x="25400" y="639234"/>
                    <a:pt x="4234" y="1178984"/>
                    <a:pt x="2117" y="1367367"/>
                  </a:cubicBezTo>
                  <a:cubicBezTo>
                    <a:pt x="0" y="1555750"/>
                    <a:pt x="12700" y="1521884"/>
                    <a:pt x="27517" y="1583267"/>
                  </a:cubicBezTo>
                  <a:cubicBezTo>
                    <a:pt x="42334" y="1644650"/>
                    <a:pt x="61384" y="1693334"/>
                    <a:pt x="91017" y="1735667"/>
                  </a:cubicBezTo>
                  <a:cubicBezTo>
                    <a:pt x="120650" y="1778000"/>
                    <a:pt x="169334" y="1816100"/>
                    <a:pt x="205317" y="1837267"/>
                  </a:cubicBezTo>
                  <a:cubicBezTo>
                    <a:pt x="241300" y="1858434"/>
                    <a:pt x="270934" y="1866900"/>
                    <a:pt x="306917" y="1862667"/>
                  </a:cubicBezTo>
                  <a:cubicBezTo>
                    <a:pt x="342900" y="1858434"/>
                    <a:pt x="421217" y="1811867"/>
                    <a:pt x="421217" y="1811867"/>
                  </a:cubicBezTo>
                </a:path>
              </a:pathLst>
            </a:custGeom>
            <a:noFill/>
            <a:ln w="19050" cmpd="sng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0330" name="Freeform 8"/>
            <p:cNvSpPr>
              <a:spLocks noChangeArrowheads="1"/>
            </p:cNvSpPr>
            <p:nvPr/>
          </p:nvSpPr>
          <p:spPr bwMode="auto">
            <a:xfrm>
              <a:off x="6223000" y="2590800"/>
              <a:ext cx="228600" cy="1524000"/>
            </a:xfrm>
            <a:custGeom>
              <a:avLst/>
              <a:gdLst>
                <a:gd name="T0" fmla="*/ 228600 w 446617"/>
                <a:gd name="T1" fmla="*/ 58749 h 1866900"/>
                <a:gd name="T2" fmla="*/ 176596 w 446617"/>
                <a:gd name="T3" fmla="*/ 6912 h 1866900"/>
                <a:gd name="T4" fmla="*/ 137593 w 446617"/>
                <a:gd name="T5" fmla="*/ 17279 h 1866900"/>
                <a:gd name="T6" fmla="*/ 105091 w 446617"/>
                <a:gd name="T7" fmla="*/ 38014 h 1866900"/>
                <a:gd name="T8" fmla="*/ 79089 w 446617"/>
                <a:gd name="T9" fmla="*/ 79483 h 1866900"/>
                <a:gd name="T10" fmla="*/ 46587 w 446617"/>
                <a:gd name="T11" fmla="*/ 203891 h 1866900"/>
                <a:gd name="T12" fmla="*/ 20585 w 446617"/>
                <a:gd name="T13" fmla="*/ 369769 h 1866900"/>
                <a:gd name="T14" fmla="*/ 1084 w 446617"/>
                <a:gd name="T15" fmla="*/ 1116218 h 1866900"/>
                <a:gd name="T16" fmla="*/ 14085 w 446617"/>
                <a:gd name="T17" fmla="*/ 1292463 h 1866900"/>
                <a:gd name="T18" fmla="*/ 46587 w 446617"/>
                <a:gd name="T19" fmla="*/ 1416871 h 1866900"/>
                <a:gd name="T20" fmla="*/ 105091 w 446617"/>
                <a:gd name="T21" fmla="*/ 1499810 h 1866900"/>
                <a:gd name="T22" fmla="*/ 157095 w 446617"/>
                <a:gd name="T23" fmla="*/ 1520544 h 1866900"/>
                <a:gd name="T24" fmla="*/ 215599 w 446617"/>
                <a:gd name="T25" fmla="*/ 1479075 h 186690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446617"/>
                <a:gd name="T40" fmla="*/ 0 h 1866900"/>
                <a:gd name="T41" fmla="*/ 446617 w 446617"/>
                <a:gd name="T42" fmla="*/ 1866900 h 1866900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446617" h="1866900">
                  <a:moveTo>
                    <a:pt x="446617" y="71967"/>
                  </a:moveTo>
                  <a:cubicBezTo>
                    <a:pt x="410633" y="44450"/>
                    <a:pt x="374650" y="16934"/>
                    <a:pt x="345017" y="8467"/>
                  </a:cubicBezTo>
                  <a:cubicBezTo>
                    <a:pt x="315384" y="0"/>
                    <a:pt x="292100" y="14817"/>
                    <a:pt x="268817" y="21167"/>
                  </a:cubicBezTo>
                  <a:cubicBezTo>
                    <a:pt x="245534" y="27517"/>
                    <a:pt x="224367" y="33867"/>
                    <a:pt x="205317" y="46567"/>
                  </a:cubicBezTo>
                  <a:cubicBezTo>
                    <a:pt x="186267" y="59267"/>
                    <a:pt x="173567" y="63500"/>
                    <a:pt x="154517" y="97367"/>
                  </a:cubicBezTo>
                  <a:cubicBezTo>
                    <a:pt x="135467" y="131234"/>
                    <a:pt x="110067" y="190500"/>
                    <a:pt x="91017" y="249767"/>
                  </a:cubicBezTo>
                  <a:cubicBezTo>
                    <a:pt x="71967" y="309034"/>
                    <a:pt x="55034" y="266700"/>
                    <a:pt x="40217" y="452967"/>
                  </a:cubicBezTo>
                  <a:cubicBezTo>
                    <a:pt x="25400" y="639234"/>
                    <a:pt x="4234" y="1178984"/>
                    <a:pt x="2117" y="1367367"/>
                  </a:cubicBezTo>
                  <a:cubicBezTo>
                    <a:pt x="0" y="1555750"/>
                    <a:pt x="12700" y="1521884"/>
                    <a:pt x="27517" y="1583267"/>
                  </a:cubicBezTo>
                  <a:cubicBezTo>
                    <a:pt x="42334" y="1644650"/>
                    <a:pt x="61384" y="1693334"/>
                    <a:pt x="91017" y="1735667"/>
                  </a:cubicBezTo>
                  <a:cubicBezTo>
                    <a:pt x="120650" y="1778000"/>
                    <a:pt x="169334" y="1816100"/>
                    <a:pt x="205317" y="1837267"/>
                  </a:cubicBezTo>
                  <a:cubicBezTo>
                    <a:pt x="241300" y="1858434"/>
                    <a:pt x="270934" y="1866900"/>
                    <a:pt x="306917" y="1862667"/>
                  </a:cubicBezTo>
                  <a:cubicBezTo>
                    <a:pt x="342900" y="1858434"/>
                    <a:pt x="421217" y="1811867"/>
                    <a:pt x="421217" y="1811867"/>
                  </a:cubicBezTo>
                </a:path>
              </a:pathLst>
            </a:custGeom>
            <a:noFill/>
            <a:ln w="19050" cmpd="sng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cxnSp>
        <p:nvCxnSpPr>
          <p:cNvPr id="140295" name="Straight Connector 12"/>
          <p:cNvCxnSpPr>
            <a:cxnSpLocks noChangeShapeType="1"/>
          </p:cNvCxnSpPr>
          <p:nvPr/>
        </p:nvCxnSpPr>
        <p:spPr bwMode="auto">
          <a:xfrm>
            <a:off x="7281223" y="3007101"/>
            <a:ext cx="899850" cy="708973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</p:cxnSp>
      <p:sp>
        <p:nvSpPr>
          <p:cNvPr id="140296" name="Freeform 15"/>
          <p:cNvSpPr>
            <a:spLocks noChangeArrowheads="1"/>
          </p:cNvSpPr>
          <p:nvPr/>
        </p:nvSpPr>
        <p:spPr bwMode="auto">
          <a:xfrm>
            <a:off x="8072001" y="1152864"/>
            <a:ext cx="439700" cy="2808624"/>
          </a:xfrm>
          <a:custGeom>
            <a:avLst/>
            <a:gdLst>
              <a:gd name="T0" fmla="*/ 275167 w 613834"/>
              <a:gd name="T1" fmla="*/ 25400 h 3924300"/>
              <a:gd name="T2" fmla="*/ 173567 w 613834"/>
              <a:gd name="T3" fmla="*/ 254000 h 3924300"/>
              <a:gd name="T4" fmla="*/ 84667 w 613834"/>
              <a:gd name="T5" fmla="*/ 647700 h 3924300"/>
              <a:gd name="T6" fmla="*/ 21167 w 613834"/>
              <a:gd name="T7" fmla="*/ 1130300 h 3924300"/>
              <a:gd name="T8" fmla="*/ 8467 w 613834"/>
              <a:gd name="T9" fmla="*/ 1638300 h 3924300"/>
              <a:gd name="T10" fmla="*/ 8467 w 613834"/>
              <a:gd name="T11" fmla="*/ 2311400 h 3924300"/>
              <a:gd name="T12" fmla="*/ 59267 w 613834"/>
              <a:gd name="T13" fmla="*/ 2997200 h 3924300"/>
              <a:gd name="T14" fmla="*/ 135467 w 613834"/>
              <a:gd name="T15" fmla="*/ 3492500 h 3924300"/>
              <a:gd name="T16" fmla="*/ 224367 w 613834"/>
              <a:gd name="T17" fmla="*/ 3784600 h 3924300"/>
              <a:gd name="T18" fmla="*/ 262467 w 613834"/>
              <a:gd name="T19" fmla="*/ 3848100 h 3924300"/>
              <a:gd name="T20" fmla="*/ 338667 w 613834"/>
              <a:gd name="T21" fmla="*/ 3911600 h 3924300"/>
              <a:gd name="T22" fmla="*/ 427567 w 613834"/>
              <a:gd name="T23" fmla="*/ 3771900 h 3924300"/>
              <a:gd name="T24" fmla="*/ 503767 w 613834"/>
              <a:gd name="T25" fmla="*/ 3492500 h 3924300"/>
              <a:gd name="T26" fmla="*/ 554567 w 613834"/>
              <a:gd name="T27" fmla="*/ 3073400 h 3924300"/>
              <a:gd name="T28" fmla="*/ 605367 w 613834"/>
              <a:gd name="T29" fmla="*/ 2489200 h 3924300"/>
              <a:gd name="T30" fmla="*/ 605367 w 613834"/>
              <a:gd name="T31" fmla="*/ 1727200 h 3924300"/>
              <a:gd name="T32" fmla="*/ 605367 w 613834"/>
              <a:gd name="T33" fmla="*/ 1244600 h 3924300"/>
              <a:gd name="T34" fmla="*/ 554567 w 613834"/>
              <a:gd name="T35" fmla="*/ 800100 h 3924300"/>
              <a:gd name="T36" fmla="*/ 503767 w 613834"/>
              <a:gd name="T37" fmla="*/ 406400 h 3924300"/>
              <a:gd name="T38" fmla="*/ 389467 w 613834"/>
              <a:gd name="T39" fmla="*/ 101600 h 3924300"/>
              <a:gd name="T40" fmla="*/ 275167 w 613834"/>
              <a:gd name="T41" fmla="*/ 25400 h 3924300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613834"/>
              <a:gd name="T64" fmla="*/ 0 h 3924300"/>
              <a:gd name="T65" fmla="*/ 613834 w 613834"/>
              <a:gd name="T66" fmla="*/ 3924300 h 3924300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613834" h="3924300">
                <a:moveTo>
                  <a:pt x="275167" y="25400"/>
                </a:moveTo>
                <a:cubicBezTo>
                  <a:pt x="239184" y="50800"/>
                  <a:pt x="205317" y="150283"/>
                  <a:pt x="173567" y="254000"/>
                </a:cubicBezTo>
                <a:cubicBezTo>
                  <a:pt x="141817" y="357717"/>
                  <a:pt x="110067" y="501650"/>
                  <a:pt x="84667" y="647700"/>
                </a:cubicBezTo>
                <a:cubicBezTo>
                  <a:pt x="59267" y="793750"/>
                  <a:pt x="33867" y="965200"/>
                  <a:pt x="21167" y="1130300"/>
                </a:cubicBezTo>
                <a:cubicBezTo>
                  <a:pt x="8467" y="1295400"/>
                  <a:pt x="10584" y="1441450"/>
                  <a:pt x="8467" y="1638300"/>
                </a:cubicBezTo>
                <a:cubicBezTo>
                  <a:pt x="6350" y="1835150"/>
                  <a:pt x="0" y="2084917"/>
                  <a:pt x="8467" y="2311400"/>
                </a:cubicBezTo>
                <a:cubicBezTo>
                  <a:pt x="16934" y="2537883"/>
                  <a:pt x="38100" y="2800350"/>
                  <a:pt x="59267" y="2997200"/>
                </a:cubicBezTo>
                <a:cubicBezTo>
                  <a:pt x="80434" y="3194050"/>
                  <a:pt x="107950" y="3361267"/>
                  <a:pt x="135467" y="3492500"/>
                </a:cubicBezTo>
                <a:cubicBezTo>
                  <a:pt x="162984" y="3623733"/>
                  <a:pt x="203200" y="3725333"/>
                  <a:pt x="224367" y="3784600"/>
                </a:cubicBezTo>
                <a:cubicBezTo>
                  <a:pt x="245534" y="3843867"/>
                  <a:pt x="243417" y="3826934"/>
                  <a:pt x="262467" y="3848100"/>
                </a:cubicBezTo>
                <a:cubicBezTo>
                  <a:pt x="281517" y="3869266"/>
                  <a:pt x="311150" y="3924300"/>
                  <a:pt x="338667" y="3911600"/>
                </a:cubicBezTo>
                <a:cubicBezTo>
                  <a:pt x="366184" y="3898900"/>
                  <a:pt x="400050" y="3841750"/>
                  <a:pt x="427567" y="3771900"/>
                </a:cubicBezTo>
                <a:cubicBezTo>
                  <a:pt x="455084" y="3702050"/>
                  <a:pt x="482600" y="3608917"/>
                  <a:pt x="503767" y="3492500"/>
                </a:cubicBezTo>
                <a:cubicBezTo>
                  <a:pt x="524934" y="3376083"/>
                  <a:pt x="537634" y="3240617"/>
                  <a:pt x="554567" y="3073400"/>
                </a:cubicBezTo>
                <a:cubicBezTo>
                  <a:pt x="571500" y="2906183"/>
                  <a:pt x="596900" y="2713567"/>
                  <a:pt x="605367" y="2489200"/>
                </a:cubicBezTo>
                <a:cubicBezTo>
                  <a:pt x="613834" y="2264833"/>
                  <a:pt x="605367" y="1727200"/>
                  <a:pt x="605367" y="1727200"/>
                </a:cubicBezTo>
                <a:cubicBezTo>
                  <a:pt x="605367" y="1519767"/>
                  <a:pt x="613834" y="1399117"/>
                  <a:pt x="605367" y="1244600"/>
                </a:cubicBezTo>
                <a:cubicBezTo>
                  <a:pt x="596900" y="1090083"/>
                  <a:pt x="571500" y="939800"/>
                  <a:pt x="554567" y="800100"/>
                </a:cubicBezTo>
                <a:cubicBezTo>
                  <a:pt x="537634" y="660400"/>
                  <a:pt x="531284" y="522817"/>
                  <a:pt x="503767" y="406400"/>
                </a:cubicBezTo>
                <a:cubicBezTo>
                  <a:pt x="476250" y="289983"/>
                  <a:pt x="425450" y="171450"/>
                  <a:pt x="389467" y="101600"/>
                </a:cubicBezTo>
                <a:cubicBezTo>
                  <a:pt x="353484" y="31750"/>
                  <a:pt x="311150" y="0"/>
                  <a:pt x="275167" y="25400"/>
                </a:cubicBezTo>
                <a:close/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cxnSp>
        <p:nvCxnSpPr>
          <p:cNvPr id="140297" name="Straight Connector 18"/>
          <p:cNvCxnSpPr>
            <a:cxnSpLocks noChangeShapeType="1"/>
            <a:stCxn id="140305" idx="7"/>
            <a:endCxn id="140296" idx="10"/>
          </p:cNvCxnSpPr>
          <p:nvPr/>
        </p:nvCxnSpPr>
        <p:spPr bwMode="auto">
          <a:xfrm>
            <a:off x="7290312" y="3012782"/>
            <a:ext cx="1023694" cy="939616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</p:cxnSp>
      <p:cxnSp>
        <p:nvCxnSpPr>
          <p:cNvPr id="140298" name="Straight Connector 22"/>
          <p:cNvCxnSpPr>
            <a:cxnSpLocks noChangeShapeType="1"/>
          </p:cNvCxnSpPr>
          <p:nvPr/>
        </p:nvCxnSpPr>
        <p:spPr bwMode="auto">
          <a:xfrm>
            <a:off x="7199418" y="2788955"/>
            <a:ext cx="872582" cy="381755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</p:cxnSp>
      <p:cxnSp>
        <p:nvCxnSpPr>
          <p:cNvPr id="140299" name="Straight Connector 24"/>
          <p:cNvCxnSpPr>
            <a:cxnSpLocks noChangeShapeType="1"/>
          </p:cNvCxnSpPr>
          <p:nvPr/>
        </p:nvCxnSpPr>
        <p:spPr bwMode="auto">
          <a:xfrm>
            <a:off x="7199418" y="2516273"/>
            <a:ext cx="872582" cy="1136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</p:cxnSp>
      <p:cxnSp>
        <p:nvCxnSpPr>
          <p:cNvPr id="140300" name="Straight Connector 26"/>
          <p:cNvCxnSpPr>
            <a:cxnSpLocks noChangeShapeType="1"/>
            <a:stCxn id="140305" idx="3"/>
          </p:cNvCxnSpPr>
          <p:nvPr/>
        </p:nvCxnSpPr>
        <p:spPr bwMode="auto">
          <a:xfrm flipV="1">
            <a:off x="7211917" y="1916373"/>
            <a:ext cx="860084" cy="412432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</p:cxnSp>
      <p:cxnSp>
        <p:nvCxnSpPr>
          <p:cNvPr id="140301" name="Straight Connector 28"/>
          <p:cNvCxnSpPr>
            <a:cxnSpLocks noChangeShapeType="1"/>
            <a:stCxn id="140305" idx="2"/>
          </p:cNvCxnSpPr>
          <p:nvPr/>
        </p:nvCxnSpPr>
        <p:spPr bwMode="auto">
          <a:xfrm flipV="1">
            <a:off x="7230096" y="1480082"/>
            <a:ext cx="896441" cy="685114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</p:cxnSp>
      <p:cxnSp>
        <p:nvCxnSpPr>
          <p:cNvPr id="140302" name="Straight Connector 30"/>
          <p:cNvCxnSpPr>
            <a:cxnSpLocks noChangeShapeType="1"/>
            <a:endCxn id="140296" idx="0"/>
          </p:cNvCxnSpPr>
          <p:nvPr/>
        </p:nvCxnSpPr>
        <p:spPr bwMode="auto">
          <a:xfrm flipV="1">
            <a:off x="7308491" y="1171042"/>
            <a:ext cx="960068" cy="854403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</p:cxnSp>
      <p:sp>
        <p:nvSpPr>
          <p:cNvPr id="140303" name="Freeform 31"/>
          <p:cNvSpPr>
            <a:spLocks noChangeArrowheads="1"/>
          </p:cNvSpPr>
          <p:nvPr/>
        </p:nvSpPr>
        <p:spPr bwMode="auto">
          <a:xfrm>
            <a:off x="6435909" y="2952565"/>
            <a:ext cx="599900" cy="1386133"/>
          </a:xfrm>
          <a:custGeom>
            <a:avLst/>
            <a:gdLst>
              <a:gd name="T0" fmla="*/ 813452 w 824442"/>
              <a:gd name="T1" fmla="*/ 0 h 1936750"/>
              <a:gd name="T2" fmla="*/ 813452 w 824442"/>
              <a:gd name="T3" fmla="*/ 654050 h 1936750"/>
              <a:gd name="T4" fmla="*/ 664965 w 824442"/>
              <a:gd name="T5" fmla="*/ 1257300 h 1936750"/>
              <a:gd name="T6" fmla="*/ 361534 w 824442"/>
              <a:gd name="T7" fmla="*/ 1701800 h 1936750"/>
              <a:gd name="T8" fmla="*/ 0 w 824442"/>
              <a:gd name="T9" fmla="*/ 1936750 h 193675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24442"/>
              <a:gd name="T16" fmla="*/ 0 h 1936750"/>
              <a:gd name="T17" fmla="*/ 824442 w 824442"/>
              <a:gd name="T18" fmla="*/ 1936750 h 193675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24442" h="1936750">
                <a:moveTo>
                  <a:pt x="800100" y="0"/>
                </a:moveTo>
                <a:cubicBezTo>
                  <a:pt x="812271" y="222250"/>
                  <a:pt x="824442" y="444500"/>
                  <a:pt x="800100" y="654050"/>
                </a:cubicBezTo>
                <a:cubicBezTo>
                  <a:pt x="775758" y="863600"/>
                  <a:pt x="728133" y="1082675"/>
                  <a:pt x="654050" y="1257300"/>
                </a:cubicBezTo>
                <a:cubicBezTo>
                  <a:pt x="579967" y="1431925"/>
                  <a:pt x="464608" y="1588558"/>
                  <a:pt x="355600" y="1701800"/>
                </a:cubicBezTo>
                <a:cubicBezTo>
                  <a:pt x="246592" y="1815042"/>
                  <a:pt x="0" y="1936750"/>
                  <a:pt x="0" y="1936750"/>
                </a:cubicBezTo>
              </a:path>
            </a:pathLst>
          </a:custGeom>
          <a:noFill/>
          <a:ln w="1905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40304" name="Freeform 32"/>
          <p:cNvSpPr>
            <a:spLocks noChangeArrowheads="1"/>
          </p:cNvSpPr>
          <p:nvPr/>
        </p:nvSpPr>
        <p:spPr bwMode="auto">
          <a:xfrm>
            <a:off x="6872200" y="3116174"/>
            <a:ext cx="545364" cy="1386133"/>
          </a:xfrm>
          <a:custGeom>
            <a:avLst/>
            <a:gdLst>
              <a:gd name="T0" fmla="*/ 739502 w 824442"/>
              <a:gd name="T1" fmla="*/ 0 h 1936750"/>
              <a:gd name="T2" fmla="*/ 739502 w 824442"/>
              <a:gd name="T3" fmla="*/ 654050 h 1936750"/>
              <a:gd name="T4" fmla="*/ 604513 w 824442"/>
              <a:gd name="T5" fmla="*/ 1257300 h 1936750"/>
              <a:gd name="T6" fmla="*/ 328667 w 824442"/>
              <a:gd name="T7" fmla="*/ 1701800 h 1936750"/>
              <a:gd name="T8" fmla="*/ 0 w 824442"/>
              <a:gd name="T9" fmla="*/ 1936750 h 193675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24442"/>
              <a:gd name="T16" fmla="*/ 0 h 1936750"/>
              <a:gd name="T17" fmla="*/ 824442 w 824442"/>
              <a:gd name="T18" fmla="*/ 1936750 h 193675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24442" h="1936750">
                <a:moveTo>
                  <a:pt x="800100" y="0"/>
                </a:moveTo>
                <a:cubicBezTo>
                  <a:pt x="812271" y="222250"/>
                  <a:pt x="824442" y="444500"/>
                  <a:pt x="800100" y="654050"/>
                </a:cubicBezTo>
                <a:cubicBezTo>
                  <a:pt x="775758" y="863600"/>
                  <a:pt x="728133" y="1082675"/>
                  <a:pt x="654050" y="1257300"/>
                </a:cubicBezTo>
                <a:cubicBezTo>
                  <a:pt x="579967" y="1431925"/>
                  <a:pt x="464608" y="1588558"/>
                  <a:pt x="355600" y="1701800"/>
                </a:cubicBezTo>
                <a:cubicBezTo>
                  <a:pt x="246592" y="1815042"/>
                  <a:pt x="0" y="1936750"/>
                  <a:pt x="0" y="1936750"/>
                </a:cubicBezTo>
              </a:path>
            </a:pathLst>
          </a:custGeom>
          <a:noFill/>
          <a:ln w="1905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40305" name="Freeform 34"/>
          <p:cNvSpPr>
            <a:spLocks noChangeArrowheads="1"/>
          </p:cNvSpPr>
          <p:nvPr/>
        </p:nvSpPr>
        <p:spPr bwMode="auto">
          <a:xfrm>
            <a:off x="7203963" y="2019766"/>
            <a:ext cx="98848" cy="993017"/>
          </a:xfrm>
          <a:custGeom>
            <a:avLst/>
            <a:gdLst>
              <a:gd name="T0" fmla="*/ 136878 w 136878"/>
              <a:gd name="T1" fmla="*/ 0 h 1388534"/>
              <a:gd name="T2" fmla="*/ 77612 w 136878"/>
              <a:gd name="T3" fmla="*/ 50800 h 1388534"/>
              <a:gd name="T4" fmla="*/ 35278 w 136878"/>
              <a:gd name="T5" fmla="*/ 203200 h 1388534"/>
              <a:gd name="T6" fmla="*/ 9878 w 136878"/>
              <a:gd name="T7" fmla="*/ 431800 h 1388534"/>
              <a:gd name="T8" fmla="*/ 1412 w 136878"/>
              <a:gd name="T9" fmla="*/ 872067 h 1388534"/>
              <a:gd name="T10" fmla="*/ 9878 w 136878"/>
              <a:gd name="T11" fmla="*/ 1159934 h 1388534"/>
              <a:gd name="T12" fmla="*/ 60678 w 136878"/>
              <a:gd name="T13" fmla="*/ 1337734 h 1388534"/>
              <a:gd name="T14" fmla="*/ 119945 w 136878"/>
              <a:gd name="T15" fmla="*/ 1388534 h 1388534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36878"/>
              <a:gd name="T25" fmla="*/ 0 h 1388534"/>
              <a:gd name="T26" fmla="*/ 136878 w 136878"/>
              <a:gd name="T27" fmla="*/ 1388534 h 1388534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36878" h="1388534">
                <a:moveTo>
                  <a:pt x="136878" y="0"/>
                </a:moveTo>
                <a:cubicBezTo>
                  <a:pt x="115711" y="8466"/>
                  <a:pt x="94545" y="16933"/>
                  <a:pt x="77612" y="50800"/>
                </a:cubicBezTo>
                <a:cubicBezTo>
                  <a:pt x="60679" y="84667"/>
                  <a:pt x="46567" y="139700"/>
                  <a:pt x="35278" y="203200"/>
                </a:cubicBezTo>
                <a:cubicBezTo>
                  <a:pt x="23989" y="266700"/>
                  <a:pt x="15522" y="320322"/>
                  <a:pt x="9878" y="431800"/>
                </a:cubicBezTo>
                <a:cubicBezTo>
                  <a:pt x="4234" y="543278"/>
                  <a:pt x="1412" y="750711"/>
                  <a:pt x="1412" y="872067"/>
                </a:cubicBezTo>
                <a:cubicBezTo>
                  <a:pt x="1412" y="993423"/>
                  <a:pt x="0" y="1082323"/>
                  <a:pt x="9878" y="1159934"/>
                </a:cubicBezTo>
                <a:cubicBezTo>
                  <a:pt x="19756" y="1237545"/>
                  <a:pt x="42334" y="1299634"/>
                  <a:pt x="60678" y="1337734"/>
                </a:cubicBezTo>
                <a:cubicBezTo>
                  <a:pt x="79022" y="1375834"/>
                  <a:pt x="119945" y="1388534"/>
                  <a:pt x="119945" y="1388534"/>
                </a:cubicBezTo>
              </a:path>
            </a:pathLst>
          </a:custGeom>
          <a:noFill/>
          <a:ln w="1905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40306" name="Freeform 41"/>
          <p:cNvSpPr>
            <a:spLocks noChangeArrowheads="1"/>
          </p:cNvSpPr>
          <p:nvPr/>
        </p:nvSpPr>
        <p:spPr bwMode="auto">
          <a:xfrm>
            <a:off x="6996043" y="1865246"/>
            <a:ext cx="379483" cy="1287285"/>
          </a:xfrm>
          <a:custGeom>
            <a:avLst/>
            <a:gdLst>
              <a:gd name="T0" fmla="*/ 529166 w 529166"/>
              <a:gd name="T1" fmla="*/ 105834 h 1799167"/>
              <a:gd name="T2" fmla="*/ 419100 w 529166"/>
              <a:gd name="T3" fmla="*/ 12700 h 1799167"/>
              <a:gd name="T4" fmla="*/ 309033 w 529166"/>
              <a:gd name="T5" fmla="*/ 29634 h 1799167"/>
              <a:gd name="T6" fmla="*/ 173566 w 529166"/>
              <a:gd name="T7" fmla="*/ 97367 h 1799167"/>
              <a:gd name="T8" fmla="*/ 97366 w 529166"/>
              <a:gd name="T9" fmla="*/ 258234 h 1799167"/>
              <a:gd name="T10" fmla="*/ 29633 w 529166"/>
              <a:gd name="T11" fmla="*/ 486834 h 1799167"/>
              <a:gd name="T12" fmla="*/ 4233 w 529166"/>
              <a:gd name="T13" fmla="*/ 867834 h 1799167"/>
              <a:gd name="T14" fmla="*/ 4233 w 529166"/>
              <a:gd name="T15" fmla="*/ 1155700 h 1799167"/>
              <a:gd name="T16" fmla="*/ 21166 w 529166"/>
              <a:gd name="T17" fmla="*/ 1443567 h 1799167"/>
              <a:gd name="T18" fmla="*/ 71966 w 529166"/>
              <a:gd name="T19" fmla="*/ 1604434 h 1799167"/>
              <a:gd name="T20" fmla="*/ 182033 w 529166"/>
              <a:gd name="T21" fmla="*/ 1748367 h 1799167"/>
              <a:gd name="T22" fmla="*/ 342900 w 529166"/>
              <a:gd name="T23" fmla="*/ 1799167 h 1799167"/>
              <a:gd name="T24" fmla="*/ 486833 w 529166"/>
              <a:gd name="T25" fmla="*/ 1748367 h 1799167"/>
              <a:gd name="T26" fmla="*/ 512233 w 529166"/>
              <a:gd name="T27" fmla="*/ 1706034 h 1799167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529166"/>
              <a:gd name="T43" fmla="*/ 0 h 1799167"/>
              <a:gd name="T44" fmla="*/ 529166 w 529166"/>
              <a:gd name="T45" fmla="*/ 1799167 h 1799167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529166" h="1799167">
                <a:moveTo>
                  <a:pt x="529166" y="105834"/>
                </a:moveTo>
                <a:cubicBezTo>
                  <a:pt x="492477" y="65617"/>
                  <a:pt x="455789" y="25400"/>
                  <a:pt x="419100" y="12700"/>
                </a:cubicBezTo>
                <a:cubicBezTo>
                  <a:pt x="382411" y="0"/>
                  <a:pt x="349955" y="15523"/>
                  <a:pt x="309033" y="29634"/>
                </a:cubicBezTo>
                <a:cubicBezTo>
                  <a:pt x="268111" y="43745"/>
                  <a:pt x="208844" y="59267"/>
                  <a:pt x="173566" y="97367"/>
                </a:cubicBezTo>
                <a:cubicBezTo>
                  <a:pt x="138288" y="135467"/>
                  <a:pt x="121355" y="193323"/>
                  <a:pt x="97366" y="258234"/>
                </a:cubicBezTo>
                <a:cubicBezTo>
                  <a:pt x="73377" y="323145"/>
                  <a:pt x="45155" y="385234"/>
                  <a:pt x="29633" y="486834"/>
                </a:cubicBezTo>
                <a:cubicBezTo>
                  <a:pt x="14111" y="588434"/>
                  <a:pt x="8466" y="756356"/>
                  <a:pt x="4233" y="867834"/>
                </a:cubicBezTo>
                <a:cubicBezTo>
                  <a:pt x="0" y="979312"/>
                  <a:pt x="1411" y="1059745"/>
                  <a:pt x="4233" y="1155700"/>
                </a:cubicBezTo>
                <a:cubicBezTo>
                  <a:pt x="7055" y="1251655"/>
                  <a:pt x="9877" y="1368778"/>
                  <a:pt x="21166" y="1443567"/>
                </a:cubicBezTo>
                <a:cubicBezTo>
                  <a:pt x="32455" y="1518356"/>
                  <a:pt x="45155" y="1553634"/>
                  <a:pt x="71966" y="1604434"/>
                </a:cubicBezTo>
                <a:cubicBezTo>
                  <a:pt x="98777" y="1655234"/>
                  <a:pt x="136877" y="1715911"/>
                  <a:pt x="182033" y="1748367"/>
                </a:cubicBezTo>
                <a:cubicBezTo>
                  <a:pt x="227189" y="1780823"/>
                  <a:pt x="292100" y="1799167"/>
                  <a:pt x="342900" y="1799167"/>
                </a:cubicBezTo>
                <a:cubicBezTo>
                  <a:pt x="393700" y="1799167"/>
                  <a:pt x="458611" y="1763889"/>
                  <a:pt x="486833" y="1748367"/>
                </a:cubicBezTo>
                <a:cubicBezTo>
                  <a:pt x="515055" y="1732845"/>
                  <a:pt x="513644" y="1719439"/>
                  <a:pt x="512233" y="1706034"/>
                </a:cubicBezTo>
              </a:path>
            </a:pathLst>
          </a:custGeom>
          <a:noFill/>
          <a:ln w="1905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40309" name="TextBox 44"/>
          <p:cNvSpPr txBox="1">
            <a:spLocks noChangeArrowheads="1"/>
          </p:cNvSpPr>
          <p:nvPr/>
        </p:nvSpPr>
        <p:spPr bwMode="auto">
          <a:xfrm>
            <a:off x="6101874" y="2461737"/>
            <a:ext cx="298815" cy="286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800" b="1"/>
              <a:t>N</a:t>
            </a:r>
          </a:p>
        </p:txBody>
      </p:sp>
      <p:sp>
        <p:nvSpPr>
          <p:cNvPr id="140310" name="TextBox 45"/>
          <p:cNvSpPr txBox="1">
            <a:spLocks noChangeArrowheads="1"/>
          </p:cNvSpPr>
          <p:nvPr/>
        </p:nvSpPr>
        <p:spPr bwMode="auto">
          <a:xfrm>
            <a:off x="5481522" y="2461737"/>
            <a:ext cx="244278" cy="286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800" b="1"/>
              <a:t>S</a:t>
            </a:r>
          </a:p>
        </p:txBody>
      </p:sp>
      <p:cxnSp>
        <p:nvCxnSpPr>
          <p:cNvPr id="140311" name="Straight Arrow Connector 50"/>
          <p:cNvCxnSpPr>
            <a:cxnSpLocks noChangeShapeType="1"/>
          </p:cNvCxnSpPr>
          <p:nvPr/>
        </p:nvCxnSpPr>
        <p:spPr bwMode="auto">
          <a:xfrm rot="5400000">
            <a:off x="8180506" y="1043223"/>
            <a:ext cx="218146" cy="1136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140312" name="Straight Arrow Connector 51"/>
          <p:cNvCxnSpPr>
            <a:cxnSpLocks noChangeShapeType="1"/>
          </p:cNvCxnSpPr>
          <p:nvPr/>
        </p:nvCxnSpPr>
        <p:spPr bwMode="auto">
          <a:xfrm rot="10800000" flipV="1">
            <a:off x="8398083" y="1207400"/>
            <a:ext cx="219281" cy="109073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140313" name="Straight Arrow Connector 53"/>
          <p:cNvCxnSpPr>
            <a:cxnSpLocks noChangeShapeType="1"/>
          </p:cNvCxnSpPr>
          <p:nvPr/>
        </p:nvCxnSpPr>
        <p:spPr bwMode="auto">
          <a:xfrm rot="10800000" flipV="1">
            <a:off x="8453755" y="1589155"/>
            <a:ext cx="218146" cy="54536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140314" name="Straight Arrow Connector 55"/>
          <p:cNvCxnSpPr>
            <a:cxnSpLocks noChangeShapeType="1"/>
          </p:cNvCxnSpPr>
          <p:nvPr/>
        </p:nvCxnSpPr>
        <p:spPr bwMode="auto">
          <a:xfrm rot="10800000">
            <a:off x="8508292" y="2079982"/>
            <a:ext cx="163609" cy="1136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140315" name="Straight Arrow Connector 57"/>
          <p:cNvCxnSpPr>
            <a:cxnSpLocks noChangeShapeType="1"/>
          </p:cNvCxnSpPr>
          <p:nvPr/>
        </p:nvCxnSpPr>
        <p:spPr bwMode="auto">
          <a:xfrm rot="10800000">
            <a:off x="8508292" y="2461737"/>
            <a:ext cx="163609" cy="1136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140316" name="Straight Arrow Connector 58"/>
          <p:cNvCxnSpPr>
            <a:cxnSpLocks noChangeShapeType="1"/>
          </p:cNvCxnSpPr>
          <p:nvPr/>
        </p:nvCxnSpPr>
        <p:spPr bwMode="auto">
          <a:xfrm rot="16200000" flipV="1">
            <a:off x="8181642" y="4043861"/>
            <a:ext cx="218146" cy="1136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140317" name="Straight Arrow Connector 59"/>
          <p:cNvCxnSpPr>
            <a:cxnSpLocks noChangeShapeType="1"/>
          </p:cNvCxnSpPr>
          <p:nvPr/>
        </p:nvCxnSpPr>
        <p:spPr bwMode="auto">
          <a:xfrm rot="10800000">
            <a:off x="8399219" y="3771747"/>
            <a:ext cx="218146" cy="107936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140318" name="Straight Arrow Connector 60"/>
          <p:cNvCxnSpPr>
            <a:cxnSpLocks noChangeShapeType="1"/>
          </p:cNvCxnSpPr>
          <p:nvPr/>
        </p:nvCxnSpPr>
        <p:spPr bwMode="auto">
          <a:xfrm rot="10800000">
            <a:off x="8454892" y="3444528"/>
            <a:ext cx="217009" cy="53400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140319" name="Straight Arrow Connector 61"/>
          <p:cNvCxnSpPr>
            <a:cxnSpLocks noChangeShapeType="1"/>
          </p:cNvCxnSpPr>
          <p:nvPr/>
        </p:nvCxnSpPr>
        <p:spPr bwMode="auto">
          <a:xfrm rot="10800000" flipV="1">
            <a:off x="8509428" y="3007101"/>
            <a:ext cx="162473" cy="1136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arrow" w="med" len="med"/>
          </a:ln>
        </p:spPr>
      </p:cxnSp>
      <p:grpSp>
        <p:nvGrpSpPr>
          <p:cNvPr id="140320" name="Group 79"/>
          <p:cNvGrpSpPr>
            <a:grpSpLocks/>
          </p:cNvGrpSpPr>
          <p:nvPr/>
        </p:nvGrpSpPr>
        <p:grpSpPr bwMode="auto">
          <a:xfrm flipH="1">
            <a:off x="7908392" y="1207400"/>
            <a:ext cx="273818" cy="2672283"/>
            <a:chOff x="8126412" y="1676400"/>
            <a:chExt cx="382588" cy="3733800"/>
          </a:xfrm>
        </p:grpSpPr>
        <p:cxnSp>
          <p:nvCxnSpPr>
            <p:cNvPr id="140321" name="Straight Arrow Connector 72"/>
            <p:cNvCxnSpPr>
              <a:cxnSpLocks noChangeShapeType="1"/>
            </p:cNvCxnSpPr>
            <p:nvPr/>
          </p:nvCxnSpPr>
          <p:spPr bwMode="auto">
            <a:xfrm rot="10800000" flipV="1">
              <a:off x="8126412" y="1676400"/>
              <a:ext cx="306388" cy="152400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140322" name="Straight Arrow Connector 73"/>
            <p:cNvCxnSpPr>
              <a:cxnSpLocks noChangeShapeType="1"/>
            </p:cNvCxnSpPr>
            <p:nvPr/>
          </p:nvCxnSpPr>
          <p:spPr bwMode="auto">
            <a:xfrm rot="10800000" flipV="1">
              <a:off x="8204200" y="2209800"/>
              <a:ext cx="304800" cy="76200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140323" name="Straight Arrow Connector 74"/>
            <p:cNvCxnSpPr>
              <a:cxnSpLocks noChangeShapeType="1"/>
            </p:cNvCxnSpPr>
            <p:nvPr/>
          </p:nvCxnSpPr>
          <p:spPr bwMode="auto">
            <a:xfrm rot="10800000">
              <a:off x="8280400" y="2895600"/>
              <a:ext cx="228600" cy="1588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140324" name="Straight Arrow Connector 75"/>
            <p:cNvCxnSpPr>
              <a:cxnSpLocks noChangeShapeType="1"/>
            </p:cNvCxnSpPr>
            <p:nvPr/>
          </p:nvCxnSpPr>
          <p:spPr bwMode="auto">
            <a:xfrm rot="10800000">
              <a:off x="8280400" y="3429000"/>
              <a:ext cx="228600" cy="1588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140325" name="Straight Arrow Connector 76"/>
            <p:cNvCxnSpPr>
              <a:cxnSpLocks noChangeShapeType="1"/>
            </p:cNvCxnSpPr>
            <p:nvPr/>
          </p:nvCxnSpPr>
          <p:spPr bwMode="auto">
            <a:xfrm rot="10800000">
              <a:off x="8128000" y="5259388"/>
              <a:ext cx="304800" cy="150812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140326" name="Straight Arrow Connector 77"/>
            <p:cNvCxnSpPr>
              <a:cxnSpLocks noChangeShapeType="1"/>
            </p:cNvCxnSpPr>
            <p:nvPr/>
          </p:nvCxnSpPr>
          <p:spPr bwMode="auto">
            <a:xfrm rot="10800000">
              <a:off x="8205788" y="4802188"/>
              <a:ext cx="303212" cy="74612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140327" name="Straight Arrow Connector 78"/>
            <p:cNvCxnSpPr>
              <a:cxnSpLocks noChangeShapeType="1"/>
            </p:cNvCxnSpPr>
            <p:nvPr/>
          </p:nvCxnSpPr>
          <p:spPr bwMode="auto">
            <a:xfrm rot="10800000" flipV="1">
              <a:off x="8281988" y="4191000"/>
              <a:ext cx="227012" cy="1588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arrow" w="med" len="med"/>
            </a:ln>
          </p:spPr>
        </p:cxnSp>
      </p:grpSp>
      <p:sp>
        <p:nvSpPr>
          <p:cNvPr id="44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505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50.)</a:t>
            </a:r>
          </a:p>
        </p:txBody>
      </p:sp>
      <p:cxnSp>
        <p:nvCxnSpPr>
          <p:cNvPr id="4" name="Straight Connector 3"/>
          <p:cNvCxnSpPr/>
          <p:nvPr/>
        </p:nvCxnSpPr>
        <p:spPr>
          <a:xfrm flipH="1">
            <a:off x="6824817" y="3897861"/>
            <a:ext cx="210992" cy="109073"/>
          </a:xfrm>
          <a:prstGeom prst="line">
            <a:avLst/>
          </a:prstGeom>
          <a:ln w="1905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 flipH="1">
            <a:off x="6824817" y="3787622"/>
            <a:ext cx="47567" cy="224285"/>
          </a:xfrm>
          <a:prstGeom prst="line">
            <a:avLst/>
          </a:prstGeom>
          <a:ln w="1905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62" name="Object 6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64805801"/>
              </p:ext>
            </p:extLst>
          </p:nvPr>
        </p:nvGraphicFramePr>
        <p:xfrm>
          <a:off x="6345238" y="3761898"/>
          <a:ext cx="446087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66700" imgH="228600" progId="Equation.DSMT4">
                  <p:embed/>
                </p:oleObj>
              </mc:Choice>
              <mc:Fallback>
                <p:oleObj name="Equation" r:id="rId2" imgW="266700" imgH="228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6345238" y="3761898"/>
                        <a:ext cx="446087" cy="381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3" name="TextBox 52"/>
          <p:cNvSpPr txBox="1">
            <a:spLocks noChangeArrowheads="1"/>
          </p:cNvSpPr>
          <p:nvPr/>
        </p:nvSpPr>
        <p:spPr bwMode="auto">
          <a:xfrm>
            <a:off x="6715993" y="2400126"/>
            <a:ext cx="32589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800" b="1" dirty="0">
                <a:solidFill>
                  <a:srgbClr val="FF0000"/>
                </a:solidFill>
              </a:rPr>
              <a:t>S</a:t>
            </a:r>
          </a:p>
        </p:txBody>
      </p:sp>
      <p:grpSp>
        <p:nvGrpSpPr>
          <p:cNvPr id="3" name="Group 2"/>
          <p:cNvGrpSpPr/>
          <p:nvPr/>
        </p:nvGrpSpPr>
        <p:grpSpPr>
          <a:xfrm rot="10800000">
            <a:off x="7022336" y="2243089"/>
            <a:ext cx="205740" cy="274320"/>
            <a:chOff x="6476727" y="698671"/>
            <a:chExt cx="205740" cy="274320"/>
          </a:xfrm>
        </p:grpSpPr>
        <p:cxnSp>
          <p:nvCxnSpPr>
            <p:cNvPr id="64" name="Straight Connector 46"/>
            <p:cNvCxnSpPr>
              <a:cxnSpLocks noChangeShapeType="1"/>
            </p:cNvCxnSpPr>
            <p:nvPr/>
          </p:nvCxnSpPr>
          <p:spPr bwMode="auto">
            <a:xfrm rot="5400000">
              <a:off x="6408147" y="767251"/>
              <a:ext cx="274320" cy="13716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</p:spPr>
        </p:cxnSp>
        <p:cxnSp>
          <p:nvCxnSpPr>
            <p:cNvPr id="65" name="Straight Connector 51"/>
            <p:cNvCxnSpPr>
              <a:cxnSpLocks noChangeShapeType="1"/>
            </p:cNvCxnSpPr>
            <p:nvPr/>
          </p:nvCxnSpPr>
          <p:spPr bwMode="auto">
            <a:xfrm rot="16200000" flipH="1">
              <a:off x="6511017" y="801541"/>
              <a:ext cx="274320" cy="6858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</p:spPr>
        </p:cxnSp>
      </p:grpSp>
      <p:sp>
        <p:nvSpPr>
          <p:cNvPr id="66" name="TextBox 55"/>
          <p:cNvSpPr txBox="1">
            <a:spLocks noChangeArrowheads="1"/>
          </p:cNvSpPr>
          <p:nvPr/>
        </p:nvSpPr>
        <p:spPr bwMode="auto">
          <a:xfrm>
            <a:off x="7188511" y="2193936"/>
            <a:ext cx="1268730" cy="6372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800" dirty="0">
                <a:solidFill>
                  <a:srgbClr val="FF0000"/>
                </a:solidFill>
                <a:latin typeface="Times New Roman"/>
                <a:cs typeface="Times New Roman"/>
              </a:rPr>
              <a:t>cone (flexes in)</a:t>
            </a:r>
          </a:p>
        </p:txBody>
      </p:sp>
      <p:sp>
        <p:nvSpPr>
          <p:cNvPr id="54" name="TextBox 53"/>
          <p:cNvSpPr txBox="1">
            <a:spLocks noChangeArrowheads="1"/>
          </p:cNvSpPr>
          <p:nvPr/>
        </p:nvSpPr>
        <p:spPr bwMode="auto">
          <a:xfrm>
            <a:off x="320040" y="342900"/>
            <a:ext cx="8506460" cy="390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 eaLnBrk="1" hangingPunct="1"/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e.) As the current</a:t>
            </a:r>
            <a:r>
              <a:rPr lang="en-US" sz="2000" dirty="0">
                <a:latin typeface="Times New Roman"/>
                <a:cs typeface="Times New Roman"/>
              </a:rPr>
              <a:t> proceeds down toward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zero</a:t>
            </a:r>
            <a:r>
              <a:rPr lang="en-US" sz="2000" dirty="0">
                <a:latin typeface="Times New Roman"/>
                <a:cs typeface="Times New Roman"/>
              </a:rPr>
              <a:t>,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cone will relax</a:t>
            </a:r>
            <a:r>
              <a:rPr lang="en-US" sz="2000" dirty="0">
                <a:latin typeface="Times New Roman"/>
                <a:cs typeface="Times New Roman"/>
              </a:rPr>
              <a:t>,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pulling back</a:t>
            </a:r>
            <a:r>
              <a:rPr lang="en-US" sz="2000" dirty="0">
                <a:latin typeface="Times New Roman"/>
                <a:cs typeface="Times New Roman"/>
              </a:rPr>
              <a:t>.</a:t>
            </a:r>
          </a:p>
        </p:txBody>
      </p:sp>
      <p:sp>
        <p:nvSpPr>
          <p:cNvPr id="55" name="TextBox 54"/>
          <p:cNvSpPr txBox="1">
            <a:spLocks noChangeArrowheads="1"/>
          </p:cNvSpPr>
          <p:nvPr/>
        </p:nvSpPr>
        <p:spPr bwMode="auto">
          <a:xfrm>
            <a:off x="320040" y="4841240"/>
            <a:ext cx="8646160" cy="16219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 eaLnBrk="1" hangingPunct="1"/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h.) This flexing outward</a:t>
            </a:r>
            <a:r>
              <a:rPr lang="en-US" sz="2000" dirty="0">
                <a:latin typeface="Times New Roman"/>
                <a:cs typeface="Times New Roman"/>
              </a:rPr>
              <a:t>,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then inward, then outward </a:t>
            </a:r>
            <a:r>
              <a:rPr lang="en-US" sz="2000" dirty="0">
                <a:latin typeface="Times New Roman"/>
                <a:cs typeface="Times New Roman"/>
              </a:rPr>
              <a:t>will occur at the current frequency, or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256 Hz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in our example</a:t>
            </a:r>
            <a:r>
              <a:rPr lang="en-US" sz="2000" dirty="0">
                <a:latin typeface="Times New Roman"/>
                <a:cs typeface="Times New Roman"/>
              </a:rPr>
              <a:t>, and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pressure variations will pass by your ear at a frequency of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256 Hz</a:t>
            </a:r>
            <a:r>
              <a:rPr lang="en-US" sz="2000" dirty="0">
                <a:latin typeface="Times New Roman"/>
                <a:cs typeface="Times New Roman"/>
              </a:rPr>
              <a:t>.  That, in turn, will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wiggle the little hairs in your ears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creating electrical impulses </a:t>
            </a:r>
            <a:r>
              <a:rPr lang="en-US" sz="2000" dirty="0">
                <a:latin typeface="Times New Roman"/>
                <a:cs typeface="Times New Roman"/>
              </a:rPr>
              <a:t>that your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brain will interpret as sound</a:t>
            </a:r>
            <a:r>
              <a:rPr lang="en-US" sz="2000" dirty="0">
                <a:latin typeface="Times New Roman"/>
                <a:cs typeface="Times New Roman"/>
              </a:rPr>
              <a:t>.  Clever of nature, eh?</a:t>
            </a:r>
          </a:p>
        </p:txBody>
      </p:sp>
      <p:sp>
        <p:nvSpPr>
          <p:cNvPr id="56" name="TextBox 35"/>
          <p:cNvSpPr txBox="1">
            <a:spLocks noChangeArrowheads="1"/>
          </p:cNvSpPr>
          <p:nvPr/>
        </p:nvSpPr>
        <p:spPr bwMode="auto">
          <a:xfrm>
            <a:off x="320040" y="932180"/>
            <a:ext cx="5134214" cy="2237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 eaLnBrk="1" hangingPunct="1"/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f.) When the current</a:t>
            </a:r>
            <a:r>
              <a:rPr lang="en-US" sz="2000" dirty="0">
                <a:latin typeface="Times New Roman"/>
                <a:cs typeface="Times New Roman"/>
              </a:rPr>
              <a:t> direction changes,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direction of the induced magnetic field in the coil will change and the </a:t>
            </a:r>
            <a:r>
              <a:rPr lang="ja-JP" alt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“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pulling back</a:t>
            </a:r>
            <a:r>
              <a:rPr lang="ja-JP" alt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”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 will proceed through equilibrium and into a flexing inward</a:t>
            </a:r>
            <a:r>
              <a:rPr lang="en-US" sz="2000" dirty="0">
                <a:latin typeface="Times New Roman"/>
                <a:cs typeface="Times New Roman"/>
              </a:rPr>
              <a:t>.  The degree of flexing will, again, depend upon how much current to moving through the coil at a given instant. </a:t>
            </a:r>
          </a:p>
        </p:txBody>
      </p:sp>
      <p:sp>
        <p:nvSpPr>
          <p:cNvPr id="57" name="TextBox 36"/>
          <p:cNvSpPr txBox="1">
            <a:spLocks noChangeArrowheads="1"/>
          </p:cNvSpPr>
          <p:nvPr/>
        </p:nvSpPr>
        <p:spPr bwMode="auto">
          <a:xfrm>
            <a:off x="320040" y="3305899"/>
            <a:ext cx="5823769" cy="1314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 eaLnBrk="1" hangingPunct="1"/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g.) As the cone flexes inward</a:t>
            </a:r>
            <a:r>
              <a:rPr lang="en-US" sz="2000" dirty="0">
                <a:latin typeface="Times New Roman"/>
                <a:cs typeface="Times New Roman"/>
              </a:rPr>
              <a:t>, it will create a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rarified region </a:t>
            </a:r>
            <a:r>
              <a:rPr lang="en-US" sz="2000" dirty="0">
                <a:latin typeface="Times New Roman"/>
                <a:cs typeface="Times New Roman"/>
              </a:rPr>
              <a:t>of air generating a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low pressure region</a:t>
            </a:r>
            <a:r>
              <a:rPr lang="en-US" sz="2000" dirty="0">
                <a:latin typeface="Times New Roman"/>
                <a:cs typeface="Times New Roman"/>
              </a:rPr>
              <a:t>.  That region will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travel away </a:t>
            </a:r>
            <a:r>
              <a:rPr lang="en-US" sz="2000" dirty="0">
                <a:latin typeface="Times New Roman"/>
                <a:cs typeface="Times New Roman"/>
              </a:rPr>
              <a:t>from the cone at approximately 330 m/s, or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speed of sound in air</a:t>
            </a:r>
            <a:r>
              <a:rPr lang="en-US" sz="2000" dirty="0">
                <a:latin typeface="Times New Roman"/>
                <a:cs typeface="Times New Roman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98124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  <p:bldP spid="66" grpId="0"/>
      <p:bldP spid="55" grpId="0"/>
      <p:bldP spid="56" grpId="0"/>
      <p:bldP spid="57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4"/>
          <p:cNvSpPr>
            <a:spLocks noChangeArrowheads="1"/>
          </p:cNvSpPr>
          <p:nvPr/>
        </p:nvSpPr>
        <p:spPr bwMode="auto">
          <a:xfrm>
            <a:off x="2060575" y="1955800"/>
            <a:ext cx="5981700" cy="2971800"/>
          </a:xfrm>
          <a:prstGeom prst="rect">
            <a:avLst/>
          </a:prstGeom>
          <a:solidFill>
            <a:srgbClr val="FFE9C9"/>
          </a:solidFill>
          <a:ln w="76200" cmpd="tri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15" name="Line 92"/>
          <p:cNvSpPr>
            <a:spLocks noChangeShapeType="1"/>
          </p:cNvSpPr>
          <p:nvPr/>
        </p:nvSpPr>
        <p:spPr bwMode="auto">
          <a:xfrm flipH="1">
            <a:off x="1622425" y="3479800"/>
            <a:ext cx="4572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16" name="Line 93"/>
          <p:cNvSpPr>
            <a:spLocks noChangeShapeType="1"/>
          </p:cNvSpPr>
          <p:nvPr/>
        </p:nvSpPr>
        <p:spPr bwMode="auto">
          <a:xfrm flipH="1">
            <a:off x="8023225" y="3479800"/>
            <a:ext cx="4572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17" name="Line 94"/>
          <p:cNvSpPr>
            <a:spLocks noChangeShapeType="1"/>
          </p:cNvSpPr>
          <p:nvPr/>
        </p:nvSpPr>
        <p:spPr bwMode="auto">
          <a:xfrm flipH="1" flipV="1">
            <a:off x="1622425" y="3479800"/>
            <a:ext cx="0" cy="2667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18" name="Line 95"/>
          <p:cNvSpPr>
            <a:spLocks noChangeShapeType="1"/>
          </p:cNvSpPr>
          <p:nvPr/>
        </p:nvSpPr>
        <p:spPr bwMode="auto">
          <a:xfrm flipH="1">
            <a:off x="1622425" y="6146800"/>
            <a:ext cx="3276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19" name="Line 96"/>
          <p:cNvSpPr>
            <a:spLocks noChangeShapeType="1"/>
          </p:cNvSpPr>
          <p:nvPr/>
        </p:nvSpPr>
        <p:spPr bwMode="auto">
          <a:xfrm flipH="1">
            <a:off x="5127625" y="6146800"/>
            <a:ext cx="3352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20" name="Line 97"/>
          <p:cNvSpPr>
            <a:spLocks noChangeShapeType="1"/>
          </p:cNvSpPr>
          <p:nvPr/>
        </p:nvSpPr>
        <p:spPr bwMode="auto">
          <a:xfrm flipH="1" flipV="1">
            <a:off x="8480425" y="3479800"/>
            <a:ext cx="0" cy="1295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21" name="Line 98"/>
          <p:cNvSpPr>
            <a:spLocks noChangeShapeType="1"/>
          </p:cNvSpPr>
          <p:nvPr/>
        </p:nvSpPr>
        <p:spPr bwMode="auto">
          <a:xfrm flipH="1" flipV="1">
            <a:off x="8480425" y="5537200"/>
            <a:ext cx="0" cy="609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22" name="Line 99"/>
          <p:cNvSpPr>
            <a:spLocks noChangeShapeType="1"/>
          </p:cNvSpPr>
          <p:nvPr/>
        </p:nvSpPr>
        <p:spPr bwMode="auto">
          <a:xfrm>
            <a:off x="8480425" y="4775200"/>
            <a:ext cx="304800" cy="228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23" name="Line 100"/>
          <p:cNvSpPr>
            <a:spLocks noChangeShapeType="1"/>
          </p:cNvSpPr>
          <p:nvPr/>
        </p:nvSpPr>
        <p:spPr bwMode="auto">
          <a:xfrm flipH="1">
            <a:off x="8175625" y="5003800"/>
            <a:ext cx="60960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24" name="Line 101"/>
          <p:cNvSpPr>
            <a:spLocks noChangeShapeType="1"/>
          </p:cNvSpPr>
          <p:nvPr/>
        </p:nvSpPr>
        <p:spPr bwMode="auto">
          <a:xfrm>
            <a:off x="8175625" y="5308600"/>
            <a:ext cx="304800" cy="228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25" name="Line 102"/>
          <p:cNvSpPr>
            <a:spLocks noChangeShapeType="1"/>
          </p:cNvSpPr>
          <p:nvPr/>
        </p:nvSpPr>
        <p:spPr bwMode="auto">
          <a:xfrm flipH="1" flipV="1">
            <a:off x="4899025" y="5765800"/>
            <a:ext cx="0" cy="762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26" name="Line 103"/>
          <p:cNvSpPr>
            <a:spLocks noChangeShapeType="1"/>
          </p:cNvSpPr>
          <p:nvPr/>
        </p:nvSpPr>
        <p:spPr bwMode="auto">
          <a:xfrm flipH="1" flipV="1">
            <a:off x="5127625" y="5994400"/>
            <a:ext cx="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29" name="Text Box 107"/>
          <p:cNvSpPr txBox="1">
            <a:spLocks noChangeArrowheads="1"/>
          </p:cNvSpPr>
          <p:nvPr/>
        </p:nvSpPr>
        <p:spPr bwMode="auto">
          <a:xfrm>
            <a:off x="4178030" y="5029200"/>
            <a:ext cx="3288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 dirty="0">
                <a:latin typeface="Times New Roman"/>
                <a:cs typeface="Times New Roman"/>
              </a:rPr>
              <a:t>BROAD, THIN, METAL PLATE</a:t>
            </a:r>
          </a:p>
        </p:txBody>
      </p:sp>
      <p:sp>
        <p:nvSpPr>
          <p:cNvPr id="13330" name="Text Box 108"/>
          <p:cNvSpPr txBox="1">
            <a:spLocks noChangeArrowheads="1"/>
          </p:cNvSpPr>
          <p:nvPr/>
        </p:nvSpPr>
        <p:spPr bwMode="auto">
          <a:xfrm>
            <a:off x="2819400" y="76200"/>
            <a:ext cx="410509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4000" dirty="0">
                <a:solidFill>
                  <a:srgbClr val="FF0000"/>
                </a:solidFill>
                <a:latin typeface="Apple Chancery"/>
                <a:cs typeface="Apple Chancery"/>
              </a:rPr>
              <a:t>HALL EFFECT</a:t>
            </a:r>
          </a:p>
        </p:txBody>
      </p:sp>
      <p:sp>
        <p:nvSpPr>
          <p:cNvPr id="13331" name="Rectangle 20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33" name="Text Box 107"/>
          <p:cNvSpPr txBox="1">
            <a:spLocks noChangeArrowheads="1"/>
          </p:cNvSpPr>
          <p:nvPr/>
        </p:nvSpPr>
        <p:spPr bwMode="auto">
          <a:xfrm>
            <a:off x="190500" y="838200"/>
            <a:ext cx="87630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An experiment </a:t>
            </a:r>
            <a:r>
              <a:rPr lang="en-US" sz="2000" dirty="0">
                <a:latin typeface="Times New Roman"/>
                <a:cs typeface="Times New Roman"/>
              </a:rPr>
              <a:t>to prove that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negative charges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moves through electrical circuits </a:t>
            </a:r>
            <a:r>
              <a:rPr lang="en-US" sz="2000" dirty="0">
                <a:latin typeface="Times New Roman"/>
                <a:cs typeface="Times New Roman"/>
              </a:rPr>
              <a:t>when current flows.</a:t>
            </a:r>
          </a:p>
        </p:txBody>
      </p:sp>
      <p:sp>
        <p:nvSpPr>
          <p:cNvPr id="22" name="Freeform 82"/>
          <p:cNvSpPr>
            <a:spLocks/>
          </p:cNvSpPr>
          <p:nvPr/>
        </p:nvSpPr>
        <p:spPr bwMode="auto">
          <a:xfrm>
            <a:off x="2108200" y="2489200"/>
            <a:ext cx="5943600" cy="990600"/>
          </a:xfrm>
          <a:custGeom>
            <a:avLst/>
            <a:gdLst>
              <a:gd name="T0" fmla="*/ 0 w 3744"/>
              <a:gd name="T1" fmla="*/ 624 h 624"/>
              <a:gd name="T2" fmla="*/ 192 w 3744"/>
              <a:gd name="T3" fmla="*/ 576 h 624"/>
              <a:gd name="T4" fmla="*/ 384 w 3744"/>
              <a:gd name="T5" fmla="*/ 384 h 624"/>
              <a:gd name="T6" fmla="*/ 576 w 3744"/>
              <a:gd name="T7" fmla="*/ 192 h 624"/>
              <a:gd name="T8" fmla="*/ 864 w 3744"/>
              <a:gd name="T9" fmla="*/ 48 h 624"/>
              <a:gd name="T10" fmla="*/ 1680 w 3744"/>
              <a:gd name="T11" fmla="*/ 0 h 624"/>
              <a:gd name="T12" fmla="*/ 2640 w 3744"/>
              <a:gd name="T13" fmla="*/ 48 h 624"/>
              <a:gd name="T14" fmla="*/ 3072 w 3744"/>
              <a:gd name="T15" fmla="*/ 240 h 624"/>
              <a:gd name="T16" fmla="*/ 3360 w 3744"/>
              <a:gd name="T17" fmla="*/ 528 h 624"/>
              <a:gd name="T18" fmla="*/ 3744 w 3744"/>
              <a:gd name="T19" fmla="*/ 624 h 624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3744"/>
              <a:gd name="T31" fmla="*/ 0 h 624"/>
              <a:gd name="T32" fmla="*/ 3744 w 3744"/>
              <a:gd name="T33" fmla="*/ 624 h 624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3744" h="624">
                <a:moveTo>
                  <a:pt x="0" y="624"/>
                </a:moveTo>
                <a:cubicBezTo>
                  <a:pt x="64" y="620"/>
                  <a:pt x="128" y="616"/>
                  <a:pt x="192" y="576"/>
                </a:cubicBezTo>
                <a:cubicBezTo>
                  <a:pt x="256" y="536"/>
                  <a:pt x="320" y="448"/>
                  <a:pt x="384" y="384"/>
                </a:cubicBezTo>
                <a:cubicBezTo>
                  <a:pt x="448" y="320"/>
                  <a:pt x="496" y="248"/>
                  <a:pt x="576" y="192"/>
                </a:cubicBezTo>
                <a:cubicBezTo>
                  <a:pt x="656" y="136"/>
                  <a:pt x="680" y="80"/>
                  <a:pt x="864" y="48"/>
                </a:cubicBezTo>
                <a:cubicBezTo>
                  <a:pt x="1048" y="16"/>
                  <a:pt x="1384" y="0"/>
                  <a:pt x="1680" y="0"/>
                </a:cubicBezTo>
                <a:cubicBezTo>
                  <a:pt x="1976" y="0"/>
                  <a:pt x="2408" y="8"/>
                  <a:pt x="2640" y="48"/>
                </a:cubicBezTo>
                <a:cubicBezTo>
                  <a:pt x="2872" y="88"/>
                  <a:pt x="2952" y="160"/>
                  <a:pt x="3072" y="240"/>
                </a:cubicBezTo>
                <a:cubicBezTo>
                  <a:pt x="3192" y="320"/>
                  <a:pt x="3248" y="464"/>
                  <a:pt x="3360" y="528"/>
                </a:cubicBezTo>
                <a:cubicBezTo>
                  <a:pt x="3472" y="592"/>
                  <a:pt x="3680" y="608"/>
                  <a:pt x="3744" y="624"/>
                </a:cubicBezTo>
              </a:path>
            </a:pathLst>
          </a:cu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" name="Line 83"/>
          <p:cNvSpPr>
            <a:spLocks noChangeShapeType="1"/>
          </p:cNvSpPr>
          <p:nvPr/>
        </p:nvSpPr>
        <p:spPr bwMode="auto">
          <a:xfrm flipH="1" flipV="1">
            <a:off x="3937000" y="2260600"/>
            <a:ext cx="533400" cy="2286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" name="Line 84"/>
          <p:cNvSpPr>
            <a:spLocks noChangeShapeType="1"/>
          </p:cNvSpPr>
          <p:nvPr/>
        </p:nvSpPr>
        <p:spPr bwMode="auto">
          <a:xfrm flipH="1">
            <a:off x="3937000" y="2489200"/>
            <a:ext cx="533400" cy="2286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 flipV="1">
            <a:off x="2168525" y="3479800"/>
            <a:ext cx="5943600" cy="1219200"/>
            <a:chOff x="1752600" y="2286000"/>
            <a:chExt cx="5943600" cy="1219200"/>
          </a:xfrm>
        </p:grpSpPr>
        <p:sp>
          <p:nvSpPr>
            <p:cNvPr id="25" name="Freeform 82"/>
            <p:cNvSpPr>
              <a:spLocks/>
            </p:cNvSpPr>
            <p:nvPr/>
          </p:nvSpPr>
          <p:spPr bwMode="auto">
            <a:xfrm>
              <a:off x="1752600" y="2514600"/>
              <a:ext cx="5943600" cy="990600"/>
            </a:xfrm>
            <a:custGeom>
              <a:avLst/>
              <a:gdLst>
                <a:gd name="T0" fmla="*/ 0 w 3744"/>
                <a:gd name="T1" fmla="*/ 624 h 624"/>
                <a:gd name="T2" fmla="*/ 192 w 3744"/>
                <a:gd name="T3" fmla="*/ 576 h 624"/>
                <a:gd name="T4" fmla="*/ 384 w 3744"/>
                <a:gd name="T5" fmla="*/ 384 h 624"/>
                <a:gd name="T6" fmla="*/ 576 w 3744"/>
                <a:gd name="T7" fmla="*/ 192 h 624"/>
                <a:gd name="T8" fmla="*/ 864 w 3744"/>
                <a:gd name="T9" fmla="*/ 48 h 624"/>
                <a:gd name="T10" fmla="*/ 1680 w 3744"/>
                <a:gd name="T11" fmla="*/ 0 h 624"/>
                <a:gd name="T12" fmla="*/ 2640 w 3744"/>
                <a:gd name="T13" fmla="*/ 48 h 624"/>
                <a:gd name="T14" fmla="*/ 3072 w 3744"/>
                <a:gd name="T15" fmla="*/ 240 h 624"/>
                <a:gd name="T16" fmla="*/ 3360 w 3744"/>
                <a:gd name="T17" fmla="*/ 528 h 624"/>
                <a:gd name="T18" fmla="*/ 3744 w 3744"/>
                <a:gd name="T19" fmla="*/ 624 h 62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744"/>
                <a:gd name="T31" fmla="*/ 0 h 624"/>
                <a:gd name="T32" fmla="*/ 3744 w 3744"/>
                <a:gd name="T33" fmla="*/ 624 h 62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744" h="624">
                  <a:moveTo>
                    <a:pt x="0" y="624"/>
                  </a:moveTo>
                  <a:cubicBezTo>
                    <a:pt x="64" y="620"/>
                    <a:pt x="128" y="616"/>
                    <a:pt x="192" y="576"/>
                  </a:cubicBezTo>
                  <a:cubicBezTo>
                    <a:pt x="256" y="536"/>
                    <a:pt x="320" y="448"/>
                    <a:pt x="384" y="384"/>
                  </a:cubicBezTo>
                  <a:cubicBezTo>
                    <a:pt x="448" y="320"/>
                    <a:pt x="496" y="248"/>
                    <a:pt x="576" y="192"/>
                  </a:cubicBezTo>
                  <a:cubicBezTo>
                    <a:pt x="656" y="136"/>
                    <a:pt x="680" y="80"/>
                    <a:pt x="864" y="48"/>
                  </a:cubicBezTo>
                  <a:cubicBezTo>
                    <a:pt x="1048" y="16"/>
                    <a:pt x="1384" y="0"/>
                    <a:pt x="1680" y="0"/>
                  </a:cubicBezTo>
                  <a:cubicBezTo>
                    <a:pt x="1976" y="0"/>
                    <a:pt x="2408" y="8"/>
                    <a:pt x="2640" y="48"/>
                  </a:cubicBezTo>
                  <a:cubicBezTo>
                    <a:pt x="2872" y="88"/>
                    <a:pt x="2952" y="160"/>
                    <a:pt x="3072" y="240"/>
                  </a:cubicBezTo>
                  <a:cubicBezTo>
                    <a:pt x="3192" y="320"/>
                    <a:pt x="3248" y="464"/>
                    <a:pt x="3360" y="528"/>
                  </a:cubicBezTo>
                  <a:cubicBezTo>
                    <a:pt x="3472" y="592"/>
                    <a:pt x="3680" y="608"/>
                    <a:pt x="3744" y="624"/>
                  </a:cubicBezTo>
                </a:path>
              </a:pathLst>
            </a:custGeom>
            <a:noFill/>
            <a:ln w="571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" name="Line 83"/>
            <p:cNvSpPr>
              <a:spLocks noChangeShapeType="1"/>
            </p:cNvSpPr>
            <p:nvPr/>
          </p:nvSpPr>
          <p:spPr bwMode="auto">
            <a:xfrm flipH="1" flipV="1">
              <a:off x="3581400" y="2286000"/>
              <a:ext cx="533400" cy="22860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" name="Line 84"/>
            <p:cNvSpPr>
              <a:spLocks noChangeShapeType="1"/>
            </p:cNvSpPr>
            <p:nvPr/>
          </p:nvSpPr>
          <p:spPr bwMode="auto">
            <a:xfrm flipH="1">
              <a:off x="3581400" y="2514600"/>
              <a:ext cx="533400" cy="22860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2108200" y="2895600"/>
            <a:ext cx="5943600" cy="584200"/>
            <a:chOff x="1600200" y="2133600"/>
            <a:chExt cx="5943600" cy="1219200"/>
          </a:xfrm>
        </p:grpSpPr>
        <p:sp>
          <p:nvSpPr>
            <p:cNvPr id="31" name="Freeform 82"/>
            <p:cNvSpPr>
              <a:spLocks/>
            </p:cNvSpPr>
            <p:nvPr/>
          </p:nvSpPr>
          <p:spPr bwMode="auto">
            <a:xfrm>
              <a:off x="1600200" y="2362200"/>
              <a:ext cx="5943600" cy="990600"/>
            </a:xfrm>
            <a:custGeom>
              <a:avLst/>
              <a:gdLst>
                <a:gd name="T0" fmla="*/ 0 w 3744"/>
                <a:gd name="T1" fmla="*/ 624 h 624"/>
                <a:gd name="T2" fmla="*/ 192 w 3744"/>
                <a:gd name="T3" fmla="*/ 576 h 624"/>
                <a:gd name="T4" fmla="*/ 384 w 3744"/>
                <a:gd name="T5" fmla="*/ 384 h 624"/>
                <a:gd name="T6" fmla="*/ 576 w 3744"/>
                <a:gd name="T7" fmla="*/ 192 h 624"/>
                <a:gd name="T8" fmla="*/ 864 w 3744"/>
                <a:gd name="T9" fmla="*/ 48 h 624"/>
                <a:gd name="T10" fmla="*/ 1680 w 3744"/>
                <a:gd name="T11" fmla="*/ 0 h 624"/>
                <a:gd name="T12" fmla="*/ 2640 w 3744"/>
                <a:gd name="T13" fmla="*/ 48 h 624"/>
                <a:gd name="T14" fmla="*/ 3072 w 3744"/>
                <a:gd name="T15" fmla="*/ 240 h 624"/>
                <a:gd name="T16" fmla="*/ 3360 w 3744"/>
                <a:gd name="T17" fmla="*/ 528 h 624"/>
                <a:gd name="T18" fmla="*/ 3744 w 3744"/>
                <a:gd name="T19" fmla="*/ 624 h 62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744"/>
                <a:gd name="T31" fmla="*/ 0 h 624"/>
                <a:gd name="T32" fmla="*/ 3744 w 3744"/>
                <a:gd name="T33" fmla="*/ 624 h 62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744" h="624">
                  <a:moveTo>
                    <a:pt x="0" y="624"/>
                  </a:moveTo>
                  <a:cubicBezTo>
                    <a:pt x="64" y="620"/>
                    <a:pt x="128" y="616"/>
                    <a:pt x="192" y="576"/>
                  </a:cubicBezTo>
                  <a:cubicBezTo>
                    <a:pt x="256" y="536"/>
                    <a:pt x="320" y="448"/>
                    <a:pt x="384" y="384"/>
                  </a:cubicBezTo>
                  <a:cubicBezTo>
                    <a:pt x="448" y="320"/>
                    <a:pt x="496" y="248"/>
                    <a:pt x="576" y="192"/>
                  </a:cubicBezTo>
                  <a:cubicBezTo>
                    <a:pt x="656" y="136"/>
                    <a:pt x="680" y="80"/>
                    <a:pt x="864" y="48"/>
                  </a:cubicBezTo>
                  <a:cubicBezTo>
                    <a:pt x="1048" y="16"/>
                    <a:pt x="1384" y="0"/>
                    <a:pt x="1680" y="0"/>
                  </a:cubicBezTo>
                  <a:cubicBezTo>
                    <a:pt x="1976" y="0"/>
                    <a:pt x="2408" y="8"/>
                    <a:pt x="2640" y="48"/>
                  </a:cubicBezTo>
                  <a:cubicBezTo>
                    <a:pt x="2872" y="88"/>
                    <a:pt x="2952" y="160"/>
                    <a:pt x="3072" y="240"/>
                  </a:cubicBezTo>
                  <a:cubicBezTo>
                    <a:pt x="3192" y="320"/>
                    <a:pt x="3248" y="464"/>
                    <a:pt x="3360" y="528"/>
                  </a:cubicBezTo>
                  <a:cubicBezTo>
                    <a:pt x="3472" y="592"/>
                    <a:pt x="3680" y="608"/>
                    <a:pt x="3744" y="624"/>
                  </a:cubicBezTo>
                </a:path>
              </a:pathLst>
            </a:custGeom>
            <a:noFill/>
            <a:ln w="571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" name="Line 83"/>
            <p:cNvSpPr>
              <a:spLocks noChangeShapeType="1"/>
            </p:cNvSpPr>
            <p:nvPr/>
          </p:nvSpPr>
          <p:spPr bwMode="auto">
            <a:xfrm flipH="1" flipV="1">
              <a:off x="3429000" y="2133600"/>
              <a:ext cx="533400" cy="22860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" name="Line 84"/>
            <p:cNvSpPr>
              <a:spLocks noChangeShapeType="1"/>
            </p:cNvSpPr>
            <p:nvPr/>
          </p:nvSpPr>
          <p:spPr bwMode="auto">
            <a:xfrm flipH="1">
              <a:off x="3429000" y="2362200"/>
              <a:ext cx="533400" cy="22860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4" name="Group 33"/>
          <p:cNvGrpSpPr/>
          <p:nvPr/>
        </p:nvGrpSpPr>
        <p:grpSpPr>
          <a:xfrm flipV="1">
            <a:off x="2108200" y="3505200"/>
            <a:ext cx="5943600" cy="584200"/>
            <a:chOff x="1600200" y="2133600"/>
            <a:chExt cx="5943600" cy="1219200"/>
          </a:xfrm>
        </p:grpSpPr>
        <p:sp>
          <p:nvSpPr>
            <p:cNvPr id="35" name="Freeform 82"/>
            <p:cNvSpPr>
              <a:spLocks/>
            </p:cNvSpPr>
            <p:nvPr/>
          </p:nvSpPr>
          <p:spPr bwMode="auto">
            <a:xfrm>
              <a:off x="1600200" y="2362200"/>
              <a:ext cx="5943600" cy="990600"/>
            </a:xfrm>
            <a:custGeom>
              <a:avLst/>
              <a:gdLst>
                <a:gd name="T0" fmla="*/ 0 w 3744"/>
                <a:gd name="T1" fmla="*/ 624 h 624"/>
                <a:gd name="T2" fmla="*/ 192 w 3744"/>
                <a:gd name="T3" fmla="*/ 576 h 624"/>
                <a:gd name="T4" fmla="*/ 384 w 3744"/>
                <a:gd name="T5" fmla="*/ 384 h 624"/>
                <a:gd name="T6" fmla="*/ 576 w 3744"/>
                <a:gd name="T7" fmla="*/ 192 h 624"/>
                <a:gd name="T8" fmla="*/ 864 w 3744"/>
                <a:gd name="T9" fmla="*/ 48 h 624"/>
                <a:gd name="T10" fmla="*/ 1680 w 3744"/>
                <a:gd name="T11" fmla="*/ 0 h 624"/>
                <a:gd name="T12" fmla="*/ 2640 w 3744"/>
                <a:gd name="T13" fmla="*/ 48 h 624"/>
                <a:gd name="T14" fmla="*/ 3072 w 3744"/>
                <a:gd name="T15" fmla="*/ 240 h 624"/>
                <a:gd name="T16" fmla="*/ 3360 w 3744"/>
                <a:gd name="T17" fmla="*/ 528 h 624"/>
                <a:gd name="T18" fmla="*/ 3744 w 3744"/>
                <a:gd name="T19" fmla="*/ 624 h 62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744"/>
                <a:gd name="T31" fmla="*/ 0 h 624"/>
                <a:gd name="T32" fmla="*/ 3744 w 3744"/>
                <a:gd name="T33" fmla="*/ 624 h 62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744" h="624">
                  <a:moveTo>
                    <a:pt x="0" y="624"/>
                  </a:moveTo>
                  <a:cubicBezTo>
                    <a:pt x="64" y="620"/>
                    <a:pt x="128" y="616"/>
                    <a:pt x="192" y="576"/>
                  </a:cubicBezTo>
                  <a:cubicBezTo>
                    <a:pt x="256" y="536"/>
                    <a:pt x="320" y="448"/>
                    <a:pt x="384" y="384"/>
                  </a:cubicBezTo>
                  <a:cubicBezTo>
                    <a:pt x="448" y="320"/>
                    <a:pt x="496" y="248"/>
                    <a:pt x="576" y="192"/>
                  </a:cubicBezTo>
                  <a:cubicBezTo>
                    <a:pt x="656" y="136"/>
                    <a:pt x="680" y="80"/>
                    <a:pt x="864" y="48"/>
                  </a:cubicBezTo>
                  <a:cubicBezTo>
                    <a:pt x="1048" y="16"/>
                    <a:pt x="1384" y="0"/>
                    <a:pt x="1680" y="0"/>
                  </a:cubicBezTo>
                  <a:cubicBezTo>
                    <a:pt x="1976" y="0"/>
                    <a:pt x="2408" y="8"/>
                    <a:pt x="2640" y="48"/>
                  </a:cubicBezTo>
                  <a:cubicBezTo>
                    <a:pt x="2872" y="88"/>
                    <a:pt x="2952" y="160"/>
                    <a:pt x="3072" y="240"/>
                  </a:cubicBezTo>
                  <a:cubicBezTo>
                    <a:pt x="3192" y="320"/>
                    <a:pt x="3248" y="464"/>
                    <a:pt x="3360" y="528"/>
                  </a:cubicBezTo>
                  <a:cubicBezTo>
                    <a:pt x="3472" y="592"/>
                    <a:pt x="3680" y="608"/>
                    <a:pt x="3744" y="624"/>
                  </a:cubicBezTo>
                </a:path>
              </a:pathLst>
            </a:custGeom>
            <a:noFill/>
            <a:ln w="571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" name="Line 83"/>
            <p:cNvSpPr>
              <a:spLocks noChangeShapeType="1"/>
            </p:cNvSpPr>
            <p:nvPr/>
          </p:nvSpPr>
          <p:spPr bwMode="auto">
            <a:xfrm flipH="1" flipV="1">
              <a:off x="3429000" y="2133600"/>
              <a:ext cx="533400" cy="22860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" name="Line 84"/>
            <p:cNvSpPr>
              <a:spLocks noChangeShapeType="1"/>
            </p:cNvSpPr>
            <p:nvPr/>
          </p:nvSpPr>
          <p:spPr bwMode="auto">
            <a:xfrm flipH="1">
              <a:off x="3429000" y="2362200"/>
              <a:ext cx="533400" cy="22860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cxnSp>
        <p:nvCxnSpPr>
          <p:cNvPr id="5" name="Straight Connector 4"/>
          <p:cNvCxnSpPr>
            <a:stCxn id="35" idx="0"/>
            <a:endCxn id="31" idx="9"/>
          </p:cNvCxnSpPr>
          <p:nvPr/>
        </p:nvCxnSpPr>
        <p:spPr>
          <a:xfrm flipV="1">
            <a:off x="2108200" y="3479801"/>
            <a:ext cx="5943600" cy="25399"/>
          </a:xfrm>
          <a:prstGeom prst="line">
            <a:avLst/>
          </a:prstGeom>
          <a:ln w="571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Line 83"/>
          <p:cNvSpPr>
            <a:spLocks noChangeShapeType="1"/>
          </p:cNvSpPr>
          <p:nvPr/>
        </p:nvSpPr>
        <p:spPr bwMode="auto">
          <a:xfrm flipH="1" flipV="1">
            <a:off x="4530725" y="3263900"/>
            <a:ext cx="533400" cy="2286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Line 84"/>
          <p:cNvSpPr>
            <a:spLocks noChangeShapeType="1"/>
          </p:cNvSpPr>
          <p:nvPr/>
        </p:nvSpPr>
        <p:spPr bwMode="auto">
          <a:xfrm flipH="1">
            <a:off x="4530725" y="3492500"/>
            <a:ext cx="533400" cy="2286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42" name="Object 4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37901920"/>
              </p:ext>
            </p:extLst>
          </p:nvPr>
        </p:nvGraphicFramePr>
        <p:xfrm>
          <a:off x="4947443" y="6335712"/>
          <a:ext cx="360363" cy="384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90500" imgH="203200" progId="Equation.DSMT4">
                  <p:embed/>
                </p:oleObj>
              </mc:Choice>
              <mc:Fallback>
                <p:oleObj name="Equation" r:id="rId2" imgW="190500" imgH="203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4947443" y="6335712"/>
                        <a:ext cx="360363" cy="3841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" name="Object 4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10838138"/>
              </p:ext>
            </p:extLst>
          </p:nvPr>
        </p:nvGraphicFramePr>
        <p:xfrm>
          <a:off x="8807450" y="4885531"/>
          <a:ext cx="288925" cy="287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52400" imgH="152400" progId="Equation.DSMT4">
                  <p:embed/>
                </p:oleObj>
              </mc:Choice>
              <mc:Fallback>
                <p:oleObj name="Equation" r:id="rId4" imgW="152400" imgH="152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807450" y="4885531"/>
                        <a:ext cx="288925" cy="2873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" name="Text Box 107"/>
          <p:cNvSpPr txBox="1">
            <a:spLocks noChangeArrowheads="1"/>
          </p:cNvSpPr>
          <p:nvPr/>
        </p:nvSpPr>
        <p:spPr bwMode="auto">
          <a:xfrm>
            <a:off x="190500" y="2496285"/>
            <a:ext cx="1244600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How normal current </a:t>
            </a:r>
            <a:r>
              <a:rPr lang="en-US" sz="2000" dirty="0">
                <a:latin typeface="Times New Roman"/>
                <a:cs typeface="Times New Roman"/>
              </a:rPr>
              <a:t>flows through the plate.</a:t>
            </a:r>
          </a:p>
        </p:txBody>
      </p:sp>
      <p:sp>
        <p:nvSpPr>
          <p:cNvPr id="46" name="TextBox 45"/>
          <p:cNvSpPr txBox="1">
            <a:spLocks noChangeArrowheads="1"/>
          </p:cNvSpPr>
          <p:nvPr/>
        </p:nvSpPr>
        <p:spPr bwMode="auto">
          <a:xfrm>
            <a:off x="8719662" y="6472238"/>
            <a:ext cx="389505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51.)</a:t>
            </a:r>
          </a:p>
        </p:txBody>
      </p:sp>
    </p:spTree>
    <p:extLst>
      <p:ext uri="{BB962C8B-B14F-4D97-AF65-F5344CB8AC3E}">
        <p14:creationId xmlns:p14="http://schemas.microsoft.com/office/powerpoint/2010/main" val="233285671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4"/>
          <p:cNvSpPr>
            <a:spLocks noChangeArrowheads="1"/>
          </p:cNvSpPr>
          <p:nvPr/>
        </p:nvSpPr>
        <p:spPr bwMode="auto">
          <a:xfrm>
            <a:off x="2060575" y="1955800"/>
            <a:ext cx="5981700" cy="2971800"/>
          </a:xfrm>
          <a:prstGeom prst="rect">
            <a:avLst/>
          </a:prstGeom>
          <a:solidFill>
            <a:srgbClr val="FFE9C9"/>
          </a:solidFill>
          <a:ln w="76200" cmpd="tri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15" name="Line 92"/>
          <p:cNvSpPr>
            <a:spLocks noChangeShapeType="1"/>
          </p:cNvSpPr>
          <p:nvPr/>
        </p:nvSpPr>
        <p:spPr bwMode="auto">
          <a:xfrm flipH="1">
            <a:off x="1622425" y="3479800"/>
            <a:ext cx="4572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16" name="Line 93"/>
          <p:cNvSpPr>
            <a:spLocks noChangeShapeType="1"/>
          </p:cNvSpPr>
          <p:nvPr/>
        </p:nvSpPr>
        <p:spPr bwMode="auto">
          <a:xfrm flipH="1">
            <a:off x="8023225" y="3479800"/>
            <a:ext cx="4572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17" name="Line 94"/>
          <p:cNvSpPr>
            <a:spLocks noChangeShapeType="1"/>
          </p:cNvSpPr>
          <p:nvPr/>
        </p:nvSpPr>
        <p:spPr bwMode="auto">
          <a:xfrm flipH="1" flipV="1">
            <a:off x="1622425" y="3479800"/>
            <a:ext cx="0" cy="2667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18" name="Line 95"/>
          <p:cNvSpPr>
            <a:spLocks noChangeShapeType="1"/>
          </p:cNvSpPr>
          <p:nvPr/>
        </p:nvSpPr>
        <p:spPr bwMode="auto">
          <a:xfrm flipH="1">
            <a:off x="1622425" y="6146800"/>
            <a:ext cx="3276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19" name="Line 96"/>
          <p:cNvSpPr>
            <a:spLocks noChangeShapeType="1"/>
          </p:cNvSpPr>
          <p:nvPr/>
        </p:nvSpPr>
        <p:spPr bwMode="auto">
          <a:xfrm flipH="1">
            <a:off x="5127625" y="6146800"/>
            <a:ext cx="3352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20" name="Line 97"/>
          <p:cNvSpPr>
            <a:spLocks noChangeShapeType="1"/>
          </p:cNvSpPr>
          <p:nvPr/>
        </p:nvSpPr>
        <p:spPr bwMode="auto">
          <a:xfrm flipH="1" flipV="1">
            <a:off x="8480425" y="3479800"/>
            <a:ext cx="0" cy="1295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21" name="Line 98"/>
          <p:cNvSpPr>
            <a:spLocks noChangeShapeType="1"/>
          </p:cNvSpPr>
          <p:nvPr/>
        </p:nvSpPr>
        <p:spPr bwMode="auto">
          <a:xfrm flipH="1" flipV="1">
            <a:off x="8480425" y="5537200"/>
            <a:ext cx="0" cy="609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22" name="Line 99"/>
          <p:cNvSpPr>
            <a:spLocks noChangeShapeType="1"/>
          </p:cNvSpPr>
          <p:nvPr/>
        </p:nvSpPr>
        <p:spPr bwMode="auto">
          <a:xfrm>
            <a:off x="8480425" y="4775200"/>
            <a:ext cx="304800" cy="228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23" name="Line 100"/>
          <p:cNvSpPr>
            <a:spLocks noChangeShapeType="1"/>
          </p:cNvSpPr>
          <p:nvPr/>
        </p:nvSpPr>
        <p:spPr bwMode="auto">
          <a:xfrm flipH="1">
            <a:off x="8175625" y="5003800"/>
            <a:ext cx="60960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24" name="Line 101"/>
          <p:cNvSpPr>
            <a:spLocks noChangeShapeType="1"/>
          </p:cNvSpPr>
          <p:nvPr/>
        </p:nvSpPr>
        <p:spPr bwMode="auto">
          <a:xfrm>
            <a:off x="8175625" y="5308600"/>
            <a:ext cx="304800" cy="228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25" name="Line 102"/>
          <p:cNvSpPr>
            <a:spLocks noChangeShapeType="1"/>
          </p:cNvSpPr>
          <p:nvPr/>
        </p:nvSpPr>
        <p:spPr bwMode="auto">
          <a:xfrm flipH="1" flipV="1">
            <a:off x="4899025" y="5765800"/>
            <a:ext cx="0" cy="762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26" name="Line 103"/>
          <p:cNvSpPr>
            <a:spLocks noChangeShapeType="1"/>
          </p:cNvSpPr>
          <p:nvPr/>
        </p:nvSpPr>
        <p:spPr bwMode="auto">
          <a:xfrm flipH="1" flipV="1">
            <a:off x="5127625" y="5994400"/>
            <a:ext cx="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29" name="Text Box 107"/>
          <p:cNvSpPr txBox="1">
            <a:spLocks noChangeArrowheads="1"/>
          </p:cNvSpPr>
          <p:nvPr/>
        </p:nvSpPr>
        <p:spPr bwMode="auto">
          <a:xfrm>
            <a:off x="4178030" y="5029200"/>
            <a:ext cx="3288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 dirty="0">
                <a:latin typeface="Times New Roman"/>
                <a:cs typeface="Times New Roman"/>
              </a:rPr>
              <a:t>BROAD, THIN, METAL PLATE</a:t>
            </a:r>
          </a:p>
        </p:txBody>
      </p:sp>
      <p:sp>
        <p:nvSpPr>
          <p:cNvPr id="13330" name="Text Box 108"/>
          <p:cNvSpPr txBox="1">
            <a:spLocks noChangeArrowheads="1"/>
          </p:cNvSpPr>
          <p:nvPr/>
        </p:nvSpPr>
        <p:spPr bwMode="auto">
          <a:xfrm>
            <a:off x="2819400" y="76200"/>
            <a:ext cx="410509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4000" dirty="0">
                <a:solidFill>
                  <a:srgbClr val="FF0000"/>
                </a:solidFill>
                <a:latin typeface="Apple Chancery"/>
                <a:cs typeface="Apple Chancery"/>
              </a:rPr>
              <a:t>HALL EFFECT</a:t>
            </a:r>
          </a:p>
        </p:txBody>
      </p:sp>
      <p:sp>
        <p:nvSpPr>
          <p:cNvPr id="13331" name="Rectangle 20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33" name="Text Box 107"/>
          <p:cNvSpPr txBox="1">
            <a:spLocks noChangeArrowheads="1"/>
          </p:cNvSpPr>
          <p:nvPr/>
        </p:nvSpPr>
        <p:spPr bwMode="auto">
          <a:xfrm>
            <a:off x="190500" y="838200"/>
            <a:ext cx="87630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An experiment </a:t>
            </a:r>
            <a:r>
              <a:rPr lang="en-US" sz="2000" dirty="0">
                <a:latin typeface="Times New Roman"/>
                <a:cs typeface="Times New Roman"/>
              </a:rPr>
              <a:t>to prove that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negative charges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moves through electrical circuits </a:t>
            </a:r>
            <a:r>
              <a:rPr lang="en-US" sz="2000" dirty="0">
                <a:latin typeface="Times New Roman"/>
                <a:cs typeface="Times New Roman"/>
              </a:rPr>
              <a:t>when current flows.</a:t>
            </a:r>
          </a:p>
        </p:txBody>
      </p:sp>
      <p:graphicFrame>
        <p:nvGraphicFramePr>
          <p:cNvPr id="42" name="Object 41"/>
          <p:cNvGraphicFramePr>
            <a:graphicFrameLocks noChangeAspect="1"/>
          </p:cNvGraphicFramePr>
          <p:nvPr/>
        </p:nvGraphicFramePr>
        <p:xfrm>
          <a:off x="4947443" y="6335712"/>
          <a:ext cx="360363" cy="384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90500" imgH="203200" progId="Equation.DSMT4">
                  <p:embed/>
                </p:oleObj>
              </mc:Choice>
              <mc:Fallback>
                <p:oleObj name="Equation" r:id="rId2" imgW="190500" imgH="203200" progId="Equation.DSMT4">
                  <p:embed/>
                  <p:pic>
                    <p:nvPicPr>
                      <p:cNvPr id="42" name="Object 41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4947443" y="6335712"/>
                        <a:ext cx="360363" cy="3841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" name="Object 42"/>
          <p:cNvGraphicFramePr>
            <a:graphicFrameLocks noChangeAspect="1"/>
          </p:cNvGraphicFramePr>
          <p:nvPr/>
        </p:nvGraphicFramePr>
        <p:xfrm>
          <a:off x="8807450" y="4885531"/>
          <a:ext cx="288925" cy="287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52400" imgH="152400" progId="Equation.DSMT4">
                  <p:embed/>
                </p:oleObj>
              </mc:Choice>
              <mc:Fallback>
                <p:oleObj name="Equation" r:id="rId4" imgW="152400" imgH="152400" progId="Equation.DSMT4">
                  <p:embed/>
                  <p:pic>
                    <p:nvPicPr>
                      <p:cNvPr id="43" name="Object 42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807450" y="4885531"/>
                        <a:ext cx="288925" cy="2873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" name="Text Box 107"/>
          <p:cNvSpPr txBox="1">
            <a:spLocks noChangeArrowheads="1"/>
          </p:cNvSpPr>
          <p:nvPr/>
        </p:nvSpPr>
        <p:spPr bwMode="auto">
          <a:xfrm>
            <a:off x="190500" y="2496285"/>
            <a:ext cx="1244600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How normal current </a:t>
            </a:r>
            <a:r>
              <a:rPr lang="en-US" sz="2000" dirty="0">
                <a:latin typeface="Times New Roman"/>
                <a:cs typeface="Times New Roman"/>
              </a:rPr>
              <a:t>flows through the plate.</a:t>
            </a:r>
          </a:p>
        </p:txBody>
      </p:sp>
      <p:sp>
        <p:nvSpPr>
          <p:cNvPr id="46" name="TextBox 45"/>
          <p:cNvSpPr txBox="1">
            <a:spLocks noChangeArrowheads="1"/>
          </p:cNvSpPr>
          <p:nvPr/>
        </p:nvSpPr>
        <p:spPr bwMode="auto">
          <a:xfrm>
            <a:off x="8719662" y="6472238"/>
            <a:ext cx="389017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52.)</a:t>
            </a:r>
          </a:p>
        </p:txBody>
      </p:sp>
    </p:spTree>
    <p:extLst>
      <p:ext uri="{BB962C8B-B14F-4D97-AF65-F5344CB8AC3E}">
        <p14:creationId xmlns:p14="http://schemas.microsoft.com/office/powerpoint/2010/main" val="177879368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58" name="Group 2"/>
          <p:cNvGrpSpPr>
            <a:grpSpLocks/>
          </p:cNvGrpSpPr>
          <p:nvPr/>
        </p:nvGrpSpPr>
        <p:grpSpPr bwMode="auto">
          <a:xfrm>
            <a:off x="2060575" y="1828800"/>
            <a:ext cx="5981700" cy="2971800"/>
            <a:chOff x="1008" y="1152"/>
            <a:chExt cx="3768" cy="1872"/>
          </a:xfrm>
        </p:grpSpPr>
        <p:sp>
          <p:nvSpPr>
            <p:cNvPr id="14378" name="Rectangle 3"/>
            <p:cNvSpPr>
              <a:spLocks noChangeArrowheads="1"/>
            </p:cNvSpPr>
            <p:nvPr/>
          </p:nvSpPr>
          <p:spPr bwMode="auto">
            <a:xfrm>
              <a:off x="1008" y="1152"/>
              <a:ext cx="3768" cy="1872"/>
            </a:xfrm>
            <a:prstGeom prst="rect">
              <a:avLst/>
            </a:prstGeom>
            <a:solidFill>
              <a:srgbClr val="FFE9C9"/>
            </a:solidFill>
            <a:ln w="76200" cmpd="tri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4379" name="Group 4"/>
            <p:cNvGrpSpPr>
              <a:grpSpLocks/>
            </p:cNvGrpSpPr>
            <p:nvPr/>
          </p:nvGrpSpPr>
          <p:grpSpPr bwMode="auto">
            <a:xfrm>
              <a:off x="1104" y="1296"/>
              <a:ext cx="200" cy="192"/>
              <a:chOff x="3456" y="1200"/>
              <a:chExt cx="200" cy="192"/>
            </a:xfrm>
          </p:grpSpPr>
          <p:graphicFrame>
            <p:nvGraphicFramePr>
              <p:cNvPr id="14357" name="Object 21"/>
              <p:cNvGraphicFramePr>
                <a:graphicFrameLocks noChangeAspect="1"/>
              </p:cNvGraphicFramePr>
              <p:nvPr/>
            </p:nvGraphicFramePr>
            <p:xfrm>
              <a:off x="3472" y="1200"/>
              <a:ext cx="184" cy="1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2" imgW="127000" imgH="127000" progId="Equation.DSMT4">
                      <p:embed/>
                    </p:oleObj>
                  </mc:Choice>
                  <mc:Fallback>
                    <p:oleObj name="Equation" r:id="rId2" imgW="127000" imgH="1270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472" y="1200"/>
                            <a:ext cx="184" cy="18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 xmlns="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xmlns="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 xmlns="">
                                <a:effectLst>
                                  <a:outerShdw blurRad="63500" dist="38099" dir="2700000" algn="ctr" rotWithShape="0">
                                    <a:srgbClr val="000000">
                                      <a:alpha val="74998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4418" name="Oval 6"/>
              <p:cNvSpPr>
                <a:spLocks noChangeArrowheads="1"/>
              </p:cNvSpPr>
              <p:nvPr/>
            </p:nvSpPr>
            <p:spPr bwMode="auto">
              <a:xfrm>
                <a:off x="3456" y="1200"/>
                <a:ext cx="192" cy="19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4380" name="Group 7"/>
            <p:cNvGrpSpPr>
              <a:grpSpLocks/>
            </p:cNvGrpSpPr>
            <p:nvPr/>
          </p:nvGrpSpPr>
          <p:grpSpPr bwMode="auto">
            <a:xfrm>
              <a:off x="1864" y="1296"/>
              <a:ext cx="200" cy="192"/>
              <a:chOff x="3456" y="1200"/>
              <a:chExt cx="200" cy="192"/>
            </a:xfrm>
          </p:grpSpPr>
          <p:graphicFrame>
            <p:nvGraphicFramePr>
              <p:cNvPr id="14356" name="Object 20"/>
              <p:cNvGraphicFramePr>
                <a:graphicFrameLocks noChangeAspect="1"/>
              </p:cNvGraphicFramePr>
              <p:nvPr/>
            </p:nvGraphicFramePr>
            <p:xfrm>
              <a:off x="3472" y="1200"/>
              <a:ext cx="184" cy="1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4" imgW="127000" imgH="127000" progId="Equation.DSMT4">
                      <p:embed/>
                    </p:oleObj>
                  </mc:Choice>
                  <mc:Fallback>
                    <p:oleObj name="Equation" r:id="rId4" imgW="127000" imgH="1270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472" y="1200"/>
                            <a:ext cx="184" cy="18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 xmlns="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xmlns="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 xmlns="">
                                <a:effectLst>
                                  <a:outerShdw blurRad="63500" dist="38099" dir="2700000" algn="ctr" rotWithShape="0">
                                    <a:srgbClr val="000000">
                                      <a:alpha val="74998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4417" name="Oval 9"/>
              <p:cNvSpPr>
                <a:spLocks noChangeArrowheads="1"/>
              </p:cNvSpPr>
              <p:nvPr/>
            </p:nvSpPr>
            <p:spPr bwMode="auto">
              <a:xfrm>
                <a:off x="3456" y="1200"/>
                <a:ext cx="192" cy="19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4381" name="Group 10"/>
            <p:cNvGrpSpPr>
              <a:grpSpLocks/>
            </p:cNvGrpSpPr>
            <p:nvPr/>
          </p:nvGrpSpPr>
          <p:grpSpPr bwMode="auto">
            <a:xfrm>
              <a:off x="2624" y="1296"/>
              <a:ext cx="200" cy="192"/>
              <a:chOff x="3456" y="1200"/>
              <a:chExt cx="200" cy="192"/>
            </a:xfrm>
          </p:grpSpPr>
          <p:graphicFrame>
            <p:nvGraphicFramePr>
              <p:cNvPr id="14355" name="Object 19"/>
              <p:cNvGraphicFramePr>
                <a:graphicFrameLocks noChangeAspect="1"/>
              </p:cNvGraphicFramePr>
              <p:nvPr/>
            </p:nvGraphicFramePr>
            <p:xfrm>
              <a:off x="3472" y="1200"/>
              <a:ext cx="184" cy="1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6" imgW="127000" imgH="127000" progId="Equation.DSMT4">
                      <p:embed/>
                    </p:oleObj>
                  </mc:Choice>
                  <mc:Fallback>
                    <p:oleObj name="Equation" r:id="rId6" imgW="127000" imgH="1270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472" y="1200"/>
                            <a:ext cx="184" cy="18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 xmlns="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xmlns="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 xmlns="">
                                <a:effectLst>
                                  <a:outerShdw blurRad="63500" dist="38099" dir="2700000" algn="ctr" rotWithShape="0">
                                    <a:srgbClr val="000000">
                                      <a:alpha val="74998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4416" name="Oval 12"/>
              <p:cNvSpPr>
                <a:spLocks noChangeArrowheads="1"/>
              </p:cNvSpPr>
              <p:nvPr/>
            </p:nvSpPr>
            <p:spPr bwMode="auto">
              <a:xfrm>
                <a:off x="3456" y="1200"/>
                <a:ext cx="192" cy="19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4382" name="Group 13"/>
            <p:cNvGrpSpPr>
              <a:grpSpLocks/>
            </p:cNvGrpSpPr>
            <p:nvPr/>
          </p:nvGrpSpPr>
          <p:grpSpPr bwMode="auto">
            <a:xfrm>
              <a:off x="3384" y="1296"/>
              <a:ext cx="200" cy="192"/>
              <a:chOff x="3456" y="1200"/>
              <a:chExt cx="200" cy="192"/>
            </a:xfrm>
          </p:grpSpPr>
          <p:graphicFrame>
            <p:nvGraphicFramePr>
              <p:cNvPr id="14354" name="Object 18"/>
              <p:cNvGraphicFramePr>
                <a:graphicFrameLocks noChangeAspect="1"/>
              </p:cNvGraphicFramePr>
              <p:nvPr/>
            </p:nvGraphicFramePr>
            <p:xfrm>
              <a:off x="3472" y="1200"/>
              <a:ext cx="184" cy="1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8" imgW="127000" imgH="127000" progId="Equation.DSMT4">
                      <p:embed/>
                    </p:oleObj>
                  </mc:Choice>
                  <mc:Fallback>
                    <p:oleObj name="Equation" r:id="rId8" imgW="127000" imgH="1270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472" y="1200"/>
                            <a:ext cx="184" cy="18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 xmlns="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xmlns="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 xmlns="">
                                <a:effectLst>
                                  <a:outerShdw blurRad="63500" dist="38099" dir="2700000" algn="ctr" rotWithShape="0">
                                    <a:srgbClr val="000000">
                                      <a:alpha val="74998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4415" name="Oval 15"/>
              <p:cNvSpPr>
                <a:spLocks noChangeArrowheads="1"/>
              </p:cNvSpPr>
              <p:nvPr/>
            </p:nvSpPr>
            <p:spPr bwMode="auto">
              <a:xfrm>
                <a:off x="3456" y="1200"/>
                <a:ext cx="192" cy="19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4383" name="Group 16"/>
            <p:cNvGrpSpPr>
              <a:grpSpLocks/>
            </p:cNvGrpSpPr>
            <p:nvPr/>
          </p:nvGrpSpPr>
          <p:grpSpPr bwMode="auto">
            <a:xfrm>
              <a:off x="4144" y="1296"/>
              <a:ext cx="200" cy="192"/>
              <a:chOff x="3456" y="1200"/>
              <a:chExt cx="200" cy="192"/>
            </a:xfrm>
          </p:grpSpPr>
          <p:graphicFrame>
            <p:nvGraphicFramePr>
              <p:cNvPr id="14353" name="Object 17"/>
              <p:cNvGraphicFramePr>
                <a:graphicFrameLocks noChangeAspect="1"/>
              </p:cNvGraphicFramePr>
              <p:nvPr/>
            </p:nvGraphicFramePr>
            <p:xfrm>
              <a:off x="3472" y="1200"/>
              <a:ext cx="184" cy="1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0" imgW="127000" imgH="127000" progId="Equation.DSMT4">
                      <p:embed/>
                    </p:oleObj>
                  </mc:Choice>
                  <mc:Fallback>
                    <p:oleObj name="Equation" r:id="rId10" imgW="127000" imgH="1270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1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472" y="1200"/>
                            <a:ext cx="184" cy="18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 xmlns="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xmlns="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 xmlns="">
                                <a:effectLst>
                                  <a:outerShdw blurRad="63500" dist="38099" dir="2700000" algn="ctr" rotWithShape="0">
                                    <a:srgbClr val="000000">
                                      <a:alpha val="74998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4414" name="Oval 18"/>
              <p:cNvSpPr>
                <a:spLocks noChangeArrowheads="1"/>
              </p:cNvSpPr>
              <p:nvPr/>
            </p:nvSpPr>
            <p:spPr bwMode="auto">
              <a:xfrm>
                <a:off x="3456" y="1200"/>
                <a:ext cx="192" cy="19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4384" name="Group 19"/>
            <p:cNvGrpSpPr>
              <a:grpSpLocks/>
            </p:cNvGrpSpPr>
            <p:nvPr/>
          </p:nvGrpSpPr>
          <p:grpSpPr bwMode="auto">
            <a:xfrm>
              <a:off x="1464" y="1776"/>
              <a:ext cx="200" cy="192"/>
              <a:chOff x="3456" y="1200"/>
              <a:chExt cx="200" cy="192"/>
            </a:xfrm>
          </p:grpSpPr>
          <p:graphicFrame>
            <p:nvGraphicFramePr>
              <p:cNvPr id="14352" name="Object 16"/>
              <p:cNvGraphicFramePr>
                <a:graphicFrameLocks noChangeAspect="1"/>
              </p:cNvGraphicFramePr>
              <p:nvPr/>
            </p:nvGraphicFramePr>
            <p:xfrm>
              <a:off x="3472" y="1200"/>
              <a:ext cx="184" cy="1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2" imgW="127000" imgH="127000" progId="Equation.DSMT4">
                      <p:embed/>
                    </p:oleObj>
                  </mc:Choice>
                  <mc:Fallback>
                    <p:oleObj name="Equation" r:id="rId12" imgW="127000" imgH="1270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3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472" y="1200"/>
                            <a:ext cx="184" cy="18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 xmlns="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xmlns="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 xmlns="">
                                <a:effectLst>
                                  <a:outerShdw blurRad="63500" dist="38099" dir="2700000" algn="ctr" rotWithShape="0">
                                    <a:srgbClr val="000000">
                                      <a:alpha val="74998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4413" name="Oval 21"/>
              <p:cNvSpPr>
                <a:spLocks noChangeArrowheads="1"/>
              </p:cNvSpPr>
              <p:nvPr/>
            </p:nvSpPr>
            <p:spPr bwMode="auto">
              <a:xfrm>
                <a:off x="3456" y="1200"/>
                <a:ext cx="192" cy="19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4385" name="Group 22"/>
            <p:cNvGrpSpPr>
              <a:grpSpLocks/>
            </p:cNvGrpSpPr>
            <p:nvPr/>
          </p:nvGrpSpPr>
          <p:grpSpPr bwMode="auto">
            <a:xfrm>
              <a:off x="2224" y="1776"/>
              <a:ext cx="200" cy="192"/>
              <a:chOff x="3456" y="1200"/>
              <a:chExt cx="200" cy="192"/>
            </a:xfrm>
          </p:grpSpPr>
          <p:graphicFrame>
            <p:nvGraphicFramePr>
              <p:cNvPr id="14351" name="Object 15"/>
              <p:cNvGraphicFramePr>
                <a:graphicFrameLocks noChangeAspect="1"/>
              </p:cNvGraphicFramePr>
              <p:nvPr/>
            </p:nvGraphicFramePr>
            <p:xfrm>
              <a:off x="3472" y="1200"/>
              <a:ext cx="184" cy="1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4" imgW="127000" imgH="127000" progId="Equation.DSMT4">
                      <p:embed/>
                    </p:oleObj>
                  </mc:Choice>
                  <mc:Fallback>
                    <p:oleObj name="Equation" r:id="rId14" imgW="127000" imgH="1270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472" y="1200"/>
                            <a:ext cx="184" cy="18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 xmlns="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xmlns="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 xmlns="">
                                <a:effectLst>
                                  <a:outerShdw blurRad="63500" dist="38099" dir="2700000" algn="ctr" rotWithShape="0">
                                    <a:srgbClr val="000000">
                                      <a:alpha val="74998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4412" name="Oval 24"/>
              <p:cNvSpPr>
                <a:spLocks noChangeArrowheads="1"/>
              </p:cNvSpPr>
              <p:nvPr/>
            </p:nvSpPr>
            <p:spPr bwMode="auto">
              <a:xfrm>
                <a:off x="3456" y="1200"/>
                <a:ext cx="192" cy="19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4386" name="Group 25"/>
            <p:cNvGrpSpPr>
              <a:grpSpLocks/>
            </p:cNvGrpSpPr>
            <p:nvPr/>
          </p:nvGrpSpPr>
          <p:grpSpPr bwMode="auto">
            <a:xfrm>
              <a:off x="2984" y="1776"/>
              <a:ext cx="200" cy="192"/>
              <a:chOff x="3456" y="1200"/>
              <a:chExt cx="200" cy="192"/>
            </a:xfrm>
          </p:grpSpPr>
          <p:graphicFrame>
            <p:nvGraphicFramePr>
              <p:cNvPr id="14350" name="Object 14"/>
              <p:cNvGraphicFramePr>
                <a:graphicFrameLocks noChangeAspect="1"/>
              </p:cNvGraphicFramePr>
              <p:nvPr/>
            </p:nvGraphicFramePr>
            <p:xfrm>
              <a:off x="3472" y="1200"/>
              <a:ext cx="184" cy="1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6" imgW="127000" imgH="127000" progId="Equation.DSMT4">
                      <p:embed/>
                    </p:oleObj>
                  </mc:Choice>
                  <mc:Fallback>
                    <p:oleObj name="Equation" r:id="rId16" imgW="127000" imgH="1270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472" y="1200"/>
                            <a:ext cx="184" cy="18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 xmlns="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xmlns="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 xmlns="">
                                <a:effectLst>
                                  <a:outerShdw blurRad="63500" dist="38099" dir="2700000" algn="ctr" rotWithShape="0">
                                    <a:srgbClr val="000000">
                                      <a:alpha val="74998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4411" name="Oval 27"/>
              <p:cNvSpPr>
                <a:spLocks noChangeArrowheads="1"/>
              </p:cNvSpPr>
              <p:nvPr/>
            </p:nvSpPr>
            <p:spPr bwMode="auto">
              <a:xfrm>
                <a:off x="3456" y="1200"/>
                <a:ext cx="192" cy="19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4387" name="Group 28"/>
            <p:cNvGrpSpPr>
              <a:grpSpLocks/>
            </p:cNvGrpSpPr>
            <p:nvPr/>
          </p:nvGrpSpPr>
          <p:grpSpPr bwMode="auto">
            <a:xfrm>
              <a:off x="3744" y="1776"/>
              <a:ext cx="200" cy="192"/>
              <a:chOff x="3456" y="1200"/>
              <a:chExt cx="200" cy="192"/>
            </a:xfrm>
          </p:grpSpPr>
          <p:graphicFrame>
            <p:nvGraphicFramePr>
              <p:cNvPr id="14349" name="Object 13"/>
              <p:cNvGraphicFramePr>
                <a:graphicFrameLocks noChangeAspect="1"/>
              </p:cNvGraphicFramePr>
              <p:nvPr/>
            </p:nvGraphicFramePr>
            <p:xfrm>
              <a:off x="3472" y="1200"/>
              <a:ext cx="184" cy="1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8" imgW="127000" imgH="127000" progId="Equation.DSMT4">
                      <p:embed/>
                    </p:oleObj>
                  </mc:Choice>
                  <mc:Fallback>
                    <p:oleObj name="Equation" r:id="rId18" imgW="127000" imgH="1270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472" y="1200"/>
                            <a:ext cx="184" cy="18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 xmlns="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xmlns="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 xmlns="">
                                <a:effectLst>
                                  <a:outerShdw blurRad="63500" dist="38099" dir="2700000" algn="ctr" rotWithShape="0">
                                    <a:srgbClr val="000000">
                                      <a:alpha val="74998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4410" name="Oval 30"/>
              <p:cNvSpPr>
                <a:spLocks noChangeArrowheads="1"/>
              </p:cNvSpPr>
              <p:nvPr/>
            </p:nvSpPr>
            <p:spPr bwMode="auto">
              <a:xfrm>
                <a:off x="3456" y="1200"/>
                <a:ext cx="192" cy="19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4388" name="Group 31"/>
            <p:cNvGrpSpPr>
              <a:grpSpLocks/>
            </p:cNvGrpSpPr>
            <p:nvPr/>
          </p:nvGrpSpPr>
          <p:grpSpPr bwMode="auto">
            <a:xfrm>
              <a:off x="4504" y="1776"/>
              <a:ext cx="200" cy="192"/>
              <a:chOff x="3456" y="1200"/>
              <a:chExt cx="200" cy="192"/>
            </a:xfrm>
          </p:grpSpPr>
          <p:graphicFrame>
            <p:nvGraphicFramePr>
              <p:cNvPr id="14348" name="Object 12"/>
              <p:cNvGraphicFramePr>
                <a:graphicFrameLocks noChangeAspect="1"/>
              </p:cNvGraphicFramePr>
              <p:nvPr/>
            </p:nvGraphicFramePr>
            <p:xfrm>
              <a:off x="3472" y="1200"/>
              <a:ext cx="184" cy="1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20" imgW="127000" imgH="127000" progId="Equation.DSMT4">
                      <p:embed/>
                    </p:oleObj>
                  </mc:Choice>
                  <mc:Fallback>
                    <p:oleObj name="Equation" r:id="rId20" imgW="127000" imgH="1270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1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472" y="1200"/>
                            <a:ext cx="184" cy="18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 xmlns="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xmlns="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 xmlns="">
                                <a:effectLst>
                                  <a:outerShdw blurRad="63500" dist="38099" dir="2700000" algn="ctr" rotWithShape="0">
                                    <a:srgbClr val="000000">
                                      <a:alpha val="74998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4409" name="Oval 33"/>
              <p:cNvSpPr>
                <a:spLocks noChangeArrowheads="1"/>
              </p:cNvSpPr>
              <p:nvPr/>
            </p:nvSpPr>
            <p:spPr bwMode="auto">
              <a:xfrm>
                <a:off x="3456" y="1200"/>
                <a:ext cx="192" cy="19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4389" name="Group 34"/>
            <p:cNvGrpSpPr>
              <a:grpSpLocks/>
            </p:cNvGrpSpPr>
            <p:nvPr/>
          </p:nvGrpSpPr>
          <p:grpSpPr bwMode="auto">
            <a:xfrm>
              <a:off x="1104" y="2256"/>
              <a:ext cx="200" cy="192"/>
              <a:chOff x="3456" y="1200"/>
              <a:chExt cx="200" cy="192"/>
            </a:xfrm>
          </p:grpSpPr>
          <p:graphicFrame>
            <p:nvGraphicFramePr>
              <p:cNvPr id="14347" name="Object 11"/>
              <p:cNvGraphicFramePr>
                <a:graphicFrameLocks noChangeAspect="1"/>
              </p:cNvGraphicFramePr>
              <p:nvPr/>
            </p:nvGraphicFramePr>
            <p:xfrm>
              <a:off x="3472" y="1200"/>
              <a:ext cx="184" cy="1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22" imgW="127000" imgH="127000" progId="Equation.DSMT4">
                      <p:embed/>
                    </p:oleObj>
                  </mc:Choice>
                  <mc:Fallback>
                    <p:oleObj name="Equation" r:id="rId22" imgW="127000" imgH="1270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3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472" y="1200"/>
                            <a:ext cx="184" cy="18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 xmlns="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xmlns="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 xmlns="">
                                <a:effectLst>
                                  <a:outerShdw blurRad="63500" dist="38099" dir="2700000" algn="ctr" rotWithShape="0">
                                    <a:srgbClr val="000000">
                                      <a:alpha val="74998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4408" name="Oval 36"/>
              <p:cNvSpPr>
                <a:spLocks noChangeArrowheads="1"/>
              </p:cNvSpPr>
              <p:nvPr/>
            </p:nvSpPr>
            <p:spPr bwMode="auto">
              <a:xfrm>
                <a:off x="3456" y="1200"/>
                <a:ext cx="192" cy="19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4390" name="Group 37"/>
            <p:cNvGrpSpPr>
              <a:grpSpLocks/>
            </p:cNvGrpSpPr>
            <p:nvPr/>
          </p:nvGrpSpPr>
          <p:grpSpPr bwMode="auto">
            <a:xfrm>
              <a:off x="1864" y="2256"/>
              <a:ext cx="200" cy="192"/>
              <a:chOff x="3456" y="1200"/>
              <a:chExt cx="200" cy="192"/>
            </a:xfrm>
          </p:grpSpPr>
          <p:graphicFrame>
            <p:nvGraphicFramePr>
              <p:cNvPr id="14346" name="Object 10"/>
              <p:cNvGraphicFramePr>
                <a:graphicFrameLocks noChangeAspect="1"/>
              </p:cNvGraphicFramePr>
              <p:nvPr/>
            </p:nvGraphicFramePr>
            <p:xfrm>
              <a:off x="3472" y="1200"/>
              <a:ext cx="184" cy="1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24" imgW="127000" imgH="127000" progId="Equation.DSMT4">
                      <p:embed/>
                    </p:oleObj>
                  </mc:Choice>
                  <mc:Fallback>
                    <p:oleObj name="Equation" r:id="rId24" imgW="127000" imgH="1270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472" y="1200"/>
                            <a:ext cx="184" cy="18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 xmlns="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xmlns="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 xmlns="">
                                <a:effectLst>
                                  <a:outerShdw blurRad="63500" dist="38099" dir="2700000" algn="ctr" rotWithShape="0">
                                    <a:srgbClr val="000000">
                                      <a:alpha val="74998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4407" name="Oval 39"/>
              <p:cNvSpPr>
                <a:spLocks noChangeArrowheads="1"/>
              </p:cNvSpPr>
              <p:nvPr/>
            </p:nvSpPr>
            <p:spPr bwMode="auto">
              <a:xfrm>
                <a:off x="3456" y="1200"/>
                <a:ext cx="192" cy="19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4391" name="Group 40"/>
            <p:cNvGrpSpPr>
              <a:grpSpLocks/>
            </p:cNvGrpSpPr>
            <p:nvPr/>
          </p:nvGrpSpPr>
          <p:grpSpPr bwMode="auto">
            <a:xfrm>
              <a:off x="2624" y="2256"/>
              <a:ext cx="200" cy="192"/>
              <a:chOff x="3456" y="1200"/>
              <a:chExt cx="200" cy="192"/>
            </a:xfrm>
          </p:grpSpPr>
          <p:graphicFrame>
            <p:nvGraphicFramePr>
              <p:cNvPr id="14345" name="Object 9"/>
              <p:cNvGraphicFramePr>
                <a:graphicFrameLocks noChangeAspect="1"/>
              </p:cNvGraphicFramePr>
              <p:nvPr/>
            </p:nvGraphicFramePr>
            <p:xfrm>
              <a:off x="3472" y="1200"/>
              <a:ext cx="184" cy="1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26" imgW="127000" imgH="127000" progId="Equation.DSMT4">
                      <p:embed/>
                    </p:oleObj>
                  </mc:Choice>
                  <mc:Fallback>
                    <p:oleObj name="Equation" r:id="rId26" imgW="127000" imgH="1270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472" y="1200"/>
                            <a:ext cx="184" cy="18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 xmlns="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xmlns="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 xmlns="">
                                <a:effectLst>
                                  <a:outerShdw blurRad="63500" dist="38099" dir="2700000" algn="ctr" rotWithShape="0">
                                    <a:srgbClr val="000000">
                                      <a:alpha val="74998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4406" name="Oval 42"/>
              <p:cNvSpPr>
                <a:spLocks noChangeArrowheads="1"/>
              </p:cNvSpPr>
              <p:nvPr/>
            </p:nvSpPr>
            <p:spPr bwMode="auto">
              <a:xfrm>
                <a:off x="3456" y="1200"/>
                <a:ext cx="192" cy="19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4392" name="Group 43"/>
            <p:cNvGrpSpPr>
              <a:grpSpLocks/>
            </p:cNvGrpSpPr>
            <p:nvPr/>
          </p:nvGrpSpPr>
          <p:grpSpPr bwMode="auto">
            <a:xfrm>
              <a:off x="3384" y="2256"/>
              <a:ext cx="200" cy="192"/>
              <a:chOff x="3456" y="1200"/>
              <a:chExt cx="200" cy="192"/>
            </a:xfrm>
          </p:grpSpPr>
          <p:graphicFrame>
            <p:nvGraphicFramePr>
              <p:cNvPr id="14344" name="Object 8"/>
              <p:cNvGraphicFramePr>
                <a:graphicFrameLocks noChangeAspect="1"/>
              </p:cNvGraphicFramePr>
              <p:nvPr/>
            </p:nvGraphicFramePr>
            <p:xfrm>
              <a:off x="3472" y="1200"/>
              <a:ext cx="184" cy="1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28" imgW="127000" imgH="127000" progId="Equation.DSMT4">
                      <p:embed/>
                    </p:oleObj>
                  </mc:Choice>
                  <mc:Fallback>
                    <p:oleObj name="Equation" r:id="rId28" imgW="127000" imgH="1270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472" y="1200"/>
                            <a:ext cx="184" cy="18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 xmlns="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xmlns="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 xmlns="">
                                <a:effectLst>
                                  <a:outerShdw blurRad="63500" dist="38099" dir="2700000" algn="ctr" rotWithShape="0">
                                    <a:srgbClr val="000000">
                                      <a:alpha val="74998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4405" name="Oval 45"/>
              <p:cNvSpPr>
                <a:spLocks noChangeArrowheads="1"/>
              </p:cNvSpPr>
              <p:nvPr/>
            </p:nvSpPr>
            <p:spPr bwMode="auto">
              <a:xfrm>
                <a:off x="3456" y="1200"/>
                <a:ext cx="192" cy="19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4393" name="Group 46"/>
            <p:cNvGrpSpPr>
              <a:grpSpLocks/>
            </p:cNvGrpSpPr>
            <p:nvPr/>
          </p:nvGrpSpPr>
          <p:grpSpPr bwMode="auto">
            <a:xfrm>
              <a:off x="4144" y="2256"/>
              <a:ext cx="200" cy="192"/>
              <a:chOff x="3456" y="1200"/>
              <a:chExt cx="200" cy="192"/>
            </a:xfrm>
          </p:grpSpPr>
          <p:graphicFrame>
            <p:nvGraphicFramePr>
              <p:cNvPr id="14343" name="Object 7"/>
              <p:cNvGraphicFramePr>
                <a:graphicFrameLocks noChangeAspect="1"/>
              </p:cNvGraphicFramePr>
              <p:nvPr/>
            </p:nvGraphicFramePr>
            <p:xfrm>
              <a:off x="3472" y="1200"/>
              <a:ext cx="184" cy="1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30" imgW="127000" imgH="127000" progId="Equation.DSMT4">
                      <p:embed/>
                    </p:oleObj>
                  </mc:Choice>
                  <mc:Fallback>
                    <p:oleObj name="Equation" r:id="rId30" imgW="127000" imgH="1270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1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472" y="1200"/>
                            <a:ext cx="184" cy="18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 xmlns="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xmlns="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 xmlns="">
                                <a:effectLst>
                                  <a:outerShdw blurRad="63500" dist="38099" dir="2700000" algn="ctr" rotWithShape="0">
                                    <a:srgbClr val="000000">
                                      <a:alpha val="74998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4404" name="Oval 48"/>
              <p:cNvSpPr>
                <a:spLocks noChangeArrowheads="1"/>
              </p:cNvSpPr>
              <p:nvPr/>
            </p:nvSpPr>
            <p:spPr bwMode="auto">
              <a:xfrm>
                <a:off x="3456" y="1200"/>
                <a:ext cx="192" cy="19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4394" name="Group 49"/>
            <p:cNvGrpSpPr>
              <a:grpSpLocks/>
            </p:cNvGrpSpPr>
            <p:nvPr/>
          </p:nvGrpSpPr>
          <p:grpSpPr bwMode="auto">
            <a:xfrm>
              <a:off x="1488" y="2736"/>
              <a:ext cx="200" cy="192"/>
              <a:chOff x="3456" y="1200"/>
              <a:chExt cx="200" cy="192"/>
            </a:xfrm>
          </p:grpSpPr>
          <p:graphicFrame>
            <p:nvGraphicFramePr>
              <p:cNvPr id="14342" name="Object 6"/>
              <p:cNvGraphicFramePr>
                <a:graphicFrameLocks noChangeAspect="1"/>
              </p:cNvGraphicFramePr>
              <p:nvPr/>
            </p:nvGraphicFramePr>
            <p:xfrm>
              <a:off x="3472" y="1200"/>
              <a:ext cx="184" cy="1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32" imgW="127000" imgH="127000" progId="Equation.DSMT4">
                      <p:embed/>
                    </p:oleObj>
                  </mc:Choice>
                  <mc:Fallback>
                    <p:oleObj name="Equation" r:id="rId32" imgW="127000" imgH="1270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3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472" y="1200"/>
                            <a:ext cx="184" cy="18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 xmlns="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xmlns="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 xmlns="">
                                <a:effectLst>
                                  <a:outerShdw blurRad="63500" dist="38099" dir="2700000" algn="ctr" rotWithShape="0">
                                    <a:srgbClr val="000000">
                                      <a:alpha val="74998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4403" name="Oval 51"/>
              <p:cNvSpPr>
                <a:spLocks noChangeArrowheads="1"/>
              </p:cNvSpPr>
              <p:nvPr/>
            </p:nvSpPr>
            <p:spPr bwMode="auto">
              <a:xfrm>
                <a:off x="3456" y="1200"/>
                <a:ext cx="192" cy="19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4395" name="Group 52"/>
            <p:cNvGrpSpPr>
              <a:grpSpLocks/>
            </p:cNvGrpSpPr>
            <p:nvPr/>
          </p:nvGrpSpPr>
          <p:grpSpPr bwMode="auto">
            <a:xfrm>
              <a:off x="2248" y="2736"/>
              <a:ext cx="200" cy="192"/>
              <a:chOff x="3456" y="1200"/>
              <a:chExt cx="200" cy="192"/>
            </a:xfrm>
          </p:grpSpPr>
          <p:graphicFrame>
            <p:nvGraphicFramePr>
              <p:cNvPr id="14341" name="Object 5"/>
              <p:cNvGraphicFramePr>
                <a:graphicFrameLocks noChangeAspect="1"/>
              </p:cNvGraphicFramePr>
              <p:nvPr/>
            </p:nvGraphicFramePr>
            <p:xfrm>
              <a:off x="3472" y="1200"/>
              <a:ext cx="184" cy="1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34" imgW="127000" imgH="127000" progId="Equation.DSMT4">
                      <p:embed/>
                    </p:oleObj>
                  </mc:Choice>
                  <mc:Fallback>
                    <p:oleObj name="Equation" r:id="rId34" imgW="127000" imgH="1270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472" y="1200"/>
                            <a:ext cx="184" cy="18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 xmlns="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xmlns="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 xmlns="">
                                <a:effectLst>
                                  <a:outerShdw blurRad="63500" dist="38099" dir="2700000" algn="ctr" rotWithShape="0">
                                    <a:srgbClr val="000000">
                                      <a:alpha val="74998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4402" name="Oval 54"/>
              <p:cNvSpPr>
                <a:spLocks noChangeArrowheads="1"/>
              </p:cNvSpPr>
              <p:nvPr/>
            </p:nvSpPr>
            <p:spPr bwMode="auto">
              <a:xfrm>
                <a:off x="3456" y="1200"/>
                <a:ext cx="192" cy="19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4396" name="Group 55"/>
            <p:cNvGrpSpPr>
              <a:grpSpLocks/>
            </p:cNvGrpSpPr>
            <p:nvPr/>
          </p:nvGrpSpPr>
          <p:grpSpPr bwMode="auto">
            <a:xfrm>
              <a:off x="3008" y="2736"/>
              <a:ext cx="200" cy="192"/>
              <a:chOff x="3456" y="1200"/>
              <a:chExt cx="200" cy="192"/>
            </a:xfrm>
          </p:grpSpPr>
          <p:graphicFrame>
            <p:nvGraphicFramePr>
              <p:cNvPr id="14340" name="Object 4"/>
              <p:cNvGraphicFramePr>
                <a:graphicFrameLocks noChangeAspect="1"/>
              </p:cNvGraphicFramePr>
              <p:nvPr/>
            </p:nvGraphicFramePr>
            <p:xfrm>
              <a:off x="3472" y="1200"/>
              <a:ext cx="184" cy="1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36" imgW="127000" imgH="127000" progId="Equation.DSMT4">
                      <p:embed/>
                    </p:oleObj>
                  </mc:Choice>
                  <mc:Fallback>
                    <p:oleObj name="Equation" r:id="rId36" imgW="127000" imgH="1270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472" y="1200"/>
                            <a:ext cx="184" cy="18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 xmlns="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xmlns="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 xmlns="">
                                <a:effectLst>
                                  <a:outerShdw blurRad="63500" dist="38099" dir="2700000" algn="ctr" rotWithShape="0">
                                    <a:srgbClr val="000000">
                                      <a:alpha val="74998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4401" name="Oval 57"/>
              <p:cNvSpPr>
                <a:spLocks noChangeArrowheads="1"/>
              </p:cNvSpPr>
              <p:nvPr/>
            </p:nvSpPr>
            <p:spPr bwMode="auto">
              <a:xfrm>
                <a:off x="3456" y="1200"/>
                <a:ext cx="192" cy="19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4397" name="Group 58"/>
            <p:cNvGrpSpPr>
              <a:grpSpLocks/>
            </p:cNvGrpSpPr>
            <p:nvPr/>
          </p:nvGrpSpPr>
          <p:grpSpPr bwMode="auto">
            <a:xfrm>
              <a:off x="3768" y="2736"/>
              <a:ext cx="200" cy="192"/>
              <a:chOff x="3456" y="1200"/>
              <a:chExt cx="200" cy="192"/>
            </a:xfrm>
          </p:grpSpPr>
          <p:graphicFrame>
            <p:nvGraphicFramePr>
              <p:cNvPr id="14339" name="Object 3"/>
              <p:cNvGraphicFramePr>
                <a:graphicFrameLocks noChangeAspect="1"/>
              </p:cNvGraphicFramePr>
              <p:nvPr/>
            </p:nvGraphicFramePr>
            <p:xfrm>
              <a:off x="3472" y="1200"/>
              <a:ext cx="184" cy="1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38" imgW="127000" imgH="127000" progId="Equation.DSMT4">
                      <p:embed/>
                    </p:oleObj>
                  </mc:Choice>
                  <mc:Fallback>
                    <p:oleObj name="Equation" r:id="rId38" imgW="127000" imgH="1270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472" y="1200"/>
                            <a:ext cx="184" cy="18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 xmlns="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xmlns="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 xmlns="">
                                <a:effectLst>
                                  <a:outerShdw blurRad="63500" dist="38099" dir="2700000" algn="ctr" rotWithShape="0">
                                    <a:srgbClr val="000000">
                                      <a:alpha val="74998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4400" name="Oval 60"/>
              <p:cNvSpPr>
                <a:spLocks noChangeArrowheads="1"/>
              </p:cNvSpPr>
              <p:nvPr/>
            </p:nvSpPr>
            <p:spPr bwMode="auto">
              <a:xfrm>
                <a:off x="3456" y="1200"/>
                <a:ext cx="192" cy="19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4398" name="Group 61"/>
            <p:cNvGrpSpPr>
              <a:grpSpLocks/>
            </p:cNvGrpSpPr>
            <p:nvPr/>
          </p:nvGrpSpPr>
          <p:grpSpPr bwMode="auto">
            <a:xfrm>
              <a:off x="4528" y="2736"/>
              <a:ext cx="200" cy="192"/>
              <a:chOff x="3456" y="1200"/>
              <a:chExt cx="200" cy="192"/>
            </a:xfrm>
          </p:grpSpPr>
          <p:graphicFrame>
            <p:nvGraphicFramePr>
              <p:cNvPr id="14338" name="Object 2"/>
              <p:cNvGraphicFramePr>
                <a:graphicFrameLocks noChangeAspect="1"/>
              </p:cNvGraphicFramePr>
              <p:nvPr/>
            </p:nvGraphicFramePr>
            <p:xfrm>
              <a:off x="3472" y="1200"/>
              <a:ext cx="184" cy="1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40" imgW="127000" imgH="127000" progId="Equation.DSMT4">
                      <p:embed/>
                    </p:oleObj>
                  </mc:Choice>
                  <mc:Fallback>
                    <p:oleObj name="Equation" r:id="rId40" imgW="127000" imgH="1270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1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472" y="1200"/>
                            <a:ext cx="184" cy="18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 xmlns="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xmlns="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 xmlns="">
                                <a:effectLst>
                                  <a:outerShdw blurRad="63500" dist="38099" dir="2700000" algn="ctr" rotWithShape="0">
                                    <a:srgbClr val="000000">
                                      <a:alpha val="74998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4399" name="Oval 63"/>
              <p:cNvSpPr>
                <a:spLocks noChangeArrowheads="1"/>
              </p:cNvSpPr>
              <p:nvPr/>
            </p:nvSpPr>
            <p:spPr bwMode="auto">
              <a:xfrm>
                <a:off x="3456" y="1200"/>
                <a:ext cx="192" cy="19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14359" name="Line 64"/>
          <p:cNvSpPr>
            <a:spLocks noChangeShapeType="1"/>
          </p:cNvSpPr>
          <p:nvPr/>
        </p:nvSpPr>
        <p:spPr bwMode="auto">
          <a:xfrm flipH="1">
            <a:off x="1622425" y="3352800"/>
            <a:ext cx="4572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60" name="Line 65"/>
          <p:cNvSpPr>
            <a:spLocks noChangeShapeType="1"/>
          </p:cNvSpPr>
          <p:nvPr/>
        </p:nvSpPr>
        <p:spPr bwMode="auto">
          <a:xfrm flipH="1">
            <a:off x="8023225" y="3352800"/>
            <a:ext cx="4572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61" name="Line 66"/>
          <p:cNvSpPr>
            <a:spLocks noChangeShapeType="1"/>
          </p:cNvSpPr>
          <p:nvPr/>
        </p:nvSpPr>
        <p:spPr bwMode="auto">
          <a:xfrm flipH="1" flipV="1">
            <a:off x="1622425" y="3352800"/>
            <a:ext cx="0" cy="2667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62" name="Line 67"/>
          <p:cNvSpPr>
            <a:spLocks noChangeShapeType="1"/>
          </p:cNvSpPr>
          <p:nvPr/>
        </p:nvSpPr>
        <p:spPr bwMode="auto">
          <a:xfrm flipH="1">
            <a:off x="1622425" y="6019800"/>
            <a:ext cx="3276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63" name="Line 68"/>
          <p:cNvSpPr>
            <a:spLocks noChangeShapeType="1"/>
          </p:cNvSpPr>
          <p:nvPr/>
        </p:nvSpPr>
        <p:spPr bwMode="auto">
          <a:xfrm flipH="1">
            <a:off x="5127625" y="6019800"/>
            <a:ext cx="3352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64" name="Line 69"/>
          <p:cNvSpPr>
            <a:spLocks noChangeShapeType="1"/>
          </p:cNvSpPr>
          <p:nvPr/>
        </p:nvSpPr>
        <p:spPr bwMode="auto">
          <a:xfrm flipH="1" flipV="1">
            <a:off x="8480425" y="3352800"/>
            <a:ext cx="0" cy="1295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65" name="Line 70"/>
          <p:cNvSpPr>
            <a:spLocks noChangeShapeType="1"/>
          </p:cNvSpPr>
          <p:nvPr/>
        </p:nvSpPr>
        <p:spPr bwMode="auto">
          <a:xfrm flipH="1" flipV="1">
            <a:off x="8480425" y="5410200"/>
            <a:ext cx="0" cy="609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66" name="Line 71"/>
          <p:cNvSpPr>
            <a:spLocks noChangeShapeType="1"/>
          </p:cNvSpPr>
          <p:nvPr/>
        </p:nvSpPr>
        <p:spPr bwMode="auto">
          <a:xfrm>
            <a:off x="8480425" y="4648200"/>
            <a:ext cx="304800" cy="228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67" name="Line 72"/>
          <p:cNvSpPr>
            <a:spLocks noChangeShapeType="1"/>
          </p:cNvSpPr>
          <p:nvPr/>
        </p:nvSpPr>
        <p:spPr bwMode="auto">
          <a:xfrm flipH="1">
            <a:off x="8175625" y="4876800"/>
            <a:ext cx="60960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68" name="Line 73"/>
          <p:cNvSpPr>
            <a:spLocks noChangeShapeType="1"/>
          </p:cNvSpPr>
          <p:nvPr/>
        </p:nvSpPr>
        <p:spPr bwMode="auto">
          <a:xfrm>
            <a:off x="8175625" y="5181600"/>
            <a:ext cx="304800" cy="228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69" name="Line 74"/>
          <p:cNvSpPr>
            <a:spLocks noChangeShapeType="1"/>
          </p:cNvSpPr>
          <p:nvPr/>
        </p:nvSpPr>
        <p:spPr bwMode="auto">
          <a:xfrm flipH="1" flipV="1">
            <a:off x="4899025" y="5638800"/>
            <a:ext cx="0" cy="762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70" name="Line 75"/>
          <p:cNvSpPr>
            <a:spLocks noChangeShapeType="1"/>
          </p:cNvSpPr>
          <p:nvPr/>
        </p:nvSpPr>
        <p:spPr bwMode="auto">
          <a:xfrm flipH="1" flipV="1">
            <a:off x="5127625" y="5867400"/>
            <a:ext cx="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74" name="Text Box 79"/>
          <p:cNvSpPr txBox="1">
            <a:spLocks noChangeArrowheads="1"/>
          </p:cNvSpPr>
          <p:nvPr/>
        </p:nvSpPr>
        <p:spPr bwMode="auto">
          <a:xfrm>
            <a:off x="238124" y="587514"/>
            <a:ext cx="86899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800" dirty="0">
                <a:solidFill>
                  <a:srgbClr val="0000FF"/>
                </a:solidFill>
                <a:latin typeface="Apple Chancery"/>
                <a:cs typeface="Apple Chancery"/>
              </a:rPr>
              <a:t>What happens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when</a:t>
            </a:r>
            <a:r>
              <a:rPr lang="en-US" sz="2000" dirty="0">
                <a:latin typeface="Times New Roman"/>
                <a:cs typeface="Times New Roman"/>
              </a:rPr>
              <a:t>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plate</a:t>
            </a:r>
            <a:r>
              <a:rPr lang="en-US" sz="2000" dirty="0">
                <a:latin typeface="Times New Roman"/>
                <a:cs typeface="Times New Roman"/>
              </a:rPr>
              <a:t> is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permeated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by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B-fld</a:t>
            </a:r>
            <a:r>
              <a:rPr lang="en-US" sz="2000" i="1" dirty="0">
                <a:latin typeface="Times New Roman"/>
                <a:cs typeface="Times New Roman"/>
              </a:rPr>
              <a:t>.</a:t>
            </a:r>
            <a:endParaRPr lang="en-US" sz="2000" dirty="0">
              <a:latin typeface="Times New Roman"/>
              <a:cs typeface="Times New Roman"/>
            </a:endParaRPr>
          </a:p>
        </p:txBody>
      </p:sp>
      <p:sp>
        <p:nvSpPr>
          <p:cNvPr id="14376" name="Rectangle 8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3" name="TextBox 82"/>
          <p:cNvSpPr txBox="1">
            <a:spLocks noChangeArrowheads="1"/>
          </p:cNvSpPr>
          <p:nvPr/>
        </p:nvSpPr>
        <p:spPr bwMode="auto">
          <a:xfrm>
            <a:off x="8719662" y="6472238"/>
            <a:ext cx="389017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53.)</a:t>
            </a:r>
          </a:p>
        </p:txBody>
      </p:sp>
      <p:graphicFrame>
        <p:nvGraphicFramePr>
          <p:cNvPr id="84" name="Object 8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65211145"/>
              </p:ext>
            </p:extLst>
          </p:nvPr>
        </p:nvGraphicFramePr>
        <p:xfrm>
          <a:off x="4947443" y="6335712"/>
          <a:ext cx="360363" cy="384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2" imgW="190500" imgH="203200" progId="Equation.DSMT4">
                  <p:embed/>
                </p:oleObj>
              </mc:Choice>
              <mc:Fallback>
                <p:oleObj name="Equation" r:id="rId42" imgW="190500" imgH="203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3"/>
                      <a:stretch>
                        <a:fillRect/>
                      </a:stretch>
                    </p:blipFill>
                    <p:spPr>
                      <a:xfrm>
                        <a:off x="4947443" y="6335712"/>
                        <a:ext cx="360363" cy="3841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5" name="Object 8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63913325"/>
              </p:ext>
            </p:extLst>
          </p:nvPr>
        </p:nvGraphicFramePr>
        <p:xfrm>
          <a:off x="8807450" y="4885531"/>
          <a:ext cx="288925" cy="287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4" imgW="152400" imgH="152400" progId="Equation.DSMT4">
                  <p:embed/>
                </p:oleObj>
              </mc:Choice>
              <mc:Fallback>
                <p:oleObj name="Equation" r:id="rId44" imgW="152400" imgH="152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5"/>
                      <a:stretch>
                        <a:fillRect/>
                      </a:stretch>
                    </p:blipFill>
                    <p:spPr>
                      <a:xfrm>
                        <a:off x="8807450" y="4885531"/>
                        <a:ext cx="288925" cy="2873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6" name="Object 8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04523077"/>
              </p:ext>
            </p:extLst>
          </p:nvPr>
        </p:nvGraphicFramePr>
        <p:xfrm>
          <a:off x="7588250" y="1924844"/>
          <a:ext cx="265113" cy="288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6" imgW="139700" imgH="152400" progId="Equation.DSMT4">
                  <p:embed/>
                </p:oleObj>
              </mc:Choice>
              <mc:Fallback>
                <p:oleObj name="Equation" r:id="rId46" imgW="139700" imgH="152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7"/>
                      <a:stretch>
                        <a:fillRect/>
                      </a:stretch>
                    </p:blipFill>
                    <p:spPr>
                      <a:xfrm>
                        <a:off x="7588250" y="1924844"/>
                        <a:ext cx="265113" cy="288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7" name="Text Box 107"/>
          <p:cNvSpPr txBox="1">
            <a:spLocks noChangeArrowheads="1"/>
          </p:cNvSpPr>
          <p:nvPr/>
        </p:nvSpPr>
        <p:spPr bwMode="auto">
          <a:xfrm>
            <a:off x="190499" y="2496285"/>
            <a:ext cx="1431925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plate permeated </a:t>
            </a:r>
            <a:r>
              <a:rPr lang="en-US" sz="2000" dirty="0">
                <a:latin typeface="Times New Roman"/>
                <a:cs typeface="Times New Roman"/>
              </a:rPr>
              <a:t>by </a:t>
            </a:r>
            <a:r>
              <a:rPr lang="en-US" sz="2000" i="1" dirty="0">
                <a:latin typeface="Times New Roman"/>
                <a:cs typeface="Times New Roman"/>
              </a:rPr>
              <a:t>B-</a:t>
            </a:r>
            <a:r>
              <a:rPr lang="en-US" sz="2000" i="1" dirty="0" err="1">
                <a:latin typeface="Times New Roman"/>
                <a:cs typeface="Times New Roman"/>
              </a:rPr>
              <a:t>fld</a:t>
            </a:r>
            <a:endParaRPr lang="en-US" sz="20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72837339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82" name="Group 2"/>
          <p:cNvGrpSpPr>
            <a:grpSpLocks/>
          </p:cNvGrpSpPr>
          <p:nvPr/>
        </p:nvGrpSpPr>
        <p:grpSpPr bwMode="auto">
          <a:xfrm>
            <a:off x="2060575" y="1828800"/>
            <a:ext cx="5981700" cy="2971800"/>
            <a:chOff x="1008" y="1152"/>
            <a:chExt cx="3768" cy="1872"/>
          </a:xfrm>
        </p:grpSpPr>
        <p:sp>
          <p:nvSpPr>
            <p:cNvPr id="15405" name="Rectangle 3"/>
            <p:cNvSpPr>
              <a:spLocks noChangeArrowheads="1"/>
            </p:cNvSpPr>
            <p:nvPr/>
          </p:nvSpPr>
          <p:spPr bwMode="auto">
            <a:xfrm>
              <a:off x="1008" y="1152"/>
              <a:ext cx="3768" cy="1872"/>
            </a:xfrm>
            <a:prstGeom prst="rect">
              <a:avLst/>
            </a:prstGeom>
            <a:solidFill>
              <a:srgbClr val="FFE9C9"/>
            </a:solidFill>
            <a:ln w="76200" cmpd="tri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5406" name="Group 4"/>
            <p:cNvGrpSpPr>
              <a:grpSpLocks/>
            </p:cNvGrpSpPr>
            <p:nvPr/>
          </p:nvGrpSpPr>
          <p:grpSpPr bwMode="auto">
            <a:xfrm>
              <a:off x="1104" y="1296"/>
              <a:ext cx="200" cy="192"/>
              <a:chOff x="3456" y="1200"/>
              <a:chExt cx="200" cy="192"/>
            </a:xfrm>
          </p:grpSpPr>
          <p:graphicFrame>
            <p:nvGraphicFramePr>
              <p:cNvPr id="15381" name="Object 21"/>
              <p:cNvGraphicFramePr>
                <a:graphicFrameLocks noChangeAspect="1"/>
              </p:cNvGraphicFramePr>
              <p:nvPr/>
            </p:nvGraphicFramePr>
            <p:xfrm>
              <a:off x="3472" y="1200"/>
              <a:ext cx="184" cy="1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2" imgW="127000" imgH="127000" progId="Equation.DSMT4">
                      <p:embed/>
                    </p:oleObj>
                  </mc:Choice>
                  <mc:Fallback>
                    <p:oleObj name="Equation" r:id="rId2" imgW="127000" imgH="1270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472" y="1200"/>
                            <a:ext cx="184" cy="18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 xmlns="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xmlns="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 xmlns="">
                                <a:effectLst>
                                  <a:outerShdw blurRad="63500" dist="38099" dir="2700000" algn="ctr" rotWithShape="0">
                                    <a:srgbClr val="000000">
                                      <a:alpha val="74998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5445" name="Oval 6"/>
              <p:cNvSpPr>
                <a:spLocks noChangeArrowheads="1"/>
              </p:cNvSpPr>
              <p:nvPr/>
            </p:nvSpPr>
            <p:spPr bwMode="auto">
              <a:xfrm>
                <a:off x="3456" y="1200"/>
                <a:ext cx="192" cy="19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5407" name="Group 7"/>
            <p:cNvGrpSpPr>
              <a:grpSpLocks/>
            </p:cNvGrpSpPr>
            <p:nvPr/>
          </p:nvGrpSpPr>
          <p:grpSpPr bwMode="auto">
            <a:xfrm>
              <a:off x="1864" y="1296"/>
              <a:ext cx="200" cy="192"/>
              <a:chOff x="3456" y="1200"/>
              <a:chExt cx="200" cy="192"/>
            </a:xfrm>
          </p:grpSpPr>
          <p:graphicFrame>
            <p:nvGraphicFramePr>
              <p:cNvPr id="15380" name="Object 20"/>
              <p:cNvGraphicFramePr>
                <a:graphicFrameLocks noChangeAspect="1"/>
              </p:cNvGraphicFramePr>
              <p:nvPr/>
            </p:nvGraphicFramePr>
            <p:xfrm>
              <a:off x="3472" y="1200"/>
              <a:ext cx="184" cy="1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4" imgW="127000" imgH="127000" progId="Equation.DSMT4">
                      <p:embed/>
                    </p:oleObj>
                  </mc:Choice>
                  <mc:Fallback>
                    <p:oleObj name="Equation" r:id="rId4" imgW="127000" imgH="1270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472" y="1200"/>
                            <a:ext cx="184" cy="18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 xmlns="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xmlns="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 xmlns="">
                                <a:effectLst>
                                  <a:outerShdw blurRad="63500" dist="38099" dir="2700000" algn="ctr" rotWithShape="0">
                                    <a:srgbClr val="000000">
                                      <a:alpha val="74998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5444" name="Oval 9"/>
              <p:cNvSpPr>
                <a:spLocks noChangeArrowheads="1"/>
              </p:cNvSpPr>
              <p:nvPr/>
            </p:nvSpPr>
            <p:spPr bwMode="auto">
              <a:xfrm>
                <a:off x="3456" y="1200"/>
                <a:ext cx="192" cy="19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5408" name="Group 10"/>
            <p:cNvGrpSpPr>
              <a:grpSpLocks/>
            </p:cNvGrpSpPr>
            <p:nvPr/>
          </p:nvGrpSpPr>
          <p:grpSpPr bwMode="auto">
            <a:xfrm>
              <a:off x="2624" y="1296"/>
              <a:ext cx="200" cy="192"/>
              <a:chOff x="3456" y="1200"/>
              <a:chExt cx="200" cy="192"/>
            </a:xfrm>
          </p:grpSpPr>
          <p:graphicFrame>
            <p:nvGraphicFramePr>
              <p:cNvPr id="15379" name="Object 19"/>
              <p:cNvGraphicFramePr>
                <a:graphicFrameLocks noChangeAspect="1"/>
              </p:cNvGraphicFramePr>
              <p:nvPr/>
            </p:nvGraphicFramePr>
            <p:xfrm>
              <a:off x="3472" y="1200"/>
              <a:ext cx="184" cy="1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6" imgW="127000" imgH="127000" progId="Equation.DSMT4">
                      <p:embed/>
                    </p:oleObj>
                  </mc:Choice>
                  <mc:Fallback>
                    <p:oleObj name="Equation" r:id="rId6" imgW="127000" imgH="1270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472" y="1200"/>
                            <a:ext cx="184" cy="18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 xmlns="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xmlns="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 xmlns="">
                                <a:effectLst>
                                  <a:outerShdw blurRad="63500" dist="38099" dir="2700000" algn="ctr" rotWithShape="0">
                                    <a:srgbClr val="000000">
                                      <a:alpha val="74998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5443" name="Oval 12"/>
              <p:cNvSpPr>
                <a:spLocks noChangeArrowheads="1"/>
              </p:cNvSpPr>
              <p:nvPr/>
            </p:nvSpPr>
            <p:spPr bwMode="auto">
              <a:xfrm>
                <a:off x="3456" y="1200"/>
                <a:ext cx="192" cy="19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5409" name="Group 13"/>
            <p:cNvGrpSpPr>
              <a:grpSpLocks/>
            </p:cNvGrpSpPr>
            <p:nvPr/>
          </p:nvGrpSpPr>
          <p:grpSpPr bwMode="auto">
            <a:xfrm>
              <a:off x="3384" y="1296"/>
              <a:ext cx="200" cy="192"/>
              <a:chOff x="3456" y="1200"/>
              <a:chExt cx="200" cy="192"/>
            </a:xfrm>
          </p:grpSpPr>
          <p:graphicFrame>
            <p:nvGraphicFramePr>
              <p:cNvPr id="15378" name="Object 18"/>
              <p:cNvGraphicFramePr>
                <a:graphicFrameLocks noChangeAspect="1"/>
              </p:cNvGraphicFramePr>
              <p:nvPr/>
            </p:nvGraphicFramePr>
            <p:xfrm>
              <a:off x="3472" y="1200"/>
              <a:ext cx="184" cy="1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8" imgW="127000" imgH="127000" progId="Equation.DSMT4">
                      <p:embed/>
                    </p:oleObj>
                  </mc:Choice>
                  <mc:Fallback>
                    <p:oleObj name="Equation" r:id="rId8" imgW="127000" imgH="1270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472" y="1200"/>
                            <a:ext cx="184" cy="18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 xmlns="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xmlns="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 xmlns="">
                                <a:effectLst>
                                  <a:outerShdw blurRad="63500" dist="38099" dir="2700000" algn="ctr" rotWithShape="0">
                                    <a:srgbClr val="000000">
                                      <a:alpha val="74998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5442" name="Oval 15"/>
              <p:cNvSpPr>
                <a:spLocks noChangeArrowheads="1"/>
              </p:cNvSpPr>
              <p:nvPr/>
            </p:nvSpPr>
            <p:spPr bwMode="auto">
              <a:xfrm>
                <a:off x="3456" y="1200"/>
                <a:ext cx="192" cy="19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5410" name="Group 16"/>
            <p:cNvGrpSpPr>
              <a:grpSpLocks/>
            </p:cNvGrpSpPr>
            <p:nvPr/>
          </p:nvGrpSpPr>
          <p:grpSpPr bwMode="auto">
            <a:xfrm>
              <a:off x="4144" y="1296"/>
              <a:ext cx="200" cy="192"/>
              <a:chOff x="3456" y="1200"/>
              <a:chExt cx="200" cy="192"/>
            </a:xfrm>
          </p:grpSpPr>
          <p:graphicFrame>
            <p:nvGraphicFramePr>
              <p:cNvPr id="15377" name="Object 17"/>
              <p:cNvGraphicFramePr>
                <a:graphicFrameLocks noChangeAspect="1"/>
              </p:cNvGraphicFramePr>
              <p:nvPr/>
            </p:nvGraphicFramePr>
            <p:xfrm>
              <a:off x="3472" y="1200"/>
              <a:ext cx="184" cy="1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0" imgW="127000" imgH="127000" progId="Equation.DSMT4">
                      <p:embed/>
                    </p:oleObj>
                  </mc:Choice>
                  <mc:Fallback>
                    <p:oleObj name="Equation" r:id="rId10" imgW="127000" imgH="1270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1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472" y="1200"/>
                            <a:ext cx="184" cy="18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 xmlns="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xmlns="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 xmlns="">
                                <a:effectLst>
                                  <a:outerShdw blurRad="63500" dist="38099" dir="2700000" algn="ctr" rotWithShape="0">
                                    <a:srgbClr val="000000">
                                      <a:alpha val="74998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5441" name="Oval 18"/>
              <p:cNvSpPr>
                <a:spLocks noChangeArrowheads="1"/>
              </p:cNvSpPr>
              <p:nvPr/>
            </p:nvSpPr>
            <p:spPr bwMode="auto">
              <a:xfrm>
                <a:off x="3456" y="1200"/>
                <a:ext cx="192" cy="19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5411" name="Group 19"/>
            <p:cNvGrpSpPr>
              <a:grpSpLocks/>
            </p:cNvGrpSpPr>
            <p:nvPr/>
          </p:nvGrpSpPr>
          <p:grpSpPr bwMode="auto">
            <a:xfrm>
              <a:off x="1464" y="1776"/>
              <a:ext cx="200" cy="192"/>
              <a:chOff x="3456" y="1200"/>
              <a:chExt cx="200" cy="192"/>
            </a:xfrm>
          </p:grpSpPr>
          <p:graphicFrame>
            <p:nvGraphicFramePr>
              <p:cNvPr id="15376" name="Object 16"/>
              <p:cNvGraphicFramePr>
                <a:graphicFrameLocks noChangeAspect="1"/>
              </p:cNvGraphicFramePr>
              <p:nvPr/>
            </p:nvGraphicFramePr>
            <p:xfrm>
              <a:off x="3472" y="1200"/>
              <a:ext cx="184" cy="1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2" imgW="127000" imgH="127000" progId="Equation.DSMT4">
                      <p:embed/>
                    </p:oleObj>
                  </mc:Choice>
                  <mc:Fallback>
                    <p:oleObj name="Equation" r:id="rId12" imgW="127000" imgH="1270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3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472" y="1200"/>
                            <a:ext cx="184" cy="18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 xmlns="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xmlns="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 xmlns="">
                                <a:effectLst>
                                  <a:outerShdw blurRad="63500" dist="38099" dir="2700000" algn="ctr" rotWithShape="0">
                                    <a:srgbClr val="000000">
                                      <a:alpha val="74998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5440" name="Oval 21"/>
              <p:cNvSpPr>
                <a:spLocks noChangeArrowheads="1"/>
              </p:cNvSpPr>
              <p:nvPr/>
            </p:nvSpPr>
            <p:spPr bwMode="auto">
              <a:xfrm>
                <a:off x="3456" y="1200"/>
                <a:ext cx="192" cy="19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5412" name="Group 22"/>
            <p:cNvGrpSpPr>
              <a:grpSpLocks/>
            </p:cNvGrpSpPr>
            <p:nvPr/>
          </p:nvGrpSpPr>
          <p:grpSpPr bwMode="auto">
            <a:xfrm>
              <a:off x="2224" y="1776"/>
              <a:ext cx="200" cy="192"/>
              <a:chOff x="3456" y="1200"/>
              <a:chExt cx="200" cy="192"/>
            </a:xfrm>
          </p:grpSpPr>
          <p:graphicFrame>
            <p:nvGraphicFramePr>
              <p:cNvPr id="15375" name="Object 15"/>
              <p:cNvGraphicFramePr>
                <a:graphicFrameLocks noChangeAspect="1"/>
              </p:cNvGraphicFramePr>
              <p:nvPr/>
            </p:nvGraphicFramePr>
            <p:xfrm>
              <a:off x="3472" y="1200"/>
              <a:ext cx="184" cy="1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4" imgW="127000" imgH="127000" progId="Equation.DSMT4">
                      <p:embed/>
                    </p:oleObj>
                  </mc:Choice>
                  <mc:Fallback>
                    <p:oleObj name="Equation" r:id="rId14" imgW="127000" imgH="1270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472" y="1200"/>
                            <a:ext cx="184" cy="18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 xmlns="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xmlns="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 xmlns="">
                                <a:effectLst>
                                  <a:outerShdw blurRad="63500" dist="38099" dir="2700000" algn="ctr" rotWithShape="0">
                                    <a:srgbClr val="000000">
                                      <a:alpha val="74998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5439" name="Oval 24"/>
              <p:cNvSpPr>
                <a:spLocks noChangeArrowheads="1"/>
              </p:cNvSpPr>
              <p:nvPr/>
            </p:nvSpPr>
            <p:spPr bwMode="auto">
              <a:xfrm>
                <a:off x="3456" y="1200"/>
                <a:ext cx="192" cy="19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5413" name="Group 25"/>
            <p:cNvGrpSpPr>
              <a:grpSpLocks/>
            </p:cNvGrpSpPr>
            <p:nvPr/>
          </p:nvGrpSpPr>
          <p:grpSpPr bwMode="auto">
            <a:xfrm>
              <a:off x="2984" y="1776"/>
              <a:ext cx="200" cy="192"/>
              <a:chOff x="3456" y="1200"/>
              <a:chExt cx="200" cy="192"/>
            </a:xfrm>
          </p:grpSpPr>
          <p:graphicFrame>
            <p:nvGraphicFramePr>
              <p:cNvPr id="15374" name="Object 14"/>
              <p:cNvGraphicFramePr>
                <a:graphicFrameLocks noChangeAspect="1"/>
              </p:cNvGraphicFramePr>
              <p:nvPr/>
            </p:nvGraphicFramePr>
            <p:xfrm>
              <a:off x="3472" y="1200"/>
              <a:ext cx="184" cy="1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6" imgW="127000" imgH="127000" progId="Equation.DSMT4">
                      <p:embed/>
                    </p:oleObj>
                  </mc:Choice>
                  <mc:Fallback>
                    <p:oleObj name="Equation" r:id="rId16" imgW="127000" imgH="1270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472" y="1200"/>
                            <a:ext cx="184" cy="18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 xmlns="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xmlns="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 xmlns="">
                                <a:effectLst>
                                  <a:outerShdw blurRad="63500" dist="38099" dir="2700000" algn="ctr" rotWithShape="0">
                                    <a:srgbClr val="000000">
                                      <a:alpha val="74998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5438" name="Oval 27"/>
              <p:cNvSpPr>
                <a:spLocks noChangeArrowheads="1"/>
              </p:cNvSpPr>
              <p:nvPr/>
            </p:nvSpPr>
            <p:spPr bwMode="auto">
              <a:xfrm>
                <a:off x="3456" y="1200"/>
                <a:ext cx="192" cy="19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5414" name="Group 28"/>
            <p:cNvGrpSpPr>
              <a:grpSpLocks/>
            </p:cNvGrpSpPr>
            <p:nvPr/>
          </p:nvGrpSpPr>
          <p:grpSpPr bwMode="auto">
            <a:xfrm>
              <a:off x="3744" y="1776"/>
              <a:ext cx="200" cy="192"/>
              <a:chOff x="3456" y="1200"/>
              <a:chExt cx="200" cy="192"/>
            </a:xfrm>
          </p:grpSpPr>
          <p:graphicFrame>
            <p:nvGraphicFramePr>
              <p:cNvPr id="15373" name="Object 13"/>
              <p:cNvGraphicFramePr>
                <a:graphicFrameLocks noChangeAspect="1"/>
              </p:cNvGraphicFramePr>
              <p:nvPr/>
            </p:nvGraphicFramePr>
            <p:xfrm>
              <a:off x="3472" y="1200"/>
              <a:ext cx="184" cy="1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8" imgW="127000" imgH="127000" progId="Equation.DSMT4">
                      <p:embed/>
                    </p:oleObj>
                  </mc:Choice>
                  <mc:Fallback>
                    <p:oleObj name="Equation" r:id="rId18" imgW="127000" imgH="1270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472" y="1200"/>
                            <a:ext cx="184" cy="18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 xmlns="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xmlns="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 xmlns="">
                                <a:effectLst>
                                  <a:outerShdw blurRad="63500" dist="38099" dir="2700000" algn="ctr" rotWithShape="0">
                                    <a:srgbClr val="000000">
                                      <a:alpha val="74998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5437" name="Oval 30"/>
              <p:cNvSpPr>
                <a:spLocks noChangeArrowheads="1"/>
              </p:cNvSpPr>
              <p:nvPr/>
            </p:nvSpPr>
            <p:spPr bwMode="auto">
              <a:xfrm>
                <a:off x="3456" y="1200"/>
                <a:ext cx="192" cy="19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5415" name="Group 31"/>
            <p:cNvGrpSpPr>
              <a:grpSpLocks/>
            </p:cNvGrpSpPr>
            <p:nvPr/>
          </p:nvGrpSpPr>
          <p:grpSpPr bwMode="auto">
            <a:xfrm>
              <a:off x="4504" y="1776"/>
              <a:ext cx="200" cy="192"/>
              <a:chOff x="3456" y="1200"/>
              <a:chExt cx="200" cy="192"/>
            </a:xfrm>
          </p:grpSpPr>
          <p:graphicFrame>
            <p:nvGraphicFramePr>
              <p:cNvPr id="15372" name="Object 12"/>
              <p:cNvGraphicFramePr>
                <a:graphicFrameLocks noChangeAspect="1"/>
              </p:cNvGraphicFramePr>
              <p:nvPr/>
            </p:nvGraphicFramePr>
            <p:xfrm>
              <a:off x="3472" y="1200"/>
              <a:ext cx="184" cy="1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20" imgW="127000" imgH="127000" progId="Equation.DSMT4">
                      <p:embed/>
                    </p:oleObj>
                  </mc:Choice>
                  <mc:Fallback>
                    <p:oleObj name="Equation" r:id="rId20" imgW="127000" imgH="1270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1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472" y="1200"/>
                            <a:ext cx="184" cy="18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 xmlns="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xmlns="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 xmlns="">
                                <a:effectLst>
                                  <a:outerShdw blurRad="63500" dist="38099" dir="2700000" algn="ctr" rotWithShape="0">
                                    <a:srgbClr val="000000">
                                      <a:alpha val="74998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5436" name="Oval 33"/>
              <p:cNvSpPr>
                <a:spLocks noChangeArrowheads="1"/>
              </p:cNvSpPr>
              <p:nvPr/>
            </p:nvSpPr>
            <p:spPr bwMode="auto">
              <a:xfrm>
                <a:off x="3456" y="1200"/>
                <a:ext cx="192" cy="19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5416" name="Group 34"/>
            <p:cNvGrpSpPr>
              <a:grpSpLocks/>
            </p:cNvGrpSpPr>
            <p:nvPr/>
          </p:nvGrpSpPr>
          <p:grpSpPr bwMode="auto">
            <a:xfrm>
              <a:off x="1104" y="2256"/>
              <a:ext cx="200" cy="192"/>
              <a:chOff x="3456" y="1200"/>
              <a:chExt cx="200" cy="192"/>
            </a:xfrm>
          </p:grpSpPr>
          <p:graphicFrame>
            <p:nvGraphicFramePr>
              <p:cNvPr id="15371" name="Object 11"/>
              <p:cNvGraphicFramePr>
                <a:graphicFrameLocks noChangeAspect="1"/>
              </p:cNvGraphicFramePr>
              <p:nvPr/>
            </p:nvGraphicFramePr>
            <p:xfrm>
              <a:off x="3472" y="1200"/>
              <a:ext cx="184" cy="1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22" imgW="127000" imgH="127000" progId="Equation.DSMT4">
                      <p:embed/>
                    </p:oleObj>
                  </mc:Choice>
                  <mc:Fallback>
                    <p:oleObj name="Equation" r:id="rId22" imgW="127000" imgH="1270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3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472" y="1200"/>
                            <a:ext cx="184" cy="18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 xmlns="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xmlns="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 xmlns="">
                                <a:effectLst>
                                  <a:outerShdw blurRad="63500" dist="38099" dir="2700000" algn="ctr" rotWithShape="0">
                                    <a:srgbClr val="000000">
                                      <a:alpha val="74998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5435" name="Oval 36"/>
              <p:cNvSpPr>
                <a:spLocks noChangeArrowheads="1"/>
              </p:cNvSpPr>
              <p:nvPr/>
            </p:nvSpPr>
            <p:spPr bwMode="auto">
              <a:xfrm>
                <a:off x="3456" y="1200"/>
                <a:ext cx="192" cy="19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5417" name="Group 37"/>
            <p:cNvGrpSpPr>
              <a:grpSpLocks/>
            </p:cNvGrpSpPr>
            <p:nvPr/>
          </p:nvGrpSpPr>
          <p:grpSpPr bwMode="auto">
            <a:xfrm>
              <a:off x="1864" y="2256"/>
              <a:ext cx="200" cy="192"/>
              <a:chOff x="3456" y="1200"/>
              <a:chExt cx="200" cy="192"/>
            </a:xfrm>
          </p:grpSpPr>
          <p:graphicFrame>
            <p:nvGraphicFramePr>
              <p:cNvPr id="15370" name="Object 10"/>
              <p:cNvGraphicFramePr>
                <a:graphicFrameLocks noChangeAspect="1"/>
              </p:cNvGraphicFramePr>
              <p:nvPr/>
            </p:nvGraphicFramePr>
            <p:xfrm>
              <a:off x="3472" y="1200"/>
              <a:ext cx="184" cy="1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24" imgW="127000" imgH="127000" progId="Equation.DSMT4">
                      <p:embed/>
                    </p:oleObj>
                  </mc:Choice>
                  <mc:Fallback>
                    <p:oleObj name="Equation" r:id="rId24" imgW="127000" imgH="1270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472" y="1200"/>
                            <a:ext cx="184" cy="18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 xmlns="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xmlns="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 xmlns="">
                                <a:effectLst>
                                  <a:outerShdw blurRad="63500" dist="38099" dir="2700000" algn="ctr" rotWithShape="0">
                                    <a:srgbClr val="000000">
                                      <a:alpha val="74998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5434" name="Oval 39"/>
              <p:cNvSpPr>
                <a:spLocks noChangeArrowheads="1"/>
              </p:cNvSpPr>
              <p:nvPr/>
            </p:nvSpPr>
            <p:spPr bwMode="auto">
              <a:xfrm>
                <a:off x="3456" y="1200"/>
                <a:ext cx="192" cy="19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5418" name="Group 40"/>
            <p:cNvGrpSpPr>
              <a:grpSpLocks/>
            </p:cNvGrpSpPr>
            <p:nvPr/>
          </p:nvGrpSpPr>
          <p:grpSpPr bwMode="auto">
            <a:xfrm>
              <a:off x="2624" y="2256"/>
              <a:ext cx="200" cy="192"/>
              <a:chOff x="3456" y="1200"/>
              <a:chExt cx="200" cy="192"/>
            </a:xfrm>
          </p:grpSpPr>
          <p:graphicFrame>
            <p:nvGraphicFramePr>
              <p:cNvPr id="15369" name="Object 9"/>
              <p:cNvGraphicFramePr>
                <a:graphicFrameLocks noChangeAspect="1"/>
              </p:cNvGraphicFramePr>
              <p:nvPr/>
            </p:nvGraphicFramePr>
            <p:xfrm>
              <a:off x="3472" y="1200"/>
              <a:ext cx="184" cy="1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26" imgW="127000" imgH="127000" progId="Equation.DSMT4">
                      <p:embed/>
                    </p:oleObj>
                  </mc:Choice>
                  <mc:Fallback>
                    <p:oleObj name="Equation" r:id="rId26" imgW="127000" imgH="1270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472" y="1200"/>
                            <a:ext cx="184" cy="18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 xmlns="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xmlns="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 xmlns="">
                                <a:effectLst>
                                  <a:outerShdw blurRad="63500" dist="38099" dir="2700000" algn="ctr" rotWithShape="0">
                                    <a:srgbClr val="000000">
                                      <a:alpha val="74998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5433" name="Oval 42"/>
              <p:cNvSpPr>
                <a:spLocks noChangeArrowheads="1"/>
              </p:cNvSpPr>
              <p:nvPr/>
            </p:nvSpPr>
            <p:spPr bwMode="auto">
              <a:xfrm>
                <a:off x="3456" y="1200"/>
                <a:ext cx="192" cy="19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5419" name="Group 43"/>
            <p:cNvGrpSpPr>
              <a:grpSpLocks/>
            </p:cNvGrpSpPr>
            <p:nvPr/>
          </p:nvGrpSpPr>
          <p:grpSpPr bwMode="auto">
            <a:xfrm>
              <a:off x="3384" y="2256"/>
              <a:ext cx="200" cy="192"/>
              <a:chOff x="3456" y="1200"/>
              <a:chExt cx="200" cy="192"/>
            </a:xfrm>
          </p:grpSpPr>
          <p:graphicFrame>
            <p:nvGraphicFramePr>
              <p:cNvPr id="15368" name="Object 8"/>
              <p:cNvGraphicFramePr>
                <a:graphicFrameLocks noChangeAspect="1"/>
              </p:cNvGraphicFramePr>
              <p:nvPr/>
            </p:nvGraphicFramePr>
            <p:xfrm>
              <a:off x="3472" y="1200"/>
              <a:ext cx="184" cy="1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28" imgW="127000" imgH="127000" progId="Equation.DSMT4">
                      <p:embed/>
                    </p:oleObj>
                  </mc:Choice>
                  <mc:Fallback>
                    <p:oleObj name="Equation" r:id="rId28" imgW="127000" imgH="1270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472" y="1200"/>
                            <a:ext cx="184" cy="18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 xmlns="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xmlns="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 xmlns="">
                                <a:effectLst>
                                  <a:outerShdw blurRad="63500" dist="38099" dir="2700000" algn="ctr" rotWithShape="0">
                                    <a:srgbClr val="000000">
                                      <a:alpha val="74998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5432" name="Oval 45"/>
              <p:cNvSpPr>
                <a:spLocks noChangeArrowheads="1"/>
              </p:cNvSpPr>
              <p:nvPr/>
            </p:nvSpPr>
            <p:spPr bwMode="auto">
              <a:xfrm>
                <a:off x="3456" y="1200"/>
                <a:ext cx="192" cy="19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5420" name="Group 46"/>
            <p:cNvGrpSpPr>
              <a:grpSpLocks/>
            </p:cNvGrpSpPr>
            <p:nvPr/>
          </p:nvGrpSpPr>
          <p:grpSpPr bwMode="auto">
            <a:xfrm>
              <a:off x="4144" y="2256"/>
              <a:ext cx="200" cy="192"/>
              <a:chOff x="3456" y="1200"/>
              <a:chExt cx="200" cy="192"/>
            </a:xfrm>
          </p:grpSpPr>
          <p:graphicFrame>
            <p:nvGraphicFramePr>
              <p:cNvPr id="15367" name="Object 7"/>
              <p:cNvGraphicFramePr>
                <a:graphicFrameLocks noChangeAspect="1"/>
              </p:cNvGraphicFramePr>
              <p:nvPr/>
            </p:nvGraphicFramePr>
            <p:xfrm>
              <a:off x="3472" y="1200"/>
              <a:ext cx="184" cy="1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30" imgW="127000" imgH="127000" progId="Equation.DSMT4">
                      <p:embed/>
                    </p:oleObj>
                  </mc:Choice>
                  <mc:Fallback>
                    <p:oleObj name="Equation" r:id="rId30" imgW="127000" imgH="1270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1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472" y="1200"/>
                            <a:ext cx="184" cy="18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 xmlns="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xmlns="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 xmlns="">
                                <a:effectLst>
                                  <a:outerShdw blurRad="63500" dist="38099" dir="2700000" algn="ctr" rotWithShape="0">
                                    <a:srgbClr val="000000">
                                      <a:alpha val="74998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5431" name="Oval 48"/>
              <p:cNvSpPr>
                <a:spLocks noChangeArrowheads="1"/>
              </p:cNvSpPr>
              <p:nvPr/>
            </p:nvSpPr>
            <p:spPr bwMode="auto">
              <a:xfrm>
                <a:off x="3456" y="1200"/>
                <a:ext cx="192" cy="19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5421" name="Group 49"/>
            <p:cNvGrpSpPr>
              <a:grpSpLocks/>
            </p:cNvGrpSpPr>
            <p:nvPr/>
          </p:nvGrpSpPr>
          <p:grpSpPr bwMode="auto">
            <a:xfrm>
              <a:off x="1488" y="2736"/>
              <a:ext cx="200" cy="192"/>
              <a:chOff x="3456" y="1200"/>
              <a:chExt cx="200" cy="192"/>
            </a:xfrm>
          </p:grpSpPr>
          <p:graphicFrame>
            <p:nvGraphicFramePr>
              <p:cNvPr id="15366" name="Object 6"/>
              <p:cNvGraphicFramePr>
                <a:graphicFrameLocks noChangeAspect="1"/>
              </p:cNvGraphicFramePr>
              <p:nvPr/>
            </p:nvGraphicFramePr>
            <p:xfrm>
              <a:off x="3472" y="1200"/>
              <a:ext cx="184" cy="1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32" imgW="127000" imgH="127000" progId="Equation.DSMT4">
                      <p:embed/>
                    </p:oleObj>
                  </mc:Choice>
                  <mc:Fallback>
                    <p:oleObj name="Equation" r:id="rId32" imgW="127000" imgH="1270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3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472" y="1200"/>
                            <a:ext cx="184" cy="18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 xmlns="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xmlns="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 xmlns="">
                                <a:effectLst>
                                  <a:outerShdw blurRad="63500" dist="38099" dir="2700000" algn="ctr" rotWithShape="0">
                                    <a:srgbClr val="000000">
                                      <a:alpha val="74998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5430" name="Oval 51"/>
              <p:cNvSpPr>
                <a:spLocks noChangeArrowheads="1"/>
              </p:cNvSpPr>
              <p:nvPr/>
            </p:nvSpPr>
            <p:spPr bwMode="auto">
              <a:xfrm>
                <a:off x="3456" y="1200"/>
                <a:ext cx="192" cy="19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5422" name="Group 52"/>
            <p:cNvGrpSpPr>
              <a:grpSpLocks/>
            </p:cNvGrpSpPr>
            <p:nvPr/>
          </p:nvGrpSpPr>
          <p:grpSpPr bwMode="auto">
            <a:xfrm>
              <a:off x="2248" y="2736"/>
              <a:ext cx="200" cy="192"/>
              <a:chOff x="3456" y="1200"/>
              <a:chExt cx="200" cy="192"/>
            </a:xfrm>
          </p:grpSpPr>
          <p:graphicFrame>
            <p:nvGraphicFramePr>
              <p:cNvPr id="15365" name="Object 5"/>
              <p:cNvGraphicFramePr>
                <a:graphicFrameLocks noChangeAspect="1"/>
              </p:cNvGraphicFramePr>
              <p:nvPr/>
            </p:nvGraphicFramePr>
            <p:xfrm>
              <a:off x="3472" y="1200"/>
              <a:ext cx="184" cy="1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34" imgW="127000" imgH="127000" progId="Equation.DSMT4">
                      <p:embed/>
                    </p:oleObj>
                  </mc:Choice>
                  <mc:Fallback>
                    <p:oleObj name="Equation" r:id="rId34" imgW="127000" imgH="1270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472" y="1200"/>
                            <a:ext cx="184" cy="18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 xmlns="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xmlns="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 xmlns="">
                                <a:effectLst>
                                  <a:outerShdw blurRad="63500" dist="38099" dir="2700000" algn="ctr" rotWithShape="0">
                                    <a:srgbClr val="000000">
                                      <a:alpha val="74998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5429" name="Oval 54"/>
              <p:cNvSpPr>
                <a:spLocks noChangeArrowheads="1"/>
              </p:cNvSpPr>
              <p:nvPr/>
            </p:nvSpPr>
            <p:spPr bwMode="auto">
              <a:xfrm>
                <a:off x="3456" y="1200"/>
                <a:ext cx="192" cy="19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5423" name="Group 55"/>
            <p:cNvGrpSpPr>
              <a:grpSpLocks/>
            </p:cNvGrpSpPr>
            <p:nvPr/>
          </p:nvGrpSpPr>
          <p:grpSpPr bwMode="auto">
            <a:xfrm>
              <a:off x="3008" y="2736"/>
              <a:ext cx="200" cy="192"/>
              <a:chOff x="3456" y="1200"/>
              <a:chExt cx="200" cy="192"/>
            </a:xfrm>
          </p:grpSpPr>
          <p:graphicFrame>
            <p:nvGraphicFramePr>
              <p:cNvPr id="15364" name="Object 4"/>
              <p:cNvGraphicFramePr>
                <a:graphicFrameLocks noChangeAspect="1"/>
              </p:cNvGraphicFramePr>
              <p:nvPr/>
            </p:nvGraphicFramePr>
            <p:xfrm>
              <a:off x="3472" y="1200"/>
              <a:ext cx="184" cy="1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36" imgW="127000" imgH="127000" progId="Equation.DSMT4">
                      <p:embed/>
                    </p:oleObj>
                  </mc:Choice>
                  <mc:Fallback>
                    <p:oleObj name="Equation" r:id="rId36" imgW="127000" imgH="1270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472" y="1200"/>
                            <a:ext cx="184" cy="18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 xmlns="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xmlns="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 xmlns="">
                                <a:effectLst>
                                  <a:outerShdw blurRad="63500" dist="38099" dir="2700000" algn="ctr" rotWithShape="0">
                                    <a:srgbClr val="000000">
                                      <a:alpha val="74998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5428" name="Oval 57"/>
              <p:cNvSpPr>
                <a:spLocks noChangeArrowheads="1"/>
              </p:cNvSpPr>
              <p:nvPr/>
            </p:nvSpPr>
            <p:spPr bwMode="auto">
              <a:xfrm>
                <a:off x="3456" y="1200"/>
                <a:ext cx="192" cy="19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5424" name="Group 58"/>
            <p:cNvGrpSpPr>
              <a:grpSpLocks/>
            </p:cNvGrpSpPr>
            <p:nvPr/>
          </p:nvGrpSpPr>
          <p:grpSpPr bwMode="auto">
            <a:xfrm>
              <a:off x="3768" y="2736"/>
              <a:ext cx="200" cy="192"/>
              <a:chOff x="3456" y="1200"/>
              <a:chExt cx="200" cy="192"/>
            </a:xfrm>
          </p:grpSpPr>
          <p:graphicFrame>
            <p:nvGraphicFramePr>
              <p:cNvPr id="15363" name="Object 3"/>
              <p:cNvGraphicFramePr>
                <a:graphicFrameLocks noChangeAspect="1"/>
              </p:cNvGraphicFramePr>
              <p:nvPr/>
            </p:nvGraphicFramePr>
            <p:xfrm>
              <a:off x="3472" y="1200"/>
              <a:ext cx="184" cy="1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38" imgW="127000" imgH="127000" progId="Equation.DSMT4">
                      <p:embed/>
                    </p:oleObj>
                  </mc:Choice>
                  <mc:Fallback>
                    <p:oleObj name="Equation" r:id="rId38" imgW="127000" imgH="1270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472" y="1200"/>
                            <a:ext cx="184" cy="18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 xmlns="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xmlns="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 xmlns="">
                                <a:effectLst>
                                  <a:outerShdw blurRad="63500" dist="38099" dir="2700000" algn="ctr" rotWithShape="0">
                                    <a:srgbClr val="000000">
                                      <a:alpha val="74998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5427" name="Oval 60"/>
              <p:cNvSpPr>
                <a:spLocks noChangeArrowheads="1"/>
              </p:cNvSpPr>
              <p:nvPr/>
            </p:nvSpPr>
            <p:spPr bwMode="auto">
              <a:xfrm>
                <a:off x="3456" y="1200"/>
                <a:ext cx="192" cy="19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5425" name="Group 61"/>
            <p:cNvGrpSpPr>
              <a:grpSpLocks/>
            </p:cNvGrpSpPr>
            <p:nvPr/>
          </p:nvGrpSpPr>
          <p:grpSpPr bwMode="auto">
            <a:xfrm>
              <a:off x="4528" y="2736"/>
              <a:ext cx="200" cy="192"/>
              <a:chOff x="3456" y="1200"/>
              <a:chExt cx="200" cy="192"/>
            </a:xfrm>
          </p:grpSpPr>
          <p:graphicFrame>
            <p:nvGraphicFramePr>
              <p:cNvPr id="15362" name="Object 2"/>
              <p:cNvGraphicFramePr>
                <a:graphicFrameLocks noChangeAspect="1"/>
              </p:cNvGraphicFramePr>
              <p:nvPr/>
            </p:nvGraphicFramePr>
            <p:xfrm>
              <a:off x="3472" y="1200"/>
              <a:ext cx="184" cy="1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40" imgW="127000" imgH="127000" progId="Equation.DSMT4">
                      <p:embed/>
                    </p:oleObj>
                  </mc:Choice>
                  <mc:Fallback>
                    <p:oleObj name="Equation" r:id="rId40" imgW="127000" imgH="1270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1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472" y="1200"/>
                            <a:ext cx="184" cy="18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 xmlns="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xmlns="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 xmlns="">
                                <a:effectLst>
                                  <a:outerShdw blurRad="63500" dist="38099" dir="2700000" algn="ctr" rotWithShape="0">
                                    <a:srgbClr val="000000">
                                      <a:alpha val="74998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5426" name="Oval 63"/>
              <p:cNvSpPr>
                <a:spLocks noChangeArrowheads="1"/>
              </p:cNvSpPr>
              <p:nvPr/>
            </p:nvSpPr>
            <p:spPr bwMode="auto">
              <a:xfrm>
                <a:off x="3456" y="1200"/>
                <a:ext cx="192" cy="19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15383" name="Line 64"/>
          <p:cNvSpPr>
            <a:spLocks noChangeShapeType="1"/>
          </p:cNvSpPr>
          <p:nvPr/>
        </p:nvSpPr>
        <p:spPr bwMode="auto">
          <a:xfrm flipH="1">
            <a:off x="1622425" y="3352800"/>
            <a:ext cx="4572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84" name="Line 65"/>
          <p:cNvSpPr>
            <a:spLocks noChangeShapeType="1"/>
          </p:cNvSpPr>
          <p:nvPr/>
        </p:nvSpPr>
        <p:spPr bwMode="auto">
          <a:xfrm flipH="1">
            <a:off x="8023225" y="3352800"/>
            <a:ext cx="4572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85" name="Line 66"/>
          <p:cNvSpPr>
            <a:spLocks noChangeShapeType="1"/>
          </p:cNvSpPr>
          <p:nvPr/>
        </p:nvSpPr>
        <p:spPr bwMode="auto">
          <a:xfrm flipH="1" flipV="1">
            <a:off x="1622425" y="3352800"/>
            <a:ext cx="0" cy="2667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86" name="Line 67"/>
          <p:cNvSpPr>
            <a:spLocks noChangeShapeType="1"/>
          </p:cNvSpPr>
          <p:nvPr/>
        </p:nvSpPr>
        <p:spPr bwMode="auto">
          <a:xfrm flipH="1">
            <a:off x="1622425" y="6019800"/>
            <a:ext cx="3276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87" name="Line 68"/>
          <p:cNvSpPr>
            <a:spLocks noChangeShapeType="1"/>
          </p:cNvSpPr>
          <p:nvPr/>
        </p:nvSpPr>
        <p:spPr bwMode="auto">
          <a:xfrm flipH="1">
            <a:off x="5127625" y="6019800"/>
            <a:ext cx="3352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88" name="Line 69"/>
          <p:cNvSpPr>
            <a:spLocks noChangeShapeType="1"/>
          </p:cNvSpPr>
          <p:nvPr/>
        </p:nvSpPr>
        <p:spPr bwMode="auto">
          <a:xfrm flipH="1" flipV="1">
            <a:off x="8480425" y="3352800"/>
            <a:ext cx="0" cy="1295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89" name="Line 70"/>
          <p:cNvSpPr>
            <a:spLocks noChangeShapeType="1"/>
          </p:cNvSpPr>
          <p:nvPr/>
        </p:nvSpPr>
        <p:spPr bwMode="auto">
          <a:xfrm flipH="1" flipV="1">
            <a:off x="8480425" y="5410200"/>
            <a:ext cx="0" cy="609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90" name="Line 71"/>
          <p:cNvSpPr>
            <a:spLocks noChangeShapeType="1"/>
          </p:cNvSpPr>
          <p:nvPr/>
        </p:nvSpPr>
        <p:spPr bwMode="auto">
          <a:xfrm>
            <a:off x="8480425" y="4648200"/>
            <a:ext cx="304800" cy="228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91" name="Line 72"/>
          <p:cNvSpPr>
            <a:spLocks noChangeShapeType="1"/>
          </p:cNvSpPr>
          <p:nvPr/>
        </p:nvSpPr>
        <p:spPr bwMode="auto">
          <a:xfrm flipH="1">
            <a:off x="8175625" y="4876800"/>
            <a:ext cx="60960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92" name="Line 73"/>
          <p:cNvSpPr>
            <a:spLocks noChangeShapeType="1"/>
          </p:cNvSpPr>
          <p:nvPr/>
        </p:nvSpPr>
        <p:spPr bwMode="auto">
          <a:xfrm>
            <a:off x="8175625" y="5181600"/>
            <a:ext cx="304800" cy="228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93" name="Line 74"/>
          <p:cNvSpPr>
            <a:spLocks noChangeShapeType="1"/>
          </p:cNvSpPr>
          <p:nvPr/>
        </p:nvSpPr>
        <p:spPr bwMode="auto">
          <a:xfrm flipH="1" flipV="1">
            <a:off x="4899025" y="5638800"/>
            <a:ext cx="0" cy="762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94" name="Line 75"/>
          <p:cNvSpPr>
            <a:spLocks noChangeShapeType="1"/>
          </p:cNvSpPr>
          <p:nvPr/>
        </p:nvSpPr>
        <p:spPr bwMode="auto">
          <a:xfrm flipH="1" flipV="1">
            <a:off x="5127625" y="5867400"/>
            <a:ext cx="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2108200" y="2133600"/>
            <a:ext cx="5943600" cy="1219200"/>
            <a:chOff x="2108200" y="2133600"/>
            <a:chExt cx="5943600" cy="1219200"/>
          </a:xfrm>
        </p:grpSpPr>
        <p:sp>
          <p:nvSpPr>
            <p:cNvPr id="15400" name="Freeform 82"/>
            <p:cNvSpPr>
              <a:spLocks/>
            </p:cNvSpPr>
            <p:nvPr/>
          </p:nvSpPr>
          <p:spPr bwMode="auto">
            <a:xfrm>
              <a:off x="2108200" y="2362200"/>
              <a:ext cx="5943600" cy="990600"/>
            </a:xfrm>
            <a:custGeom>
              <a:avLst/>
              <a:gdLst>
                <a:gd name="T0" fmla="*/ 0 w 3744"/>
                <a:gd name="T1" fmla="*/ 624 h 624"/>
                <a:gd name="T2" fmla="*/ 192 w 3744"/>
                <a:gd name="T3" fmla="*/ 576 h 624"/>
                <a:gd name="T4" fmla="*/ 384 w 3744"/>
                <a:gd name="T5" fmla="*/ 384 h 624"/>
                <a:gd name="T6" fmla="*/ 576 w 3744"/>
                <a:gd name="T7" fmla="*/ 192 h 624"/>
                <a:gd name="T8" fmla="*/ 864 w 3744"/>
                <a:gd name="T9" fmla="*/ 48 h 624"/>
                <a:gd name="T10" fmla="*/ 1680 w 3744"/>
                <a:gd name="T11" fmla="*/ 0 h 624"/>
                <a:gd name="T12" fmla="*/ 2640 w 3744"/>
                <a:gd name="T13" fmla="*/ 48 h 624"/>
                <a:gd name="T14" fmla="*/ 3072 w 3744"/>
                <a:gd name="T15" fmla="*/ 240 h 624"/>
                <a:gd name="T16" fmla="*/ 3360 w 3744"/>
                <a:gd name="T17" fmla="*/ 528 h 624"/>
                <a:gd name="T18" fmla="*/ 3744 w 3744"/>
                <a:gd name="T19" fmla="*/ 624 h 62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744"/>
                <a:gd name="T31" fmla="*/ 0 h 624"/>
                <a:gd name="T32" fmla="*/ 3744 w 3744"/>
                <a:gd name="T33" fmla="*/ 624 h 62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744" h="624">
                  <a:moveTo>
                    <a:pt x="0" y="624"/>
                  </a:moveTo>
                  <a:cubicBezTo>
                    <a:pt x="64" y="620"/>
                    <a:pt x="128" y="616"/>
                    <a:pt x="192" y="576"/>
                  </a:cubicBezTo>
                  <a:cubicBezTo>
                    <a:pt x="256" y="536"/>
                    <a:pt x="320" y="448"/>
                    <a:pt x="384" y="384"/>
                  </a:cubicBezTo>
                  <a:cubicBezTo>
                    <a:pt x="448" y="320"/>
                    <a:pt x="496" y="248"/>
                    <a:pt x="576" y="192"/>
                  </a:cubicBezTo>
                  <a:cubicBezTo>
                    <a:pt x="656" y="136"/>
                    <a:pt x="680" y="80"/>
                    <a:pt x="864" y="48"/>
                  </a:cubicBezTo>
                  <a:cubicBezTo>
                    <a:pt x="1048" y="16"/>
                    <a:pt x="1384" y="0"/>
                    <a:pt x="1680" y="0"/>
                  </a:cubicBezTo>
                  <a:cubicBezTo>
                    <a:pt x="1976" y="0"/>
                    <a:pt x="2408" y="8"/>
                    <a:pt x="2640" y="48"/>
                  </a:cubicBezTo>
                  <a:cubicBezTo>
                    <a:pt x="2872" y="88"/>
                    <a:pt x="2952" y="160"/>
                    <a:pt x="3072" y="240"/>
                  </a:cubicBezTo>
                  <a:cubicBezTo>
                    <a:pt x="3192" y="320"/>
                    <a:pt x="3248" y="464"/>
                    <a:pt x="3360" y="528"/>
                  </a:cubicBezTo>
                  <a:cubicBezTo>
                    <a:pt x="3472" y="592"/>
                    <a:pt x="3680" y="608"/>
                    <a:pt x="3744" y="624"/>
                  </a:cubicBezTo>
                </a:path>
              </a:pathLst>
            </a:custGeom>
            <a:noFill/>
            <a:ln w="571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401" name="Line 83"/>
            <p:cNvSpPr>
              <a:spLocks noChangeShapeType="1"/>
            </p:cNvSpPr>
            <p:nvPr/>
          </p:nvSpPr>
          <p:spPr bwMode="auto">
            <a:xfrm flipH="1" flipV="1">
              <a:off x="3937000" y="2133600"/>
              <a:ext cx="533400" cy="22860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402" name="Line 84"/>
            <p:cNvSpPr>
              <a:spLocks noChangeShapeType="1"/>
            </p:cNvSpPr>
            <p:nvPr/>
          </p:nvSpPr>
          <p:spPr bwMode="auto">
            <a:xfrm flipH="1">
              <a:off x="3937000" y="2362200"/>
              <a:ext cx="533400" cy="22860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5403" name="Rectangle 85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6" name="TextBox 85"/>
          <p:cNvSpPr txBox="1">
            <a:spLocks noChangeArrowheads="1"/>
          </p:cNvSpPr>
          <p:nvPr/>
        </p:nvSpPr>
        <p:spPr bwMode="auto">
          <a:xfrm>
            <a:off x="8719662" y="6472238"/>
            <a:ext cx="389017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54.)</a:t>
            </a:r>
          </a:p>
        </p:txBody>
      </p:sp>
      <p:graphicFrame>
        <p:nvGraphicFramePr>
          <p:cNvPr id="87" name="Object 8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65211145"/>
              </p:ext>
            </p:extLst>
          </p:nvPr>
        </p:nvGraphicFramePr>
        <p:xfrm>
          <a:off x="4947443" y="6335712"/>
          <a:ext cx="360363" cy="384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2" imgW="190500" imgH="203200" progId="Equation.DSMT4">
                  <p:embed/>
                </p:oleObj>
              </mc:Choice>
              <mc:Fallback>
                <p:oleObj name="Equation" r:id="rId42" imgW="190500" imgH="203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3"/>
                      <a:stretch>
                        <a:fillRect/>
                      </a:stretch>
                    </p:blipFill>
                    <p:spPr>
                      <a:xfrm>
                        <a:off x="4947443" y="6335712"/>
                        <a:ext cx="360363" cy="3841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8" name="Object 8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63913325"/>
              </p:ext>
            </p:extLst>
          </p:nvPr>
        </p:nvGraphicFramePr>
        <p:xfrm>
          <a:off x="8807450" y="4885531"/>
          <a:ext cx="288925" cy="287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4" imgW="152400" imgH="152400" progId="Equation.DSMT4">
                  <p:embed/>
                </p:oleObj>
              </mc:Choice>
              <mc:Fallback>
                <p:oleObj name="Equation" r:id="rId44" imgW="152400" imgH="152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5"/>
                      <a:stretch>
                        <a:fillRect/>
                      </a:stretch>
                    </p:blipFill>
                    <p:spPr>
                      <a:xfrm>
                        <a:off x="8807450" y="4885531"/>
                        <a:ext cx="288925" cy="2873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9" name="Object 8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04523077"/>
              </p:ext>
            </p:extLst>
          </p:nvPr>
        </p:nvGraphicFramePr>
        <p:xfrm>
          <a:off x="7588250" y="1924844"/>
          <a:ext cx="265113" cy="288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6" imgW="139700" imgH="152400" progId="Equation.DSMT4">
                  <p:embed/>
                </p:oleObj>
              </mc:Choice>
              <mc:Fallback>
                <p:oleObj name="Equation" r:id="rId46" imgW="139700" imgH="152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7"/>
                      <a:stretch>
                        <a:fillRect/>
                      </a:stretch>
                    </p:blipFill>
                    <p:spPr>
                      <a:xfrm>
                        <a:off x="7588250" y="1924844"/>
                        <a:ext cx="265113" cy="288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0" name="Text Box 107"/>
          <p:cNvSpPr txBox="1">
            <a:spLocks noChangeArrowheads="1"/>
          </p:cNvSpPr>
          <p:nvPr/>
        </p:nvSpPr>
        <p:spPr bwMode="auto">
          <a:xfrm>
            <a:off x="190499" y="1988453"/>
            <a:ext cx="1431925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positive charge flow </a:t>
            </a:r>
            <a:r>
              <a:rPr lang="en-US" sz="2000" dirty="0">
                <a:latin typeface="Times New Roman"/>
                <a:cs typeface="Times New Roman"/>
              </a:rPr>
              <a:t>suggests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upper side of plate </a:t>
            </a:r>
            <a:r>
              <a:rPr lang="en-US" sz="2000" dirty="0">
                <a:latin typeface="Times New Roman"/>
                <a:cs typeface="Times New Roman"/>
              </a:rPr>
              <a:t>will be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high voltage side</a:t>
            </a:r>
          </a:p>
        </p:txBody>
      </p:sp>
      <p:sp>
        <p:nvSpPr>
          <p:cNvPr id="93" name="Text Box 80"/>
          <p:cNvSpPr txBox="1">
            <a:spLocks noChangeArrowheads="1"/>
          </p:cNvSpPr>
          <p:nvPr/>
        </p:nvSpPr>
        <p:spPr bwMode="auto">
          <a:xfrm>
            <a:off x="190499" y="520046"/>
            <a:ext cx="838041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800" dirty="0">
                <a:solidFill>
                  <a:srgbClr val="0000FF"/>
                </a:solidFill>
                <a:latin typeface="Apple Chancery"/>
                <a:cs typeface="Apple Chancery"/>
              </a:rPr>
              <a:t> . . . if</a:t>
            </a:r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 POSITIVE charge </a:t>
            </a:r>
            <a:r>
              <a:rPr lang="en-US" sz="2000" dirty="0">
                <a:latin typeface="Times New Roman"/>
                <a:cs typeface="Times New Roman"/>
              </a:rPr>
              <a:t>is assumed to flow through circuit?</a:t>
            </a:r>
          </a:p>
        </p:txBody>
      </p:sp>
      <p:sp>
        <p:nvSpPr>
          <p:cNvPr id="91" name="Text Box 107"/>
          <p:cNvSpPr txBox="1">
            <a:spLocks noChangeArrowheads="1"/>
          </p:cNvSpPr>
          <p:nvPr/>
        </p:nvSpPr>
        <p:spPr bwMode="auto">
          <a:xfrm>
            <a:off x="4292598" y="2404646"/>
            <a:ext cx="187007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600" dirty="0">
                <a:solidFill>
                  <a:srgbClr val="0000FF"/>
                </a:solidFill>
                <a:latin typeface="Times New Roman"/>
                <a:cs typeface="Times New Roman"/>
              </a:rPr>
              <a:t>positive charge flow</a:t>
            </a:r>
          </a:p>
        </p:txBody>
      </p:sp>
      <p:grpSp>
        <p:nvGrpSpPr>
          <p:cNvPr id="92" name="Group 91"/>
          <p:cNvGrpSpPr/>
          <p:nvPr/>
        </p:nvGrpSpPr>
        <p:grpSpPr>
          <a:xfrm flipH="1">
            <a:off x="3051175" y="5867400"/>
            <a:ext cx="371475" cy="304800"/>
            <a:chOff x="6350000" y="5867400"/>
            <a:chExt cx="371475" cy="304800"/>
          </a:xfrm>
        </p:grpSpPr>
        <p:cxnSp>
          <p:nvCxnSpPr>
            <p:cNvPr id="94" name="Straight Connector 93"/>
            <p:cNvCxnSpPr/>
            <p:nvPr/>
          </p:nvCxnSpPr>
          <p:spPr>
            <a:xfrm>
              <a:off x="6350000" y="5867400"/>
              <a:ext cx="358775" cy="152400"/>
            </a:xfrm>
            <a:prstGeom prst="line">
              <a:avLst/>
            </a:prstGeom>
            <a:ln w="19050" cmpd="sng">
              <a:solidFill>
                <a:srgbClr val="0000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/>
            <p:cNvCxnSpPr/>
            <p:nvPr/>
          </p:nvCxnSpPr>
          <p:spPr>
            <a:xfrm flipV="1">
              <a:off x="6350000" y="6019800"/>
              <a:ext cx="371475" cy="152400"/>
            </a:xfrm>
            <a:prstGeom prst="line">
              <a:avLst/>
            </a:prstGeom>
            <a:ln w="19050" cmpd="sng">
              <a:solidFill>
                <a:srgbClr val="0000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6" name="Text Box 107"/>
          <p:cNvSpPr txBox="1">
            <a:spLocks noChangeArrowheads="1"/>
          </p:cNvSpPr>
          <p:nvPr/>
        </p:nvSpPr>
        <p:spPr bwMode="auto">
          <a:xfrm>
            <a:off x="2438398" y="5503446"/>
            <a:ext cx="187007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600" dirty="0">
                <a:solidFill>
                  <a:srgbClr val="0000FF"/>
                </a:solidFill>
                <a:latin typeface="Times New Roman"/>
                <a:cs typeface="Times New Roman"/>
              </a:rPr>
              <a:t>positive charge flow</a:t>
            </a:r>
          </a:p>
        </p:txBody>
      </p:sp>
    </p:spTree>
    <p:extLst>
      <p:ext uri="{BB962C8B-B14F-4D97-AF65-F5344CB8AC3E}">
        <p14:creationId xmlns:p14="http://schemas.microsoft.com/office/powerpoint/2010/main" val="3023340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0"/>
      <p:bldP spid="91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30" name="Group 2"/>
          <p:cNvGrpSpPr>
            <a:grpSpLocks/>
          </p:cNvGrpSpPr>
          <p:nvPr/>
        </p:nvGrpSpPr>
        <p:grpSpPr bwMode="auto">
          <a:xfrm>
            <a:off x="2060575" y="1828800"/>
            <a:ext cx="5981700" cy="2971800"/>
            <a:chOff x="1008" y="1152"/>
            <a:chExt cx="3768" cy="1872"/>
          </a:xfrm>
        </p:grpSpPr>
        <p:sp>
          <p:nvSpPr>
            <p:cNvPr id="17453" name="Rectangle 3"/>
            <p:cNvSpPr>
              <a:spLocks noChangeArrowheads="1"/>
            </p:cNvSpPr>
            <p:nvPr/>
          </p:nvSpPr>
          <p:spPr bwMode="auto">
            <a:xfrm>
              <a:off x="1008" y="1152"/>
              <a:ext cx="3768" cy="1872"/>
            </a:xfrm>
            <a:prstGeom prst="rect">
              <a:avLst/>
            </a:prstGeom>
            <a:solidFill>
              <a:srgbClr val="FFE9C9"/>
            </a:solidFill>
            <a:ln w="76200" cmpd="tri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7454" name="Group 4"/>
            <p:cNvGrpSpPr>
              <a:grpSpLocks/>
            </p:cNvGrpSpPr>
            <p:nvPr/>
          </p:nvGrpSpPr>
          <p:grpSpPr bwMode="auto">
            <a:xfrm>
              <a:off x="1104" y="1296"/>
              <a:ext cx="200" cy="192"/>
              <a:chOff x="3456" y="1200"/>
              <a:chExt cx="200" cy="192"/>
            </a:xfrm>
          </p:grpSpPr>
          <p:graphicFrame>
            <p:nvGraphicFramePr>
              <p:cNvPr id="17429" name="Object 21"/>
              <p:cNvGraphicFramePr>
                <a:graphicFrameLocks noChangeAspect="1"/>
              </p:cNvGraphicFramePr>
              <p:nvPr/>
            </p:nvGraphicFramePr>
            <p:xfrm>
              <a:off x="3472" y="1200"/>
              <a:ext cx="184" cy="1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2" imgW="127000" imgH="127000" progId="Equation.DSMT4">
                      <p:embed/>
                    </p:oleObj>
                  </mc:Choice>
                  <mc:Fallback>
                    <p:oleObj name="Equation" r:id="rId2" imgW="127000" imgH="1270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472" y="1200"/>
                            <a:ext cx="184" cy="18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 xmlns="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xmlns="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 xmlns="">
                                <a:effectLst>
                                  <a:outerShdw blurRad="63500" dist="38099" dir="2700000" algn="ctr" rotWithShape="0">
                                    <a:srgbClr val="000000">
                                      <a:alpha val="74998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7493" name="Oval 6"/>
              <p:cNvSpPr>
                <a:spLocks noChangeArrowheads="1"/>
              </p:cNvSpPr>
              <p:nvPr/>
            </p:nvSpPr>
            <p:spPr bwMode="auto">
              <a:xfrm>
                <a:off x="3456" y="1200"/>
                <a:ext cx="192" cy="19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7455" name="Group 7"/>
            <p:cNvGrpSpPr>
              <a:grpSpLocks/>
            </p:cNvGrpSpPr>
            <p:nvPr/>
          </p:nvGrpSpPr>
          <p:grpSpPr bwMode="auto">
            <a:xfrm>
              <a:off x="1864" y="1296"/>
              <a:ext cx="200" cy="192"/>
              <a:chOff x="3456" y="1200"/>
              <a:chExt cx="200" cy="192"/>
            </a:xfrm>
          </p:grpSpPr>
          <p:graphicFrame>
            <p:nvGraphicFramePr>
              <p:cNvPr id="17428" name="Object 20"/>
              <p:cNvGraphicFramePr>
                <a:graphicFrameLocks noChangeAspect="1"/>
              </p:cNvGraphicFramePr>
              <p:nvPr/>
            </p:nvGraphicFramePr>
            <p:xfrm>
              <a:off x="3472" y="1200"/>
              <a:ext cx="184" cy="1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4" imgW="127000" imgH="127000" progId="Equation.DSMT4">
                      <p:embed/>
                    </p:oleObj>
                  </mc:Choice>
                  <mc:Fallback>
                    <p:oleObj name="Equation" r:id="rId4" imgW="127000" imgH="1270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472" y="1200"/>
                            <a:ext cx="184" cy="18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 xmlns="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xmlns="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 xmlns="">
                                <a:effectLst>
                                  <a:outerShdw blurRad="63500" dist="38099" dir="2700000" algn="ctr" rotWithShape="0">
                                    <a:srgbClr val="000000">
                                      <a:alpha val="74998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7492" name="Oval 9"/>
              <p:cNvSpPr>
                <a:spLocks noChangeArrowheads="1"/>
              </p:cNvSpPr>
              <p:nvPr/>
            </p:nvSpPr>
            <p:spPr bwMode="auto">
              <a:xfrm>
                <a:off x="3456" y="1200"/>
                <a:ext cx="192" cy="19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7456" name="Group 10"/>
            <p:cNvGrpSpPr>
              <a:grpSpLocks/>
            </p:cNvGrpSpPr>
            <p:nvPr/>
          </p:nvGrpSpPr>
          <p:grpSpPr bwMode="auto">
            <a:xfrm>
              <a:off x="2624" y="1296"/>
              <a:ext cx="200" cy="192"/>
              <a:chOff x="3456" y="1200"/>
              <a:chExt cx="200" cy="192"/>
            </a:xfrm>
          </p:grpSpPr>
          <p:graphicFrame>
            <p:nvGraphicFramePr>
              <p:cNvPr id="17427" name="Object 19"/>
              <p:cNvGraphicFramePr>
                <a:graphicFrameLocks noChangeAspect="1"/>
              </p:cNvGraphicFramePr>
              <p:nvPr/>
            </p:nvGraphicFramePr>
            <p:xfrm>
              <a:off x="3472" y="1200"/>
              <a:ext cx="184" cy="1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6" imgW="127000" imgH="127000" progId="Equation.DSMT4">
                      <p:embed/>
                    </p:oleObj>
                  </mc:Choice>
                  <mc:Fallback>
                    <p:oleObj name="Equation" r:id="rId6" imgW="127000" imgH="1270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472" y="1200"/>
                            <a:ext cx="184" cy="18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 xmlns="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xmlns="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 xmlns="">
                                <a:effectLst>
                                  <a:outerShdw blurRad="63500" dist="38099" dir="2700000" algn="ctr" rotWithShape="0">
                                    <a:srgbClr val="000000">
                                      <a:alpha val="74998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7491" name="Oval 12"/>
              <p:cNvSpPr>
                <a:spLocks noChangeArrowheads="1"/>
              </p:cNvSpPr>
              <p:nvPr/>
            </p:nvSpPr>
            <p:spPr bwMode="auto">
              <a:xfrm>
                <a:off x="3456" y="1200"/>
                <a:ext cx="192" cy="19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7457" name="Group 13"/>
            <p:cNvGrpSpPr>
              <a:grpSpLocks/>
            </p:cNvGrpSpPr>
            <p:nvPr/>
          </p:nvGrpSpPr>
          <p:grpSpPr bwMode="auto">
            <a:xfrm>
              <a:off x="3384" y="1296"/>
              <a:ext cx="200" cy="192"/>
              <a:chOff x="3456" y="1200"/>
              <a:chExt cx="200" cy="192"/>
            </a:xfrm>
          </p:grpSpPr>
          <p:graphicFrame>
            <p:nvGraphicFramePr>
              <p:cNvPr id="17426" name="Object 18"/>
              <p:cNvGraphicFramePr>
                <a:graphicFrameLocks noChangeAspect="1"/>
              </p:cNvGraphicFramePr>
              <p:nvPr/>
            </p:nvGraphicFramePr>
            <p:xfrm>
              <a:off x="3472" y="1200"/>
              <a:ext cx="184" cy="1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8" imgW="127000" imgH="127000" progId="Equation.DSMT4">
                      <p:embed/>
                    </p:oleObj>
                  </mc:Choice>
                  <mc:Fallback>
                    <p:oleObj name="Equation" r:id="rId8" imgW="127000" imgH="1270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472" y="1200"/>
                            <a:ext cx="184" cy="18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 xmlns="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xmlns="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 xmlns="">
                                <a:effectLst>
                                  <a:outerShdw blurRad="63500" dist="38099" dir="2700000" algn="ctr" rotWithShape="0">
                                    <a:srgbClr val="000000">
                                      <a:alpha val="74998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7490" name="Oval 15"/>
              <p:cNvSpPr>
                <a:spLocks noChangeArrowheads="1"/>
              </p:cNvSpPr>
              <p:nvPr/>
            </p:nvSpPr>
            <p:spPr bwMode="auto">
              <a:xfrm>
                <a:off x="3456" y="1200"/>
                <a:ext cx="192" cy="19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7458" name="Group 16"/>
            <p:cNvGrpSpPr>
              <a:grpSpLocks/>
            </p:cNvGrpSpPr>
            <p:nvPr/>
          </p:nvGrpSpPr>
          <p:grpSpPr bwMode="auto">
            <a:xfrm>
              <a:off x="4144" y="1296"/>
              <a:ext cx="200" cy="192"/>
              <a:chOff x="3456" y="1200"/>
              <a:chExt cx="200" cy="192"/>
            </a:xfrm>
          </p:grpSpPr>
          <p:graphicFrame>
            <p:nvGraphicFramePr>
              <p:cNvPr id="17425" name="Object 17"/>
              <p:cNvGraphicFramePr>
                <a:graphicFrameLocks noChangeAspect="1"/>
              </p:cNvGraphicFramePr>
              <p:nvPr/>
            </p:nvGraphicFramePr>
            <p:xfrm>
              <a:off x="3472" y="1200"/>
              <a:ext cx="184" cy="1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0" imgW="127000" imgH="127000" progId="Equation.DSMT4">
                      <p:embed/>
                    </p:oleObj>
                  </mc:Choice>
                  <mc:Fallback>
                    <p:oleObj name="Equation" r:id="rId10" imgW="127000" imgH="1270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1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472" y="1200"/>
                            <a:ext cx="184" cy="18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 xmlns="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xmlns="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 xmlns="">
                                <a:effectLst>
                                  <a:outerShdw blurRad="63500" dist="38099" dir="2700000" algn="ctr" rotWithShape="0">
                                    <a:srgbClr val="000000">
                                      <a:alpha val="74998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7489" name="Oval 18"/>
              <p:cNvSpPr>
                <a:spLocks noChangeArrowheads="1"/>
              </p:cNvSpPr>
              <p:nvPr/>
            </p:nvSpPr>
            <p:spPr bwMode="auto">
              <a:xfrm>
                <a:off x="3456" y="1200"/>
                <a:ext cx="192" cy="19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7459" name="Group 19"/>
            <p:cNvGrpSpPr>
              <a:grpSpLocks/>
            </p:cNvGrpSpPr>
            <p:nvPr/>
          </p:nvGrpSpPr>
          <p:grpSpPr bwMode="auto">
            <a:xfrm>
              <a:off x="1464" y="1776"/>
              <a:ext cx="200" cy="192"/>
              <a:chOff x="3456" y="1200"/>
              <a:chExt cx="200" cy="192"/>
            </a:xfrm>
          </p:grpSpPr>
          <p:graphicFrame>
            <p:nvGraphicFramePr>
              <p:cNvPr id="17424" name="Object 16"/>
              <p:cNvGraphicFramePr>
                <a:graphicFrameLocks noChangeAspect="1"/>
              </p:cNvGraphicFramePr>
              <p:nvPr/>
            </p:nvGraphicFramePr>
            <p:xfrm>
              <a:off x="3472" y="1200"/>
              <a:ext cx="184" cy="1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2" imgW="127000" imgH="127000" progId="Equation.DSMT4">
                      <p:embed/>
                    </p:oleObj>
                  </mc:Choice>
                  <mc:Fallback>
                    <p:oleObj name="Equation" r:id="rId12" imgW="127000" imgH="1270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3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472" y="1200"/>
                            <a:ext cx="184" cy="18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 xmlns="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xmlns="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 xmlns="">
                                <a:effectLst>
                                  <a:outerShdw blurRad="63500" dist="38099" dir="2700000" algn="ctr" rotWithShape="0">
                                    <a:srgbClr val="000000">
                                      <a:alpha val="74998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7488" name="Oval 21"/>
              <p:cNvSpPr>
                <a:spLocks noChangeArrowheads="1"/>
              </p:cNvSpPr>
              <p:nvPr/>
            </p:nvSpPr>
            <p:spPr bwMode="auto">
              <a:xfrm>
                <a:off x="3456" y="1200"/>
                <a:ext cx="192" cy="19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7460" name="Group 22"/>
            <p:cNvGrpSpPr>
              <a:grpSpLocks/>
            </p:cNvGrpSpPr>
            <p:nvPr/>
          </p:nvGrpSpPr>
          <p:grpSpPr bwMode="auto">
            <a:xfrm>
              <a:off x="2224" y="1776"/>
              <a:ext cx="200" cy="192"/>
              <a:chOff x="3456" y="1200"/>
              <a:chExt cx="200" cy="192"/>
            </a:xfrm>
          </p:grpSpPr>
          <p:graphicFrame>
            <p:nvGraphicFramePr>
              <p:cNvPr id="17423" name="Object 15"/>
              <p:cNvGraphicFramePr>
                <a:graphicFrameLocks noChangeAspect="1"/>
              </p:cNvGraphicFramePr>
              <p:nvPr/>
            </p:nvGraphicFramePr>
            <p:xfrm>
              <a:off x="3472" y="1200"/>
              <a:ext cx="184" cy="1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4" imgW="127000" imgH="127000" progId="Equation.DSMT4">
                      <p:embed/>
                    </p:oleObj>
                  </mc:Choice>
                  <mc:Fallback>
                    <p:oleObj name="Equation" r:id="rId14" imgW="127000" imgH="1270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472" y="1200"/>
                            <a:ext cx="184" cy="18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 xmlns="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xmlns="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 xmlns="">
                                <a:effectLst>
                                  <a:outerShdw blurRad="63500" dist="38099" dir="2700000" algn="ctr" rotWithShape="0">
                                    <a:srgbClr val="000000">
                                      <a:alpha val="74998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7487" name="Oval 24"/>
              <p:cNvSpPr>
                <a:spLocks noChangeArrowheads="1"/>
              </p:cNvSpPr>
              <p:nvPr/>
            </p:nvSpPr>
            <p:spPr bwMode="auto">
              <a:xfrm>
                <a:off x="3456" y="1200"/>
                <a:ext cx="192" cy="19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7461" name="Group 25"/>
            <p:cNvGrpSpPr>
              <a:grpSpLocks/>
            </p:cNvGrpSpPr>
            <p:nvPr/>
          </p:nvGrpSpPr>
          <p:grpSpPr bwMode="auto">
            <a:xfrm>
              <a:off x="2984" y="1776"/>
              <a:ext cx="200" cy="192"/>
              <a:chOff x="3456" y="1200"/>
              <a:chExt cx="200" cy="192"/>
            </a:xfrm>
          </p:grpSpPr>
          <p:graphicFrame>
            <p:nvGraphicFramePr>
              <p:cNvPr id="17422" name="Object 14"/>
              <p:cNvGraphicFramePr>
                <a:graphicFrameLocks noChangeAspect="1"/>
              </p:cNvGraphicFramePr>
              <p:nvPr/>
            </p:nvGraphicFramePr>
            <p:xfrm>
              <a:off x="3472" y="1200"/>
              <a:ext cx="184" cy="1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6" imgW="127000" imgH="127000" progId="Equation.DSMT4">
                      <p:embed/>
                    </p:oleObj>
                  </mc:Choice>
                  <mc:Fallback>
                    <p:oleObj name="Equation" r:id="rId16" imgW="127000" imgH="1270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472" y="1200"/>
                            <a:ext cx="184" cy="18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 xmlns="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xmlns="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 xmlns="">
                                <a:effectLst>
                                  <a:outerShdw blurRad="63500" dist="38099" dir="2700000" algn="ctr" rotWithShape="0">
                                    <a:srgbClr val="000000">
                                      <a:alpha val="74998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7486" name="Oval 27"/>
              <p:cNvSpPr>
                <a:spLocks noChangeArrowheads="1"/>
              </p:cNvSpPr>
              <p:nvPr/>
            </p:nvSpPr>
            <p:spPr bwMode="auto">
              <a:xfrm>
                <a:off x="3456" y="1200"/>
                <a:ext cx="192" cy="19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7462" name="Group 28"/>
            <p:cNvGrpSpPr>
              <a:grpSpLocks/>
            </p:cNvGrpSpPr>
            <p:nvPr/>
          </p:nvGrpSpPr>
          <p:grpSpPr bwMode="auto">
            <a:xfrm>
              <a:off x="3744" y="1776"/>
              <a:ext cx="200" cy="192"/>
              <a:chOff x="3456" y="1200"/>
              <a:chExt cx="200" cy="192"/>
            </a:xfrm>
          </p:grpSpPr>
          <p:graphicFrame>
            <p:nvGraphicFramePr>
              <p:cNvPr id="17421" name="Object 13"/>
              <p:cNvGraphicFramePr>
                <a:graphicFrameLocks noChangeAspect="1"/>
              </p:cNvGraphicFramePr>
              <p:nvPr/>
            </p:nvGraphicFramePr>
            <p:xfrm>
              <a:off x="3472" y="1200"/>
              <a:ext cx="184" cy="1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8" imgW="127000" imgH="127000" progId="Equation.DSMT4">
                      <p:embed/>
                    </p:oleObj>
                  </mc:Choice>
                  <mc:Fallback>
                    <p:oleObj name="Equation" r:id="rId18" imgW="127000" imgH="1270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472" y="1200"/>
                            <a:ext cx="184" cy="18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 xmlns="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xmlns="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 xmlns="">
                                <a:effectLst>
                                  <a:outerShdw blurRad="63500" dist="38099" dir="2700000" algn="ctr" rotWithShape="0">
                                    <a:srgbClr val="000000">
                                      <a:alpha val="74998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7485" name="Oval 30"/>
              <p:cNvSpPr>
                <a:spLocks noChangeArrowheads="1"/>
              </p:cNvSpPr>
              <p:nvPr/>
            </p:nvSpPr>
            <p:spPr bwMode="auto">
              <a:xfrm>
                <a:off x="3456" y="1200"/>
                <a:ext cx="192" cy="19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7463" name="Group 31"/>
            <p:cNvGrpSpPr>
              <a:grpSpLocks/>
            </p:cNvGrpSpPr>
            <p:nvPr/>
          </p:nvGrpSpPr>
          <p:grpSpPr bwMode="auto">
            <a:xfrm>
              <a:off x="4504" y="1776"/>
              <a:ext cx="200" cy="192"/>
              <a:chOff x="3456" y="1200"/>
              <a:chExt cx="200" cy="192"/>
            </a:xfrm>
          </p:grpSpPr>
          <p:graphicFrame>
            <p:nvGraphicFramePr>
              <p:cNvPr id="17420" name="Object 12"/>
              <p:cNvGraphicFramePr>
                <a:graphicFrameLocks noChangeAspect="1"/>
              </p:cNvGraphicFramePr>
              <p:nvPr/>
            </p:nvGraphicFramePr>
            <p:xfrm>
              <a:off x="3472" y="1200"/>
              <a:ext cx="184" cy="1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20" imgW="127000" imgH="127000" progId="Equation.DSMT4">
                      <p:embed/>
                    </p:oleObj>
                  </mc:Choice>
                  <mc:Fallback>
                    <p:oleObj name="Equation" r:id="rId20" imgW="127000" imgH="1270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1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472" y="1200"/>
                            <a:ext cx="184" cy="18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 xmlns="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xmlns="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 xmlns="">
                                <a:effectLst>
                                  <a:outerShdw blurRad="63500" dist="38099" dir="2700000" algn="ctr" rotWithShape="0">
                                    <a:srgbClr val="000000">
                                      <a:alpha val="74998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7484" name="Oval 33"/>
              <p:cNvSpPr>
                <a:spLocks noChangeArrowheads="1"/>
              </p:cNvSpPr>
              <p:nvPr/>
            </p:nvSpPr>
            <p:spPr bwMode="auto">
              <a:xfrm>
                <a:off x="3456" y="1200"/>
                <a:ext cx="192" cy="19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7464" name="Group 34"/>
            <p:cNvGrpSpPr>
              <a:grpSpLocks/>
            </p:cNvGrpSpPr>
            <p:nvPr/>
          </p:nvGrpSpPr>
          <p:grpSpPr bwMode="auto">
            <a:xfrm>
              <a:off x="1104" y="2256"/>
              <a:ext cx="200" cy="192"/>
              <a:chOff x="3456" y="1200"/>
              <a:chExt cx="200" cy="192"/>
            </a:xfrm>
          </p:grpSpPr>
          <p:graphicFrame>
            <p:nvGraphicFramePr>
              <p:cNvPr id="17419" name="Object 11"/>
              <p:cNvGraphicFramePr>
                <a:graphicFrameLocks noChangeAspect="1"/>
              </p:cNvGraphicFramePr>
              <p:nvPr/>
            </p:nvGraphicFramePr>
            <p:xfrm>
              <a:off x="3472" y="1200"/>
              <a:ext cx="184" cy="1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22" imgW="127000" imgH="127000" progId="Equation.DSMT4">
                      <p:embed/>
                    </p:oleObj>
                  </mc:Choice>
                  <mc:Fallback>
                    <p:oleObj name="Equation" r:id="rId22" imgW="127000" imgH="1270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3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472" y="1200"/>
                            <a:ext cx="184" cy="18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 xmlns="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xmlns="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 xmlns="">
                                <a:effectLst>
                                  <a:outerShdw blurRad="63500" dist="38099" dir="2700000" algn="ctr" rotWithShape="0">
                                    <a:srgbClr val="000000">
                                      <a:alpha val="74998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7483" name="Oval 36"/>
              <p:cNvSpPr>
                <a:spLocks noChangeArrowheads="1"/>
              </p:cNvSpPr>
              <p:nvPr/>
            </p:nvSpPr>
            <p:spPr bwMode="auto">
              <a:xfrm>
                <a:off x="3456" y="1200"/>
                <a:ext cx="192" cy="19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7465" name="Group 37"/>
            <p:cNvGrpSpPr>
              <a:grpSpLocks/>
            </p:cNvGrpSpPr>
            <p:nvPr/>
          </p:nvGrpSpPr>
          <p:grpSpPr bwMode="auto">
            <a:xfrm>
              <a:off x="1864" y="2256"/>
              <a:ext cx="200" cy="192"/>
              <a:chOff x="3456" y="1200"/>
              <a:chExt cx="200" cy="192"/>
            </a:xfrm>
          </p:grpSpPr>
          <p:graphicFrame>
            <p:nvGraphicFramePr>
              <p:cNvPr id="17418" name="Object 10"/>
              <p:cNvGraphicFramePr>
                <a:graphicFrameLocks noChangeAspect="1"/>
              </p:cNvGraphicFramePr>
              <p:nvPr/>
            </p:nvGraphicFramePr>
            <p:xfrm>
              <a:off x="3472" y="1200"/>
              <a:ext cx="184" cy="1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24" imgW="127000" imgH="127000" progId="Equation.DSMT4">
                      <p:embed/>
                    </p:oleObj>
                  </mc:Choice>
                  <mc:Fallback>
                    <p:oleObj name="Equation" r:id="rId24" imgW="127000" imgH="1270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472" y="1200"/>
                            <a:ext cx="184" cy="18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 xmlns="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xmlns="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 xmlns="">
                                <a:effectLst>
                                  <a:outerShdw blurRad="63500" dist="38099" dir="2700000" algn="ctr" rotWithShape="0">
                                    <a:srgbClr val="000000">
                                      <a:alpha val="74998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7482" name="Oval 39"/>
              <p:cNvSpPr>
                <a:spLocks noChangeArrowheads="1"/>
              </p:cNvSpPr>
              <p:nvPr/>
            </p:nvSpPr>
            <p:spPr bwMode="auto">
              <a:xfrm>
                <a:off x="3456" y="1200"/>
                <a:ext cx="192" cy="19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7466" name="Group 40"/>
            <p:cNvGrpSpPr>
              <a:grpSpLocks/>
            </p:cNvGrpSpPr>
            <p:nvPr/>
          </p:nvGrpSpPr>
          <p:grpSpPr bwMode="auto">
            <a:xfrm>
              <a:off x="2624" y="2256"/>
              <a:ext cx="200" cy="192"/>
              <a:chOff x="3456" y="1200"/>
              <a:chExt cx="200" cy="192"/>
            </a:xfrm>
          </p:grpSpPr>
          <p:graphicFrame>
            <p:nvGraphicFramePr>
              <p:cNvPr id="17417" name="Object 9"/>
              <p:cNvGraphicFramePr>
                <a:graphicFrameLocks noChangeAspect="1"/>
              </p:cNvGraphicFramePr>
              <p:nvPr/>
            </p:nvGraphicFramePr>
            <p:xfrm>
              <a:off x="3472" y="1200"/>
              <a:ext cx="184" cy="1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26" imgW="127000" imgH="127000" progId="Equation.DSMT4">
                      <p:embed/>
                    </p:oleObj>
                  </mc:Choice>
                  <mc:Fallback>
                    <p:oleObj name="Equation" r:id="rId26" imgW="127000" imgH="1270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472" y="1200"/>
                            <a:ext cx="184" cy="18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 xmlns="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xmlns="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 xmlns="">
                                <a:effectLst>
                                  <a:outerShdw blurRad="63500" dist="38099" dir="2700000" algn="ctr" rotWithShape="0">
                                    <a:srgbClr val="000000">
                                      <a:alpha val="74998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7481" name="Oval 42"/>
              <p:cNvSpPr>
                <a:spLocks noChangeArrowheads="1"/>
              </p:cNvSpPr>
              <p:nvPr/>
            </p:nvSpPr>
            <p:spPr bwMode="auto">
              <a:xfrm>
                <a:off x="3456" y="1200"/>
                <a:ext cx="192" cy="19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7467" name="Group 43"/>
            <p:cNvGrpSpPr>
              <a:grpSpLocks/>
            </p:cNvGrpSpPr>
            <p:nvPr/>
          </p:nvGrpSpPr>
          <p:grpSpPr bwMode="auto">
            <a:xfrm>
              <a:off x="3384" y="2256"/>
              <a:ext cx="200" cy="192"/>
              <a:chOff x="3456" y="1200"/>
              <a:chExt cx="200" cy="192"/>
            </a:xfrm>
          </p:grpSpPr>
          <p:graphicFrame>
            <p:nvGraphicFramePr>
              <p:cNvPr id="17416" name="Object 8"/>
              <p:cNvGraphicFramePr>
                <a:graphicFrameLocks noChangeAspect="1"/>
              </p:cNvGraphicFramePr>
              <p:nvPr/>
            </p:nvGraphicFramePr>
            <p:xfrm>
              <a:off x="3472" y="1200"/>
              <a:ext cx="184" cy="1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28" imgW="127000" imgH="127000" progId="Equation.DSMT4">
                      <p:embed/>
                    </p:oleObj>
                  </mc:Choice>
                  <mc:Fallback>
                    <p:oleObj name="Equation" r:id="rId28" imgW="127000" imgH="1270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472" y="1200"/>
                            <a:ext cx="184" cy="18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 xmlns="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xmlns="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 xmlns="">
                                <a:effectLst>
                                  <a:outerShdw blurRad="63500" dist="38099" dir="2700000" algn="ctr" rotWithShape="0">
                                    <a:srgbClr val="000000">
                                      <a:alpha val="74998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7480" name="Oval 45"/>
              <p:cNvSpPr>
                <a:spLocks noChangeArrowheads="1"/>
              </p:cNvSpPr>
              <p:nvPr/>
            </p:nvSpPr>
            <p:spPr bwMode="auto">
              <a:xfrm>
                <a:off x="3456" y="1200"/>
                <a:ext cx="192" cy="19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7468" name="Group 46"/>
            <p:cNvGrpSpPr>
              <a:grpSpLocks/>
            </p:cNvGrpSpPr>
            <p:nvPr/>
          </p:nvGrpSpPr>
          <p:grpSpPr bwMode="auto">
            <a:xfrm>
              <a:off x="4144" y="2256"/>
              <a:ext cx="200" cy="192"/>
              <a:chOff x="3456" y="1200"/>
              <a:chExt cx="200" cy="192"/>
            </a:xfrm>
          </p:grpSpPr>
          <p:graphicFrame>
            <p:nvGraphicFramePr>
              <p:cNvPr id="17415" name="Object 7"/>
              <p:cNvGraphicFramePr>
                <a:graphicFrameLocks noChangeAspect="1"/>
              </p:cNvGraphicFramePr>
              <p:nvPr/>
            </p:nvGraphicFramePr>
            <p:xfrm>
              <a:off x="3472" y="1200"/>
              <a:ext cx="184" cy="1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30" imgW="127000" imgH="127000" progId="Equation.DSMT4">
                      <p:embed/>
                    </p:oleObj>
                  </mc:Choice>
                  <mc:Fallback>
                    <p:oleObj name="Equation" r:id="rId30" imgW="127000" imgH="1270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1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472" y="1200"/>
                            <a:ext cx="184" cy="18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 xmlns="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xmlns="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 xmlns="">
                                <a:effectLst>
                                  <a:outerShdw blurRad="63500" dist="38099" dir="2700000" algn="ctr" rotWithShape="0">
                                    <a:srgbClr val="000000">
                                      <a:alpha val="74998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7479" name="Oval 48"/>
              <p:cNvSpPr>
                <a:spLocks noChangeArrowheads="1"/>
              </p:cNvSpPr>
              <p:nvPr/>
            </p:nvSpPr>
            <p:spPr bwMode="auto">
              <a:xfrm>
                <a:off x="3456" y="1200"/>
                <a:ext cx="192" cy="19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7469" name="Group 49"/>
            <p:cNvGrpSpPr>
              <a:grpSpLocks/>
            </p:cNvGrpSpPr>
            <p:nvPr/>
          </p:nvGrpSpPr>
          <p:grpSpPr bwMode="auto">
            <a:xfrm>
              <a:off x="1488" y="2736"/>
              <a:ext cx="200" cy="192"/>
              <a:chOff x="3456" y="1200"/>
              <a:chExt cx="200" cy="192"/>
            </a:xfrm>
          </p:grpSpPr>
          <p:graphicFrame>
            <p:nvGraphicFramePr>
              <p:cNvPr id="17414" name="Object 6"/>
              <p:cNvGraphicFramePr>
                <a:graphicFrameLocks noChangeAspect="1"/>
              </p:cNvGraphicFramePr>
              <p:nvPr/>
            </p:nvGraphicFramePr>
            <p:xfrm>
              <a:off x="3472" y="1200"/>
              <a:ext cx="184" cy="1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32" imgW="127000" imgH="127000" progId="Equation.DSMT4">
                      <p:embed/>
                    </p:oleObj>
                  </mc:Choice>
                  <mc:Fallback>
                    <p:oleObj name="Equation" r:id="rId32" imgW="127000" imgH="1270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3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472" y="1200"/>
                            <a:ext cx="184" cy="18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 xmlns="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xmlns="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 xmlns="">
                                <a:effectLst>
                                  <a:outerShdw blurRad="63500" dist="38099" dir="2700000" algn="ctr" rotWithShape="0">
                                    <a:srgbClr val="000000">
                                      <a:alpha val="74998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7478" name="Oval 51"/>
              <p:cNvSpPr>
                <a:spLocks noChangeArrowheads="1"/>
              </p:cNvSpPr>
              <p:nvPr/>
            </p:nvSpPr>
            <p:spPr bwMode="auto">
              <a:xfrm>
                <a:off x="3456" y="1200"/>
                <a:ext cx="192" cy="19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7470" name="Group 52"/>
            <p:cNvGrpSpPr>
              <a:grpSpLocks/>
            </p:cNvGrpSpPr>
            <p:nvPr/>
          </p:nvGrpSpPr>
          <p:grpSpPr bwMode="auto">
            <a:xfrm>
              <a:off x="2248" y="2736"/>
              <a:ext cx="200" cy="192"/>
              <a:chOff x="3456" y="1200"/>
              <a:chExt cx="200" cy="192"/>
            </a:xfrm>
          </p:grpSpPr>
          <p:graphicFrame>
            <p:nvGraphicFramePr>
              <p:cNvPr id="17413" name="Object 5"/>
              <p:cNvGraphicFramePr>
                <a:graphicFrameLocks noChangeAspect="1"/>
              </p:cNvGraphicFramePr>
              <p:nvPr/>
            </p:nvGraphicFramePr>
            <p:xfrm>
              <a:off x="3472" y="1200"/>
              <a:ext cx="184" cy="1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34" imgW="127000" imgH="127000" progId="Equation.DSMT4">
                      <p:embed/>
                    </p:oleObj>
                  </mc:Choice>
                  <mc:Fallback>
                    <p:oleObj name="Equation" r:id="rId34" imgW="127000" imgH="1270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472" y="1200"/>
                            <a:ext cx="184" cy="18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 xmlns="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xmlns="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 xmlns="">
                                <a:effectLst>
                                  <a:outerShdw blurRad="63500" dist="38099" dir="2700000" algn="ctr" rotWithShape="0">
                                    <a:srgbClr val="000000">
                                      <a:alpha val="74998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7477" name="Oval 54"/>
              <p:cNvSpPr>
                <a:spLocks noChangeArrowheads="1"/>
              </p:cNvSpPr>
              <p:nvPr/>
            </p:nvSpPr>
            <p:spPr bwMode="auto">
              <a:xfrm>
                <a:off x="3456" y="1200"/>
                <a:ext cx="192" cy="19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7471" name="Group 55"/>
            <p:cNvGrpSpPr>
              <a:grpSpLocks/>
            </p:cNvGrpSpPr>
            <p:nvPr/>
          </p:nvGrpSpPr>
          <p:grpSpPr bwMode="auto">
            <a:xfrm>
              <a:off x="3008" y="2736"/>
              <a:ext cx="200" cy="192"/>
              <a:chOff x="3456" y="1200"/>
              <a:chExt cx="200" cy="192"/>
            </a:xfrm>
          </p:grpSpPr>
          <p:graphicFrame>
            <p:nvGraphicFramePr>
              <p:cNvPr id="17412" name="Object 4"/>
              <p:cNvGraphicFramePr>
                <a:graphicFrameLocks noChangeAspect="1"/>
              </p:cNvGraphicFramePr>
              <p:nvPr/>
            </p:nvGraphicFramePr>
            <p:xfrm>
              <a:off x="3472" y="1200"/>
              <a:ext cx="184" cy="1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36" imgW="127000" imgH="127000" progId="Equation.DSMT4">
                      <p:embed/>
                    </p:oleObj>
                  </mc:Choice>
                  <mc:Fallback>
                    <p:oleObj name="Equation" r:id="rId36" imgW="127000" imgH="1270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472" y="1200"/>
                            <a:ext cx="184" cy="18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 xmlns="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xmlns="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 xmlns="">
                                <a:effectLst>
                                  <a:outerShdw blurRad="63500" dist="38099" dir="2700000" algn="ctr" rotWithShape="0">
                                    <a:srgbClr val="000000">
                                      <a:alpha val="74998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7476" name="Oval 57"/>
              <p:cNvSpPr>
                <a:spLocks noChangeArrowheads="1"/>
              </p:cNvSpPr>
              <p:nvPr/>
            </p:nvSpPr>
            <p:spPr bwMode="auto">
              <a:xfrm>
                <a:off x="3456" y="1200"/>
                <a:ext cx="192" cy="19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7472" name="Group 58"/>
            <p:cNvGrpSpPr>
              <a:grpSpLocks/>
            </p:cNvGrpSpPr>
            <p:nvPr/>
          </p:nvGrpSpPr>
          <p:grpSpPr bwMode="auto">
            <a:xfrm>
              <a:off x="3768" y="2736"/>
              <a:ext cx="200" cy="192"/>
              <a:chOff x="3456" y="1200"/>
              <a:chExt cx="200" cy="192"/>
            </a:xfrm>
          </p:grpSpPr>
          <p:graphicFrame>
            <p:nvGraphicFramePr>
              <p:cNvPr id="17411" name="Object 3"/>
              <p:cNvGraphicFramePr>
                <a:graphicFrameLocks noChangeAspect="1"/>
              </p:cNvGraphicFramePr>
              <p:nvPr/>
            </p:nvGraphicFramePr>
            <p:xfrm>
              <a:off x="3472" y="1200"/>
              <a:ext cx="184" cy="1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38" imgW="127000" imgH="127000" progId="Equation.DSMT4">
                      <p:embed/>
                    </p:oleObj>
                  </mc:Choice>
                  <mc:Fallback>
                    <p:oleObj name="Equation" r:id="rId38" imgW="127000" imgH="1270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472" y="1200"/>
                            <a:ext cx="184" cy="18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 xmlns="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xmlns="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 xmlns="">
                                <a:effectLst>
                                  <a:outerShdw blurRad="63500" dist="38099" dir="2700000" algn="ctr" rotWithShape="0">
                                    <a:srgbClr val="000000">
                                      <a:alpha val="74998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7475" name="Oval 60"/>
              <p:cNvSpPr>
                <a:spLocks noChangeArrowheads="1"/>
              </p:cNvSpPr>
              <p:nvPr/>
            </p:nvSpPr>
            <p:spPr bwMode="auto">
              <a:xfrm>
                <a:off x="3456" y="1200"/>
                <a:ext cx="192" cy="19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7473" name="Group 61"/>
            <p:cNvGrpSpPr>
              <a:grpSpLocks/>
            </p:cNvGrpSpPr>
            <p:nvPr/>
          </p:nvGrpSpPr>
          <p:grpSpPr bwMode="auto">
            <a:xfrm>
              <a:off x="4528" y="2736"/>
              <a:ext cx="200" cy="192"/>
              <a:chOff x="3456" y="1200"/>
              <a:chExt cx="200" cy="192"/>
            </a:xfrm>
          </p:grpSpPr>
          <p:graphicFrame>
            <p:nvGraphicFramePr>
              <p:cNvPr id="17410" name="Object 2"/>
              <p:cNvGraphicFramePr>
                <a:graphicFrameLocks noChangeAspect="1"/>
              </p:cNvGraphicFramePr>
              <p:nvPr/>
            </p:nvGraphicFramePr>
            <p:xfrm>
              <a:off x="3472" y="1200"/>
              <a:ext cx="184" cy="1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40" imgW="127000" imgH="127000" progId="Equation.DSMT4">
                      <p:embed/>
                    </p:oleObj>
                  </mc:Choice>
                  <mc:Fallback>
                    <p:oleObj name="Equation" r:id="rId40" imgW="127000" imgH="1270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1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472" y="1200"/>
                            <a:ext cx="184" cy="18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 xmlns="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xmlns="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 xmlns="">
                                <a:effectLst>
                                  <a:outerShdw blurRad="63500" dist="38099" dir="2700000" algn="ctr" rotWithShape="0">
                                    <a:srgbClr val="000000">
                                      <a:alpha val="74998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7474" name="Oval 63"/>
              <p:cNvSpPr>
                <a:spLocks noChangeArrowheads="1"/>
              </p:cNvSpPr>
              <p:nvPr/>
            </p:nvSpPr>
            <p:spPr bwMode="auto">
              <a:xfrm>
                <a:off x="3456" y="1200"/>
                <a:ext cx="192" cy="19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17431" name="Line 64"/>
          <p:cNvSpPr>
            <a:spLocks noChangeShapeType="1"/>
          </p:cNvSpPr>
          <p:nvPr/>
        </p:nvSpPr>
        <p:spPr bwMode="auto">
          <a:xfrm flipH="1">
            <a:off x="1622425" y="3352800"/>
            <a:ext cx="4572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32" name="Line 65"/>
          <p:cNvSpPr>
            <a:spLocks noChangeShapeType="1"/>
          </p:cNvSpPr>
          <p:nvPr/>
        </p:nvSpPr>
        <p:spPr bwMode="auto">
          <a:xfrm flipH="1">
            <a:off x="8023225" y="3352800"/>
            <a:ext cx="4572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33" name="Line 66"/>
          <p:cNvSpPr>
            <a:spLocks noChangeShapeType="1"/>
          </p:cNvSpPr>
          <p:nvPr/>
        </p:nvSpPr>
        <p:spPr bwMode="auto">
          <a:xfrm flipH="1" flipV="1">
            <a:off x="1622425" y="3352800"/>
            <a:ext cx="0" cy="2667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34" name="Line 67"/>
          <p:cNvSpPr>
            <a:spLocks noChangeShapeType="1"/>
          </p:cNvSpPr>
          <p:nvPr/>
        </p:nvSpPr>
        <p:spPr bwMode="auto">
          <a:xfrm flipH="1">
            <a:off x="1622425" y="6019800"/>
            <a:ext cx="3276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35" name="Line 68"/>
          <p:cNvSpPr>
            <a:spLocks noChangeShapeType="1"/>
          </p:cNvSpPr>
          <p:nvPr/>
        </p:nvSpPr>
        <p:spPr bwMode="auto">
          <a:xfrm flipH="1">
            <a:off x="5127625" y="6019800"/>
            <a:ext cx="3352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36" name="Line 69"/>
          <p:cNvSpPr>
            <a:spLocks noChangeShapeType="1"/>
          </p:cNvSpPr>
          <p:nvPr/>
        </p:nvSpPr>
        <p:spPr bwMode="auto">
          <a:xfrm flipH="1" flipV="1">
            <a:off x="8480425" y="3352800"/>
            <a:ext cx="0" cy="1295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37" name="Line 70"/>
          <p:cNvSpPr>
            <a:spLocks noChangeShapeType="1"/>
          </p:cNvSpPr>
          <p:nvPr/>
        </p:nvSpPr>
        <p:spPr bwMode="auto">
          <a:xfrm flipH="1" flipV="1">
            <a:off x="8480425" y="5410200"/>
            <a:ext cx="0" cy="609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38" name="Line 71"/>
          <p:cNvSpPr>
            <a:spLocks noChangeShapeType="1"/>
          </p:cNvSpPr>
          <p:nvPr/>
        </p:nvSpPr>
        <p:spPr bwMode="auto">
          <a:xfrm>
            <a:off x="8480425" y="4648200"/>
            <a:ext cx="304800" cy="228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39" name="Line 72"/>
          <p:cNvSpPr>
            <a:spLocks noChangeShapeType="1"/>
          </p:cNvSpPr>
          <p:nvPr/>
        </p:nvSpPr>
        <p:spPr bwMode="auto">
          <a:xfrm flipH="1">
            <a:off x="8175625" y="4876800"/>
            <a:ext cx="60960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40" name="Line 73"/>
          <p:cNvSpPr>
            <a:spLocks noChangeShapeType="1"/>
          </p:cNvSpPr>
          <p:nvPr/>
        </p:nvSpPr>
        <p:spPr bwMode="auto">
          <a:xfrm>
            <a:off x="8175625" y="5181600"/>
            <a:ext cx="304800" cy="228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41" name="Line 74"/>
          <p:cNvSpPr>
            <a:spLocks noChangeShapeType="1"/>
          </p:cNvSpPr>
          <p:nvPr/>
        </p:nvSpPr>
        <p:spPr bwMode="auto">
          <a:xfrm flipH="1" flipV="1">
            <a:off x="4899025" y="5638800"/>
            <a:ext cx="0" cy="762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42" name="Line 75"/>
          <p:cNvSpPr>
            <a:spLocks noChangeShapeType="1"/>
          </p:cNvSpPr>
          <p:nvPr/>
        </p:nvSpPr>
        <p:spPr bwMode="auto">
          <a:xfrm flipH="1" flipV="1">
            <a:off x="5127625" y="5867400"/>
            <a:ext cx="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47" name="Freeform 81"/>
          <p:cNvSpPr>
            <a:spLocks/>
          </p:cNvSpPr>
          <p:nvPr/>
        </p:nvSpPr>
        <p:spPr bwMode="auto">
          <a:xfrm>
            <a:off x="2108200" y="2362200"/>
            <a:ext cx="5943600" cy="990600"/>
          </a:xfrm>
          <a:custGeom>
            <a:avLst/>
            <a:gdLst>
              <a:gd name="T0" fmla="*/ 0 w 3744"/>
              <a:gd name="T1" fmla="*/ 624 h 624"/>
              <a:gd name="T2" fmla="*/ 192 w 3744"/>
              <a:gd name="T3" fmla="*/ 576 h 624"/>
              <a:gd name="T4" fmla="*/ 384 w 3744"/>
              <a:gd name="T5" fmla="*/ 384 h 624"/>
              <a:gd name="T6" fmla="*/ 576 w 3744"/>
              <a:gd name="T7" fmla="*/ 192 h 624"/>
              <a:gd name="T8" fmla="*/ 864 w 3744"/>
              <a:gd name="T9" fmla="*/ 48 h 624"/>
              <a:gd name="T10" fmla="*/ 1680 w 3744"/>
              <a:gd name="T11" fmla="*/ 0 h 624"/>
              <a:gd name="T12" fmla="*/ 2640 w 3744"/>
              <a:gd name="T13" fmla="*/ 48 h 624"/>
              <a:gd name="T14" fmla="*/ 3072 w 3744"/>
              <a:gd name="T15" fmla="*/ 240 h 624"/>
              <a:gd name="T16" fmla="*/ 3360 w 3744"/>
              <a:gd name="T17" fmla="*/ 528 h 624"/>
              <a:gd name="T18" fmla="*/ 3744 w 3744"/>
              <a:gd name="T19" fmla="*/ 624 h 624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3744"/>
              <a:gd name="T31" fmla="*/ 0 h 624"/>
              <a:gd name="T32" fmla="*/ 3744 w 3744"/>
              <a:gd name="T33" fmla="*/ 624 h 624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3744" h="624">
                <a:moveTo>
                  <a:pt x="0" y="624"/>
                </a:moveTo>
                <a:cubicBezTo>
                  <a:pt x="64" y="620"/>
                  <a:pt x="128" y="616"/>
                  <a:pt x="192" y="576"/>
                </a:cubicBezTo>
                <a:cubicBezTo>
                  <a:pt x="256" y="536"/>
                  <a:pt x="320" y="448"/>
                  <a:pt x="384" y="384"/>
                </a:cubicBezTo>
                <a:cubicBezTo>
                  <a:pt x="448" y="320"/>
                  <a:pt x="496" y="248"/>
                  <a:pt x="576" y="192"/>
                </a:cubicBezTo>
                <a:cubicBezTo>
                  <a:pt x="656" y="136"/>
                  <a:pt x="680" y="80"/>
                  <a:pt x="864" y="48"/>
                </a:cubicBezTo>
                <a:cubicBezTo>
                  <a:pt x="1048" y="16"/>
                  <a:pt x="1384" y="0"/>
                  <a:pt x="1680" y="0"/>
                </a:cubicBezTo>
                <a:cubicBezTo>
                  <a:pt x="1976" y="0"/>
                  <a:pt x="2408" y="8"/>
                  <a:pt x="2640" y="48"/>
                </a:cubicBezTo>
                <a:cubicBezTo>
                  <a:pt x="2872" y="88"/>
                  <a:pt x="2952" y="160"/>
                  <a:pt x="3072" y="240"/>
                </a:cubicBezTo>
                <a:cubicBezTo>
                  <a:pt x="3192" y="320"/>
                  <a:pt x="3248" y="464"/>
                  <a:pt x="3360" y="528"/>
                </a:cubicBezTo>
                <a:cubicBezTo>
                  <a:pt x="3472" y="592"/>
                  <a:pt x="3680" y="608"/>
                  <a:pt x="3744" y="624"/>
                </a:cubicBezTo>
              </a:path>
            </a:pathLst>
          </a:cu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48" name="Line 82"/>
          <p:cNvSpPr>
            <a:spLocks noChangeShapeType="1"/>
          </p:cNvSpPr>
          <p:nvPr/>
        </p:nvSpPr>
        <p:spPr bwMode="auto">
          <a:xfrm flipH="1" flipV="1">
            <a:off x="3784600" y="2413000"/>
            <a:ext cx="533400" cy="2286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49" name="Line 83"/>
          <p:cNvSpPr>
            <a:spLocks noChangeShapeType="1"/>
          </p:cNvSpPr>
          <p:nvPr/>
        </p:nvSpPr>
        <p:spPr bwMode="auto">
          <a:xfrm flipH="1">
            <a:off x="3784600" y="2184400"/>
            <a:ext cx="533400" cy="2286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51" name="Rectangle 85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86" name="Object 8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65211145"/>
              </p:ext>
            </p:extLst>
          </p:nvPr>
        </p:nvGraphicFramePr>
        <p:xfrm>
          <a:off x="4947443" y="6335712"/>
          <a:ext cx="360363" cy="384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2" imgW="190500" imgH="203200" progId="Equation.DSMT4">
                  <p:embed/>
                </p:oleObj>
              </mc:Choice>
              <mc:Fallback>
                <p:oleObj name="Equation" r:id="rId42" imgW="190500" imgH="203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3"/>
                      <a:stretch>
                        <a:fillRect/>
                      </a:stretch>
                    </p:blipFill>
                    <p:spPr>
                      <a:xfrm>
                        <a:off x="4947443" y="6335712"/>
                        <a:ext cx="360363" cy="3841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7" name="Object 8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52723932"/>
              </p:ext>
            </p:extLst>
          </p:nvPr>
        </p:nvGraphicFramePr>
        <p:xfrm>
          <a:off x="8807450" y="4885531"/>
          <a:ext cx="288925" cy="287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4" imgW="152400" imgH="152400" progId="Equation.DSMT4">
                  <p:embed/>
                </p:oleObj>
              </mc:Choice>
              <mc:Fallback>
                <p:oleObj name="Equation" r:id="rId44" imgW="152400" imgH="152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5"/>
                      <a:stretch>
                        <a:fillRect/>
                      </a:stretch>
                    </p:blipFill>
                    <p:spPr>
                      <a:xfrm>
                        <a:off x="8807450" y="4885531"/>
                        <a:ext cx="288925" cy="2873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8" name="Object 8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0570888"/>
              </p:ext>
            </p:extLst>
          </p:nvPr>
        </p:nvGraphicFramePr>
        <p:xfrm>
          <a:off x="7588250" y="1924844"/>
          <a:ext cx="265113" cy="288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6" imgW="139700" imgH="152400" progId="Equation.DSMT4">
                  <p:embed/>
                </p:oleObj>
              </mc:Choice>
              <mc:Fallback>
                <p:oleObj name="Equation" r:id="rId46" imgW="139700" imgH="152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7"/>
                      <a:stretch>
                        <a:fillRect/>
                      </a:stretch>
                    </p:blipFill>
                    <p:spPr>
                      <a:xfrm>
                        <a:off x="7588250" y="1924844"/>
                        <a:ext cx="265113" cy="288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9" name="Text Box 107"/>
          <p:cNvSpPr txBox="1">
            <a:spLocks noChangeArrowheads="1"/>
          </p:cNvSpPr>
          <p:nvPr/>
        </p:nvSpPr>
        <p:spPr bwMode="auto">
          <a:xfrm>
            <a:off x="190499" y="1988453"/>
            <a:ext cx="1431925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negative charge flow </a:t>
            </a:r>
            <a:r>
              <a:rPr lang="en-US" sz="2000" dirty="0">
                <a:latin typeface="Times New Roman"/>
                <a:cs typeface="Times New Roman"/>
              </a:rPr>
              <a:t>suggests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upper side of plate </a:t>
            </a:r>
            <a:r>
              <a:rPr lang="en-US" sz="2000" dirty="0">
                <a:latin typeface="Times New Roman"/>
                <a:cs typeface="Times New Roman"/>
              </a:rPr>
              <a:t>will be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low voltage side</a:t>
            </a:r>
          </a:p>
        </p:txBody>
      </p:sp>
      <p:sp>
        <p:nvSpPr>
          <p:cNvPr id="90" name="Text Box 80"/>
          <p:cNvSpPr txBox="1">
            <a:spLocks noChangeArrowheads="1"/>
          </p:cNvSpPr>
          <p:nvPr/>
        </p:nvSpPr>
        <p:spPr bwMode="auto">
          <a:xfrm>
            <a:off x="190499" y="520046"/>
            <a:ext cx="838041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800" dirty="0">
                <a:solidFill>
                  <a:srgbClr val="0000FF"/>
                </a:solidFill>
                <a:latin typeface="Apple Chancery"/>
                <a:cs typeface="Apple Chancery"/>
              </a:rPr>
              <a:t>. . . if</a:t>
            </a:r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 NEGATIVE charge </a:t>
            </a:r>
            <a:r>
              <a:rPr lang="en-US" sz="2000" dirty="0">
                <a:latin typeface="Times New Roman"/>
                <a:cs typeface="Times New Roman"/>
              </a:rPr>
              <a:t>is assumed to flow through circuit?</a:t>
            </a:r>
          </a:p>
        </p:txBody>
      </p:sp>
      <p:sp>
        <p:nvSpPr>
          <p:cNvPr id="91" name="Text Box 107"/>
          <p:cNvSpPr txBox="1">
            <a:spLocks noChangeArrowheads="1"/>
          </p:cNvSpPr>
          <p:nvPr/>
        </p:nvSpPr>
        <p:spPr bwMode="auto">
          <a:xfrm>
            <a:off x="4343398" y="2404646"/>
            <a:ext cx="200660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600" dirty="0">
                <a:solidFill>
                  <a:srgbClr val="0000FF"/>
                </a:solidFill>
                <a:latin typeface="Times New Roman"/>
                <a:cs typeface="Times New Roman"/>
              </a:rPr>
              <a:t>negative charge flow</a:t>
            </a:r>
          </a:p>
        </p:txBody>
      </p:sp>
      <p:sp>
        <p:nvSpPr>
          <p:cNvPr id="92" name="TextBox 91"/>
          <p:cNvSpPr txBox="1">
            <a:spLocks noChangeArrowheads="1"/>
          </p:cNvSpPr>
          <p:nvPr/>
        </p:nvSpPr>
        <p:spPr bwMode="auto">
          <a:xfrm>
            <a:off x="8719662" y="6472238"/>
            <a:ext cx="389017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55.)</a:t>
            </a:r>
          </a:p>
        </p:txBody>
      </p:sp>
      <p:sp>
        <p:nvSpPr>
          <p:cNvPr id="93" name="Text Box 107"/>
          <p:cNvSpPr txBox="1">
            <a:spLocks noChangeArrowheads="1"/>
          </p:cNvSpPr>
          <p:nvPr/>
        </p:nvSpPr>
        <p:spPr bwMode="auto">
          <a:xfrm>
            <a:off x="5581648" y="5410200"/>
            <a:ext cx="200660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600" dirty="0">
                <a:solidFill>
                  <a:srgbClr val="0000FF"/>
                </a:solidFill>
                <a:latin typeface="Times New Roman"/>
                <a:cs typeface="Times New Roman"/>
              </a:rPr>
              <a:t>negative charge flow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6350000" y="5867400"/>
            <a:ext cx="371475" cy="304800"/>
            <a:chOff x="6350000" y="5867400"/>
            <a:chExt cx="371475" cy="304800"/>
          </a:xfrm>
        </p:grpSpPr>
        <p:cxnSp>
          <p:nvCxnSpPr>
            <p:cNvPr id="3" name="Straight Connector 2"/>
            <p:cNvCxnSpPr/>
            <p:nvPr/>
          </p:nvCxnSpPr>
          <p:spPr>
            <a:xfrm>
              <a:off x="6350000" y="5867400"/>
              <a:ext cx="358775" cy="152400"/>
            </a:xfrm>
            <a:prstGeom prst="line">
              <a:avLst/>
            </a:prstGeom>
            <a:ln w="19050" cmpd="sng">
              <a:solidFill>
                <a:srgbClr val="0000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/>
            <p:cNvCxnSpPr/>
            <p:nvPr/>
          </p:nvCxnSpPr>
          <p:spPr>
            <a:xfrm flipV="1">
              <a:off x="6350000" y="6019800"/>
              <a:ext cx="371475" cy="152400"/>
            </a:xfrm>
            <a:prstGeom prst="line">
              <a:avLst/>
            </a:prstGeom>
            <a:ln w="19050" cmpd="sng">
              <a:solidFill>
                <a:srgbClr val="0000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08575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7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7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7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47" grpId="0" animBg="1"/>
      <p:bldP spid="17448" grpId="0" animBg="1"/>
      <p:bldP spid="17449" grpId="0" animBg="1"/>
      <p:bldP spid="89" grpId="0"/>
      <p:bldP spid="91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54" name="Text Box 79"/>
          <p:cNvSpPr txBox="1">
            <a:spLocks noChangeArrowheads="1"/>
          </p:cNvSpPr>
          <p:nvPr/>
        </p:nvSpPr>
        <p:spPr bwMode="auto">
          <a:xfrm>
            <a:off x="228599" y="1143000"/>
            <a:ext cx="3808413" cy="3170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If</a:t>
            </a:r>
            <a:r>
              <a:rPr lang="en-US" sz="2000" dirty="0">
                <a:latin typeface="Times New Roman"/>
                <a:cs typeface="Times New Roman"/>
              </a:rPr>
              <a:t> there exists a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predominance of positive charge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on</a:t>
            </a:r>
            <a:r>
              <a:rPr lang="en-US" sz="2000" dirty="0">
                <a:latin typeface="Times New Roman"/>
                <a:cs typeface="Times New Roman"/>
              </a:rPr>
              <a:t>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upper side of the plate </a:t>
            </a:r>
            <a:r>
              <a:rPr lang="en-US" sz="2000" dirty="0">
                <a:latin typeface="Times New Roman"/>
                <a:cs typeface="Times New Roman"/>
              </a:rPr>
              <a:t>making that side of the plate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higher voltage </a:t>
            </a:r>
            <a:r>
              <a:rPr lang="en-US" sz="2000" dirty="0">
                <a:latin typeface="Times New Roman"/>
                <a:cs typeface="Times New Roman"/>
              </a:rPr>
              <a:t>than the bottom side, then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placing a voltmeter with</a:t>
            </a:r>
            <a:r>
              <a:rPr lang="en-US" sz="2000" dirty="0">
                <a:latin typeface="Times New Roman"/>
                <a:cs typeface="Times New Roman"/>
              </a:rPr>
              <a:t> its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+</a:t>
            </a:r>
            <a:r>
              <a:rPr lang="en-US" sz="2000" dirty="0">
                <a:latin typeface="Times New Roman"/>
                <a:cs typeface="Times New Roman"/>
              </a:rPr>
              <a:t> and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–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terminals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as positioned </a:t>
            </a:r>
            <a:r>
              <a:rPr lang="en-US" sz="2000" dirty="0">
                <a:latin typeface="Times New Roman"/>
                <a:cs typeface="Times New Roman"/>
              </a:rPr>
              <a:t>would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produce</a:t>
            </a:r>
            <a:r>
              <a:rPr lang="en-US" sz="2000" dirty="0">
                <a:latin typeface="Times New Roman"/>
                <a:cs typeface="Times New Roman"/>
              </a:rPr>
              <a:t> a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meter reading </a:t>
            </a:r>
            <a:r>
              <a:rPr lang="en-US" sz="2000" i="1" dirty="0">
                <a:latin typeface="Times New Roman"/>
                <a:cs typeface="Times New Roman"/>
              </a:rPr>
              <a:t>that was sensible </a:t>
            </a:r>
            <a:r>
              <a:rPr lang="en-US" sz="2000" dirty="0">
                <a:latin typeface="Times New Roman"/>
                <a:cs typeface="Times New Roman"/>
              </a:rPr>
              <a:t>(that is, the needle would swing in the appropriate direction). </a:t>
            </a:r>
          </a:p>
        </p:txBody>
      </p:sp>
      <p:sp>
        <p:nvSpPr>
          <p:cNvPr id="18455" name="Text Box 80"/>
          <p:cNvSpPr txBox="1">
            <a:spLocks noChangeArrowheads="1"/>
          </p:cNvSpPr>
          <p:nvPr/>
        </p:nvSpPr>
        <p:spPr bwMode="auto">
          <a:xfrm>
            <a:off x="288925" y="304800"/>
            <a:ext cx="84740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So back to </a:t>
            </a:r>
            <a:r>
              <a:rPr lang="en-US" sz="2000" dirty="0">
                <a:latin typeface="Times New Roman"/>
                <a:cs typeface="Times New Roman"/>
              </a:rPr>
              <a:t>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positive charge-flow</a:t>
            </a:r>
            <a:r>
              <a:rPr lang="en-US" sz="2000" dirty="0">
                <a:latin typeface="Times New Roman"/>
                <a:cs typeface="Times New Roman"/>
              </a:rPr>
              <a:t> assumption:</a:t>
            </a:r>
          </a:p>
        </p:txBody>
      </p:sp>
      <p:grpSp>
        <p:nvGrpSpPr>
          <p:cNvPr id="18456" name="Group 83"/>
          <p:cNvGrpSpPr>
            <a:grpSpLocks/>
          </p:cNvGrpSpPr>
          <p:nvPr/>
        </p:nvGrpSpPr>
        <p:grpSpPr bwMode="auto">
          <a:xfrm>
            <a:off x="4495800" y="1676400"/>
            <a:ext cx="4267200" cy="3181350"/>
            <a:chOff x="1114425" y="1828800"/>
            <a:chExt cx="7464425" cy="5564487"/>
          </a:xfrm>
        </p:grpSpPr>
        <p:grpSp>
          <p:nvGrpSpPr>
            <p:cNvPr id="18471" name="Group 2"/>
            <p:cNvGrpSpPr>
              <a:grpSpLocks/>
            </p:cNvGrpSpPr>
            <p:nvPr/>
          </p:nvGrpSpPr>
          <p:grpSpPr bwMode="auto">
            <a:xfrm>
              <a:off x="1552575" y="1828800"/>
              <a:ext cx="5981700" cy="2971800"/>
              <a:chOff x="1008" y="1152"/>
              <a:chExt cx="3768" cy="1872"/>
            </a:xfrm>
          </p:grpSpPr>
          <p:sp>
            <p:nvSpPr>
              <p:cNvPr id="18490" name="Rectangle 3"/>
              <p:cNvSpPr>
                <a:spLocks noChangeArrowheads="1"/>
              </p:cNvSpPr>
              <p:nvPr/>
            </p:nvSpPr>
            <p:spPr bwMode="auto">
              <a:xfrm>
                <a:off x="1008" y="1152"/>
                <a:ext cx="3768" cy="1872"/>
              </a:xfrm>
              <a:prstGeom prst="rect">
                <a:avLst/>
              </a:prstGeom>
              <a:solidFill>
                <a:srgbClr val="FFE9C9"/>
              </a:solidFill>
              <a:ln w="76200" cmpd="tri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18491" name="Group 4"/>
              <p:cNvGrpSpPr>
                <a:grpSpLocks/>
              </p:cNvGrpSpPr>
              <p:nvPr/>
            </p:nvGrpSpPr>
            <p:grpSpPr bwMode="auto">
              <a:xfrm>
                <a:off x="1104" y="1296"/>
                <a:ext cx="200" cy="192"/>
                <a:chOff x="3456" y="1200"/>
                <a:chExt cx="200" cy="192"/>
              </a:xfrm>
            </p:grpSpPr>
            <p:graphicFrame>
              <p:nvGraphicFramePr>
                <p:cNvPr id="18453" name="Object 21"/>
                <p:cNvGraphicFramePr>
                  <a:graphicFrameLocks noChangeAspect="1"/>
                </p:cNvGraphicFramePr>
                <p:nvPr/>
              </p:nvGraphicFramePr>
              <p:xfrm>
                <a:off x="3472" y="1200"/>
                <a:ext cx="184" cy="184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name="Equation" r:id="rId2" imgW="127000" imgH="127000" progId="Equation.DSMT4">
                        <p:embed/>
                      </p:oleObj>
                    </mc:Choice>
                    <mc:Fallback>
                      <p:oleObj name="Equation" r:id="rId2" imgW="127000" imgH="127000" progId="Equation.DSMT4">
                        <p:embed/>
                        <p:pic>
                          <p:nvPicPr>
                            <p:cNvPr id="0" name="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3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3472" y="1200"/>
                              <a:ext cx="184" cy="184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ffectLst/>
                            <a:extLst>
                              <a:ext uri="{909E8E84-426E-40dd-AFC4-6F175D3DCCD1}">
                                <a14:hiddenFill xmlns:a14="http://schemas.microsoft.com/office/drawing/2010/main" xmlns="">
                                  <a:solidFill>
                                    <a:srgbClr val="FFFFFF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xmlns=""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  <a:ext uri="{AF507438-7753-43e0-B8FC-AC1667EBCBE1}">
                                <a14:hiddenEffects xmlns:a14="http://schemas.microsoft.com/office/drawing/2010/main" xmlns="">
                                  <a:effectLst>
                                    <a:outerShdw blurRad="63500" dist="38099" dir="2700000" algn="ctr" rotWithShape="0">
                                      <a:srgbClr val="000000">
                                        <a:alpha val="74998"/>
                                      </a:srgbClr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sp>
              <p:nvSpPr>
                <p:cNvPr id="18530" name="Oval 6"/>
                <p:cNvSpPr>
                  <a:spLocks noChangeArrowheads="1"/>
                </p:cNvSpPr>
                <p:nvPr/>
              </p:nvSpPr>
              <p:spPr bwMode="auto">
                <a:xfrm>
                  <a:off x="3456" y="1200"/>
                  <a:ext cx="192" cy="192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8492" name="Group 7"/>
              <p:cNvGrpSpPr>
                <a:grpSpLocks/>
              </p:cNvGrpSpPr>
              <p:nvPr/>
            </p:nvGrpSpPr>
            <p:grpSpPr bwMode="auto">
              <a:xfrm>
                <a:off x="1864" y="1296"/>
                <a:ext cx="200" cy="192"/>
                <a:chOff x="3456" y="1200"/>
                <a:chExt cx="200" cy="192"/>
              </a:xfrm>
            </p:grpSpPr>
            <p:graphicFrame>
              <p:nvGraphicFramePr>
                <p:cNvPr id="18452" name="Object 20"/>
                <p:cNvGraphicFramePr>
                  <a:graphicFrameLocks noChangeAspect="1"/>
                </p:cNvGraphicFramePr>
                <p:nvPr/>
              </p:nvGraphicFramePr>
              <p:xfrm>
                <a:off x="3472" y="1200"/>
                <a:ext cx="184" cy="184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name="Equation" r:id="rId4" imgW="127000" imgH="127000" progId="Equation.DSMT4">
                        <p:embed/>
                      </p:oleObj>
                    </mc:Choice>
                    <mc:Fallback>
                      <p:oleObj name="Equation" r:id="rId4" imgW="127000" imgH="127000" progId="Equation.DSMT4">
                        <p:embed/>
                        <p:pic>
                          <p:nvPicPr>
                            <p:cNvPr id="0" name="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5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3472" y="1200"/>
                              <a:ext cx="184" cy="184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ffectLst/>
                            <a:extLst>
                              <a:ext uri="{909E8E84-426E-40dd-AFC4-6F175D3DCCD1}">
                                <a14:hiddenFill xmlns:a14="http://schemas.microsoft.com/office/drawing/2010/main" xmlns="">
                                  <a:solidFill>
                                    <a:srgbClr val="FFFFFF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xmlns=""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  <a:ext uri="{AF507438-7753-43e0-B8FC-AC1667EBCBE1}">
                                <a14:hiddenEffects xmlns:a14="http://schemas.microsoft.com/office/drawing/2010/main" xmlns="">
                                  <a:effectLst>
                                    <a:outerShdw blurRad="63500" dist="38099" dir="2700000" algn="ctr" rotWithShape="0">
                                      <a:srgbClr val="000000">
                                        <a:alpha val="74998"/>
                                      </a:srgbClr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sp>
              <p:nvSpPr>
                <p:cNvPr id="18529" name="Oval 9"/>
                <p:cNvSpPr>
                  <a:spLocks noChangeArrowheads="1"/>
                </p:cNvSpPr>
                <p:nvPr/>
              </p:nvSpPr>
              <p:spPr bwMode="auto">
                <a:xfrm>
                  <a:off x="3456" y="1200"/>
                  <a:ext cx="192" cy="192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8493" name="Group 10"/>
              <p:cNvGrpSpPr>
                <a:grpSpLocks/>
              </p:cNvGrpSpPr>
              <p:nvPr/>
            </p:nvGrpSpPr>
            <p:grpSpPr bwMode="auto">
              <a:xfrm>
                <a:off x="2624" y="1296"/>
                <a:ext cx="200" cy="192"/>
                <a:chOff x="3456" y="1200"/>
                <a:chExt cx="200" cy="192"/>
              </a:xfrm>
            </p:grpSpPr>
            <p:graphicFrame>
              <p:nvGraphicFramePr>
                <p:cNvPr id="18451" name="Object 19"/>
                <p:cNvGraphicFramePr>
                  <a:graphicFrameLocks noChangeAspect="1"/>
                </p:cNvGraphicFramePr>
                <p:nvPr/>
              </p:nvGraphicFramePr>
              <p:xfrm>
                <a:off x="3472" y="1200"/>
                <a:ext cx="184" cy="184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name="Equation" r:id="rId6" imgW="127000" imgH="127000" progId="Equation.DSMT4">
                        <p:embed/>
                      </p:oleObj>
                    </mc:Choice>
                    <mc:Fallback>
                      <p:oleObj name="Equation" r:id="rId6" imgW="127000" imgH="127000" progId="Equation.DSMT4">
                        <p:embed/>
                        <p:pic>
                          <p:nvPicPr>
                            <p:cNvPr id="0" name="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7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3472" y="1200"/>
                              <a:ext cx="184" cy="184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ffectLst/>
                            <a:extLst>
                              <a:ext uri="{909E8E84-426E-40dd-AFC4-6F175D3DCCD1}">
                                <a14:hiddenFill xmlns:a14="http://schemas.microsoft.com/office/drawing/2010/main" xmlns="">
                                  <a:solidFill>
                                    <a:srgbClr val="FFFFFF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xmlns=""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  <a:ext uri="{AF507438-7753-43e0-B8FC-AC1667EBCBE1}">
                                <a14:hiddenEffects xmlns:a14="http://schemas.microsoft.com/office/drawing/2010/main" xmlns="">
                                  <a:effectLst>
                                    <a:outerShdw blurRad="63500" dist="38099" dir="2700000" algn="ctr" rotWithShape="0">
                                      <a:srgbClr val="000000">
                                        <a:alpha val="74998"/>
                                      </a:srgbClr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sp>
              <p:nvSpPr>
                <p:cNvPr id="18528" name="Oval 12"/>
                <p:cNvSpPr>
                  <a:spLocks noChangeArrowheads="1"/>
                </p:cNvSpPr>
                <p:nvPr/>
              </p:nvSpPr>
              <p:spPr bwMode="auto">
                <a:xfrm>
                  <a:off x="3456" y="1200"/>
                  <a:ext cx="192" cy="192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8494" name="Group 13"/>
              <p:cNvGrpSpPr>
                <a:grpSpLocks/>
              </p:cNvGrpSpPr>
              <p:nvPr/>
            </p:nvGrpSpPr>
            <p:grpSpPr bwMode="auto">
              <a:xfrm>
                <a:off x="3384" y="1296"/>
                <a:ext cx="200" cy="192"/>
                <a:chOff x="3456" y="1200"/>
                <a:chExt cx="200" cy="192"/>
              </a:xfrm>
            </p:grpSpPr>
            <p:graphicFrame>
              <p:nvGraphicFramePr>
                <p:cNvPr id="18450" name="Object 18"/>
                <p:cNvGraphicFramePr>
                  <a:graphicFrameLocks noChangeAspect="1"/>
                </p:cNvGraphicFramePr>
                <p:nvPr/>
              </p:nvGraphicFramePr>
              <p:xfrm>
                <a:off x="3472" y="1200"/>
                <a:ext cx="184" cy="184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name="Equation" r:id="rId8" imgW="127000" imgH="127000" progId="Equation.DSMT4">
                        <p:embed/>
                      </p:oleObj>
                    </mc:Choice>
                    <mc:Fallback>
                      <p:oleObj name="Equation" r:id="rId8" imgW="127000" imgH="127000" progId="Equation.DSMT4">
                        <p:embed/>
                        <p:pic>
                          <p:nvPicPr>
                            <p:cNvPr id="0" name="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9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3472" y="1200"/>
                              <a:ext cx="184" cy="184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ffectLst/>
                            <a:extLst>
                              <a:ext uri="{909E8E84-426E-40dd-AFC4-6F175D3DCCD1}">
                                <a14:hiddenFill xmlns:a14="http://schemas.microsoft.com/office/drawing/2010/main" xmlns="">
                                  <a:solidFill>
                                    <a:srgbClr val="FFFFFF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xmlns=""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  <a:ext uri="{AF507438-7753-43e0-B8FC-AC1667EBCBE1}">
                                <a14:hiddenEffects xmlns:a14="http://schemas.microsoft.com/office/drawing/2010/main" xmlns="">
                                  <a:effectLst>
                                    <a:outerShdw blurRad="63500" dist="38099" dir="2700000" algn="ctr" rotWithShape="0">
                                      <a:srgbClr val="000000">
                                        <a:alpha val="74998"/>
                                      </a:srgbClr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sp>
              <p:nvSpPr>
                <p:cNvPr id="18527" name="Oval 15"/>
                <p:cNvSpPr>
                  <a:spLocks noChangeArrowheads="1"/>
                </p:cNvSpPr>
                <p:nvPr/>
              </p:nvSpPr>
              <p:spPr bwMode="auto">
                <a:xfrm>
                  <a:off x="3456" y="1200"/>
                  <a:ext cx="192" cy="192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8495" name="Group 16"/>
              <p:cNvGrpSpPr>
                <a:grpSpLocks/>
              </p:cNvGrpSpPr>
              <p:nvPr/>
            </p:nvGrpSpPr>
            <p:grpSpPr bwMode="auto">
              <a:xfrm>
                <a:off x="4144" y="1296"/>
                <a:ext cx="200" cy="192"/>
                <a:chOff x="3456" y="1200"/>
                <a:chExt cx="200" cy="192"/>
              </a:xfrm>
            </p:grpSpPr>
            <p:graphicFrame>
              <p:nvGraphicFramePr>
                <p:cNvPr id="18449" name="Object 17"/>
                <p:cNvGraphicFramePr>
                  <a:graphicFrameLocks noChangeAspect="1"/>
                </p:cNvGraphicFramePr>
                <p:nvPr/>
              </p:nvGraphicFramePr>
              <p:xfrm>
                <a:off x="3472" y="1200"/>
                <a:ext cx="184" cy="184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name="Equation" r:id="rId10" imgW="127000" imgH="127000" progId="Equation.DSMT4">
                        <p:embed/>
                      </p:oleObj>
                    </mc:Choice>
                    <mc:Fallback>
                      <p:oleObj name="Equation" r:id="rId10" imgW="127000" imgH="127000" progId="Equation.DSMT4">
                        <p:embed/>
                        <p:pic>
                          <p:nvPicPr>
                            <p:cNvPr id="0" name="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11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3472" y="1200"/>
                              <a:ext cx="184" cy="184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ffectLst/>
                            <a:extLst>
                              <a:ext uri="{909E8E84-426E-40dd-AFC4-6F175D3DCCD1}">
                                <a14:hiddenFill xmlns:a14="http://schemas.microsoft.com/office/drawing/2010/main" xmlns="">
                                  <a:solidFill>
                                    <a:srgbClr val="FFFFFF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xmlns=""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  <a:ext uri="{AF507438-7753-43e0-B8FC-AC1667EBCBE1}">
                                <a14:hiddenEffects xmlns:a14="http://schemas.microsoft.com/office/drawing/2010/main" xmlns="">
                                  <a:effectLst>
                                    <a:outerShdw blurRad="63500" dist="38099" dir="2700000" algn="ctr" rotWithShape="0">
                                      <a:srgbClr val="000000">
                                        <a:alpha val="74998"/>
                                      </a:srgbClr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sp>
              <p:nvSpPr>
                <p:cNvPr id="18526" name="Oval 18"/>
                <p:cNvSpPr>
                  <a:spLocks noChangeArrowheads="1"/>
                </p:cNvSpPr>
                <p:nvPr/>
              </p:nvSpPr>
              <p:spPr bwMode="auto">
                <a:xfrm>
                  <a:off x="3456" y="1200"/>
                  <a:ext cx="192" cy="192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8496" name="Group 19"/>
              <p:cNvGrpSpPr>
                <a:grpSpLocks/>
              </p:cNvGrpSpPr>
              <p:nvPr/>
            </p:nvGrpSpPr>
            <p:grpSpPr bwMode="auto">
              <a:xfrm>
                <a:off x="1464" y="1776"/>
                <a:ext cx="200" cy="192"/>
                <a:chOff x="3456" y="1200"/>
                <a:chExt cx="200" cy="192"/>
              </a:xfrm>
            </p:grpSpPr>
            <p:graphicFrame>
              <p:nvGraphicFramePr>
                <p:cNvPr id="18448" name="Object 16"/>
                <p:cNvGraphicFramePr>
                  <a:graphicFrameLocks noChangeAspect="1"/>
                </p:cNvGraphicFramePr>
                <p:nvPr/>
              </p:nvGraphicFramePr>
              <p:xfrm>
                <a:off x="3472" y="1200"/>
                <a:ext cx="184" cy="184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name="Equation" r:id="rId12" imgW="127000" imgH="127000" progId="Equation.DSMT4">
                        <p:embed/>
                      </p:oleObj>
                    </mc:Choice>
                    <mc:Fallback>
                      <p:oleObj name="Equation" r:id="rId12" imgW="127000" imgH="127000" progId="Equation.DSMT4">
                        <p:embed/>
                        <p:pic>
                          <p:nvPicPr>
                            <p:cNvPr id="0" name="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13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3472" y="1200"/>
                              <a:ext cx="184" cy="184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ffectLst/>
                            <a:extLst>
                              <a:ext uri="{909E8E84-426E-40dd-AFC4-6F175D3DCCD1}">
                                <a14:hiddenFill xmlns:a14="http://schemas.microsoft.com/office/drawing/2010/main" xmlns="">
                                  <a:solidFill>
                                    <a:srgbClr val="FFFFFF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xmlns=""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  <a:ext uri="{AF507438-7753-43e0-B8FC-AC1667EBCBE1}">
                                <a14:hiddenEffects xmlns:a14="http://schemas.microsoft.com/office/drawing/2010/main" xmlns="">
                                  <a:effectLst>
                                    <a:outerShdw blurRad="63500" dist="38099" dir="2700000" algn="ctr" rotWithShape="0">
                                      <a:srgbClr val="000000">
                                        <a:alpha val="74998"/>
                                      </a:srgbClr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sp>
              <p:nvSpPr>
                <p:cNvPr id="18525" name="Oval 21"/>
                <p:cNvSpPr>
                  <a:spLocks noChangeArrowheads="1"/>
                </p:cNvSpPr>
                <p:nvPr/>
              </p:nvSpPr>
              <p:spPr bwMode="auto">
                <a:xfrm>
                  <a:off x="3456" y="1200"/>
                  <a:ext cx="192" cy="192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8497" name="Group 22"/>
              <p:cNvGrpSpPr>
                <a:grpSpLocks/>
              </p:cNvGrpSpPr>
              <p:nvPr/>
            </p:nvGrpSpPr>
            <p:grpSpPr bwMode="auto">
              <a:xfrm>
                <a:off x="2224" y="1776"/>
                <a:ext cx="200" cy="192"/>
                <a:chOff x="3456" y="1200"/>
                <a:chExt cx="200" cy="192"/>
              </a:xfrm>
            </p:grpSpPr>
            <p:graphicFrame>
              <p:nvGraphicFramePr>
                <p:cNvPr id="18447" name="Object 15"/>
                <p:cNvGraphicFramePr>
                  <a:graphicFrameLocks noChangeAspect="1"/>
                </p:cNvGraphicFramePr>
                <p:nvPr/>
              </p:nvGraphicFramePr>
              <p:xfrm>
                <a:off x="3472" y="1200"/>
                <a:ext cx="184" cy="184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name="Equation" r:id="rId14" imgW="127000" imgH="127000" progId="Equation.DSMT4">
                        <p:embed/>
                      </p:oleObj>
                    </mc:Choice>
                    <mc:Fallback>
                      <p:oleObj name="Equation" r:id="rId14" imgW="127000" imgH="127000" progId="Equation.DSMT4">
                        <p:embed/>
                        <p:pic>
                          <p:nvPicPr>
                            <p:cNvPr id="0" name="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15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3472" y="1200"/>
                              <a:ext cx="184" cy="184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ffectLst/>
                            <a:extLst>
                              <a:ext uri="{909E8E84-426E-40dd-AFC4-6F175D3DCCD1}">
                                <a14:hiddenFill xmlns:a14="http://schemas.microsoft.com/office/drawing/2010/main" xmlns="">
                                  <a:solidFill>
                                    <a:srgbClr val="FFFFFF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xmlns=""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  <a:ext uri="{AF507438-7753-43e0-B8FC-AC1667EBCBE1}">
                                <a14:hiddenEffects xmlns:a14="http://schemas.microsoft.com/office/drawing/2010/main" xmlns="">
                                  <a:effectLst>
                                    <a:outerShdw blurRad="63500" dist="38099" dir="2700000" algn="ctr" rotWithShape="0">
                                      <a:srgbClr val="000000">
                                        <a:alpha val="74998"/>
                                      </a:srgbClr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sp>
              <p:nvSpPr>
                <p:cNvPr id="18524" name="Oval 24"/>
                <p:cNvSpPr>
                  <a:spLocks noChangeArrowheads="1"/>
                </p:cNvSpPr>
                <p:nvPr/>
              </p:nvSpPr>
              <p:spPr bwMode="auto">
                <a:xfrm>
                  <a:off x="3456" y="1200"/>
                  <a:ext cx="192" cy="192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8498" name="Group 25"/>
              <p:cNvGrpSpPr>
                <a:grpSpLocks/>
              </p:cNvGrpSpPr>
              <p:nvPr/>
            </p:nvGrpSpPr>
            <p:grpSpPr bwMode="auto">
              <a:xfrm>
                <a:off x="2984" y="1776"/>
                <a:ext cx="200" cy="192"/>
                <a:chOff x="3456" y="1200"/>
                <a:chExt cx="200" cy="192"/>
              </a:xfrm>
            </p:grpSpPr>
            <p:graphicFrame>
              <p:nvGraphicFramePr>
                <p:cNvPr id="18446" name="Object 14"/>
                <p:cNvGraphicFramePr>
                  <a:graphicFrameLocks noChangeAspect="1"/>
                </p:cNvGraphicFramePr>
                <p:nvPr/>
              </p:nvGraphicFramePr>
              <p:xfrm>
                <a:off x="3472" y="1200"/>
                <a:ext cx="184" cy="184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name="Equation" r:id="rId16" imgW="127000" imgH="127000" progId="Equation.DSMT4">
                        <p:embed/>
                      </p:oleObj>
                    </mc:Choice>
                    <mc:Fallback>
                      <p:oleObj name="Equation" r:id="rId16" imgW="127000" imgH="127000" progId="Equation.DSMT4">
                        <p:embed/>
                        <p:pic>
                          <p:nvPicPr>
                            <p:cNvPr id="0" name="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17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3472" y="1200"/>
                              <a:ext cx="184" cy="184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ffectLst/>
                            <a:extLst>
                              <a:ext uri="{909E8E84-426E-40dd-AFC4-6F175D3DCCD1}">
                                <a14:hiddenFill xmlns:a14="http://schemas.microsoft.com/office/drawing/2010/main" xmlns="">
                                  <a:solidFill>
                                    <a:srgbClr val="FFFFFF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xmlns=""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  <a:ext uri="{AF507438-7753-43e0-B8FC-AC1667EBCBE1}">
                                <a14:hiddenEffects xmlns:a14="http://schemas.microsoft.com/office/drawing/2010/main" xmlns="">
                                  <a:effectLst>
                                    <a:outerShdw blurRad="63500" dist="38099" dir="2700000" algn="ctr" rotWithShape="0">
                                      <a:srgbClr val="000000">
                                        <a:alpha val="74998"/>
                                      </a:srgbClr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sp>
              <p:nvSpPr>
                <p:cNvPr id="18523" name="Oval 27"/>
                <p:cNvSpPr>
                  <a:spLocks noChangeArrowheads="1"/>
                </p:cNvSpPr>
                <p:nvPr/>
              </p:nvSpPr>
              <p:spPr bwMode="auto">
                <a:xfrm>
                  <a:off x="3456" y="1200"/>
                  <a:ext cx="192" cy="192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8499" name="Group 28"/>
              <p:cNvGrpSpPr>
                <a:grpSpLocks/>
              </p:cNvGrpSpPr>
              <p:nvPr/>
            </p:nvGrpSpPr>
            <p:grpSpPr bwMode="auto">
              <a:xfrm>
                <a:off x="3744" y="1776"/>
                <a:ext cx="200" cy="192"/>
                <a:chOff x="3456" y="1200"/>
                <a:chExt cx="200" cy="192"/>
              </a:xfrm>
            </p:grpSpPr>
            <p:graphicFrame>
              <p:nvGraphicFramePr>
                <p:cNvPr id="18445" name="Object 13"/>
                <p:cNvGraphicFramePr>
                  <a:graphicFrameLocks noChangeAspect="1"/>
                </p:cNvGraphicFramePr>
                <p:nvPr/>
              </p:nvGraphicFramePr>
              <p:xfrm>
                <a:off x="3472" y="1200"/>
                <a:ext cx="184" cy="184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name="Equation" r:id="rId18" imgW="127000" imgH="127000" progId="Equation.DSMT4">
                        <p:embed/>
                      </p:oleObj>
                    </mc:Choice>
                    <mc:Fallback>
                      <p:oleObj name="Equation" r:id="rId18" imgW="127000" imgH="127000" progId="Equation.DSMT4">
                        <p:embed/>
                        <p:pic>
                          <p:nvPicPr>
                            <p:cNvPr id="0" name="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19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3472" y="1200"/>
                              <a:ext cx="184" cy="184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ffectLst/>
                            <a:extLst>
                              <a:ext uri="{909E8E84-426E-40dd-AFC4-6F175D3DCCD1}">
                                <a14:hiddenFill xmlns:a14="http://schemas.microsoft.com/office/drawing/2010/main" xmlns="">
                                  <a:solidFill>
                                    <a:srgbClr val="FFFFFF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xmlns=""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  <a:ext uri="{AF507438-7753-43e0-B8FC-AC1667EBCBE1}">
                                <a14:hiddenEffects xmlns:a14="http://schemas.microsoft.com/office/drawing/2010/main" xmlns="">
                                  <a:effectLst>
                                    <a:outerShdw blurRad="63500" dist="38099" dir="2700000" algn="ctr" rotWithShape="0">
                                      <a:srgbClr val="000000">
                                        <a:alpha val="74998"/>
                                      </a:srgbClr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sp>
              <p:nvSpPr>
                <p:cNvPr id="18522" name="Oval 30"/>
                <p:cNvSpPr>
                  <a:spLocks noChangeArrowheads="1"/>
                </p:cNvSpPr>
                <p:nvPr/>
              </p:nvSpPr>
              <p:spPr bwMode="auto">
                <a:xfrm>
                  <a:off x="3456" y="1200"/>
                  <a:ext cx="192" cy="192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8500" name="Group 31"/>
              <p:cNvGrpSpPr>
                <a:grpSpLocks/>
              </p:cNvGrpSpPr>
              <p:nvPr/>
            </p:nvGrpSpPr>
            <p:grpSpPr bwMode="auto">
              <a:xfrm>
                <a:off x="4504" y="1776"/>
                <a:ext cx="200" cy="192"/>
                <a:chOff x="3456" y="1200"/>
                <a:chExt cx="200" cy="192"/>
              </a:xfrm>
            </p:grpSpPr>
            <p:graphicFrame>
              <p:nvGraphicFramePr>
                <p:cNvPr id="18444" name="Object 12"/>
                <p:cNvGraphicFramePr>
                  <a:graphicFrameLocks noChangeAspect="1"/>
                </p:cNvGraphicFramePr>
                <p:nvPr/>
              </p:nvGraphicFramePr>
              <p:xfrm>
                <a:off x="3472" y="1200"/>
                <a:ext cx="184" cy="184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name="Equation" r:id="rId20" imgW="127000" imgH="127000" progId="Equation.DSMT4">
                        <p:embed/>
                      </p:oleObj>
                    </mc:Choice>
                    <mc:Fallback>
                      <p:oleObj name="Equation" r:id="rId20" imgW="127000" imgH="127000" progId="Equation.DSMT4">
                        <p:embed/>
                        <p:pic>
                          <p:nvPicPr>
                            <p:cNvPr id="0" name="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21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3472" y="1200"/>
                              <a:ext cx="184" cy="184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ffectLst/>
                            <a:extLst>
                              <a:ext uri="{909E8E84-426E-40dd-AFC4-6F175D3DCCD1}">
                                <a14:hiddenFill xmlns:a14="http://schemas.microsoft.com/office/drawing/2010/main" xmlns="">
                                  <a:solidFill>
                                    <a:srgbClr val="FFFFFF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xmlns=""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  <a:ext uri="{AF507438-7753-43e0-B8FC-AC1667EBCBE1}">
                                <a14:hiddenEffects xmlns:a14="http://schemas.microsoft.com/office/drawing/2010/main" xmlns="">
                                  <a:effectLst>
                                    <a:outerShdw blurRad="63500" dist="38099" dir="2700000" algn="ctr" rotWithShape="0">
                                      <a:srgbClr val="000000">
                                        <a:alpha val="74998"/>
                                      </a:srgbClr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sp>
              <p:nvSpPr>
                <p:cNvPr id="18521" name="Oval 33"/>
                <p:cNvSpPr>
                  <a:spLocks noChangeArrowheads="1"/>
                </p:cNvSpPr>
                <p:nvPr/>
              </p:nvSpPr>
              <p:spPr bwMode="auto">
                <a:xfrm>
                  <a:off x="3456" y="1200"/>
                  <a:ext cx="192" cy="192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8501" name="Group 34"/>
              <p:cNvGrpSpPr>
                <a:grpSpLocks/>
              </p:cNvGrpSpPr>
              <p:nvPr/>
            </p:nvGrpSpPr>
            <p:grpSpPr bwMode="auto">
              <a:xfrm>
                <a:off x="1104" y="2256"/>
                <a:ext cx="200" cy="192"/>
                <a:chOff x="3456" y="1200"/>
                <a:chExt cx="200" cy="192"/>
              </a:xfrm>
            </p:grpSpPr>
            <p:graphicFrame>
              <p:nvGraphicFramePr>
                <p:cNvPr id="18443" name="Object 11"/>
                <p:cNvGraphicFramePr>
                  <a:graphicFrameLocks noChangeAspect="1"/>
                </p:cNvGraphicFramePr>
                <p:nvPr/>
              </p:nvGraphicFramePr>
              <p:xfrm>
                <a:off x="3472" y="1200"/>
                <a:ext cx="184" cy="184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name="Equation" r:id="rId22" imgW="127000" imgH="127000" progId="Equation.DSMT4">
                        <p:embed/>
                      </p:oleObj>
                    </mc:Choice>
                    <mc:Fallback>
                      <p:oleObj name="Equation" r:id="rId22" imgW="127000" imgH="127000" progId="Equation.DSMT4">
                        <p:embed/>
                        <p:pic>
                          <p:nvPicPr>
                            <p:cNvPr id="0" name="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23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3472" y="1200"/>
                              <a:ext cx="184" cy="184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ffectLst/>
                            <a:extLst>
                              <a:ext uri="{909E8E84-426E-40dd-AFC4-6F175D3DCCD1}">
                                <a14:hiddenFill xmlns:a14="http://schemas.microsoft.com/office/drawing/2010/main" xmlns="">
                                  <a:solidFill>
                                    <a:srgbClr val="FFFFFF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xmlns=""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  <a:ext uri="{AF507438-7753-43e0-B8FC-AC1667EBCBE1}">
                                <a14:hiddenEffects xmlns:a14="http://schemas.microsoft.com/office/drawing/2010/main" xmlns="">
                                  <a:effectLst>
                                    <a:outerShdw blurRad="63500" dist="38099" dir="2700000" algn="ctr" rotWithShape="0">
                                      <a:srgbClr val="000000">
                                        <a:alpha val="74998"/>
                                      </a:srgbClr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sp>
              <p:nvSpPr>
                <p:cNvPr id="18520" name="Oval 36"/>
                <p:cNvSpPr>
                  <a:spLocks noChangeArrowheads="1"/>
                </p:cNvSpPr>
                <p:nvPr/>
              </p:nvSpPr>
              <p:spPr bwMode="auto">
                <a:xfrm>
                  <a:off x="3456" y="1200"/>
                  <a:ext cx="192" cy="192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8502" name="Group 37"/>
              <p:cNvGrpSpPr>
                <a:grpSpLocks/>
              </p:cNvGrpSpPr>
              <p:nvPr/>
            </p:nvGrpSpPr>
            <p:grpSpPr bwMode="auto">
              <a:xfrm>
                <a:off x="1864" y="2256"/>
                <a:ext cx="200" cy="192"/>
                <a:chOff x="3456" y="1200"/>
                <a:chExt cx="200" cy="192"/>
              </a:xfrm>
            </p:grpSpPr>
            <p:graphicFrame>
              <p:nvGraphicFramePr>
                <p:cNvPr id="18442" name="Object 10"/>
                <p:cNvGraphicFramePr>
                  <a:graphicFrameLocks noChangeAspect="1"/>
                </p:cNvGraphicFramePr>
                <p:nvPr/>
              </p:nvGraphicFramePr>
              <p:xfrm>
                <a:off x="3472" y="1200"/>
                <a:ext cx="184" cy="184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name="Equation" r:id="rId24" imgW="127000" imgH="127000" progId="Equation.DSMT4">
                        <p:embed/>
                      </p:oleObj>
                    </mc:Choice>
                    <mc:Fallback>
                      <p:oleObj name="Equation" r:id="rId24" imgW="127000" imgH="127000" progId="Equation.DSMT4">
                        <p:embed/>
                        <p:pic>
                          <p:nvPicPr>
                            <p:cNvPr id="0" name="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25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3472" y="1200"/>
                              <a:ext cx="184" cy="184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ffectLst/>
                            <a:extLst>
                              <a:ext uri="{909E8E84-426E-40dd-AFC4-6F175D3DCCD1}">
                                <a14:hiddenFill xmlns:a14="http://schemas.microsoft.com/office/drawing/2010/main" xmlns="">
                                  <a:solidFill>
                                    <a:srgbClr val="FFFFFF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xmlns=""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  <a:ext uri="{AF507438-7753-43e0-B8FC-AC1667EBCBE1}">
                                <a14:hiddenEffects xmlns:a14="http://schemas.microsoft.com/office/drawing/2010/main" xmlns="">
                                  <a:effectLst>
                                    <a:outerShdw blurRad="63500" dist="38099" dir="2700000" algn="ctr" rotWithShape="0">
                                      <a:srgbClr val="000000">
                                        <a:alpha val="74998"/>
                                      </a:srgbClr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sp>
              <p:nvSpPr>
                <p:cNvPr id="18519" name="Oval 39"/>
                <p:cNvSpPr>
                  <a:spLocks noChangeArrowheads="1"/>
                </p:cNvSpPr>
                <p:nvPr/>
              </p:nvSpPr>
              <p:spPr bwMode="auto">
                <a:xfrm>
                  <a:off x="3456" y="1200"/>
                  <a:ext cx="192" cy="192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8503" name="Group 40"/>
              <p:cNvGrpSpPr>
                <a:grpSpLocks/>
              </p:cNvGrpSpPr>
              <p:nvPr/>
            </p:nvGrpSpPr>
            <p:grpSpPr bwMode="auto">
              <a:xfrm>
                <a:off x="2624" y="2256"/>
                <a:ext cx="200" cy="192"/>
                <a:chOff x="3456" y="1200"/>
                <a:chExt cx="200" cy="192"/>
              </a:xfrm>
            </p:grpSpPr>
            <p:graphicFrame>
              <p:nvGraphicFramePr>
                <p:cNvPr id="18441" name="Object 9"/>
                <p:cNvGraphicFramePr>
                  <a:graphicFrameLocks noChangeAspect="1"/>
                </p:cNvGraphicFramePr>
                <p:nvPr/>
              </p:nvGraphicFramePr>
              <p:xfrm>
                <a:off x="3472" y="1200"/>
                <a:ext cx="184" cy="184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name="Equation" r:id="rId26" imgW="127000" imgH="127000" progId="Equation.DSMT4">
                        <p:embed/>
                      </p:oleObj>
                    </mc:Choice>
                    <mc:Fallback>
                      <p:oleObj name="Equation" r:id="rId26" imgW="127000" imgH="127000" progId="Equation.DSMT4">
                        <p:embed/>
                        <p:pic>
                          <p:nvPicPr>
                            <p:cNvPr id="0" name="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27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3472" y="1200"/>
                              <a:ext cx="184" cy="184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ffectLst/>
                            <a:extLst>
                              <a:ext uri="{909E8E84-426E-40dd-AFC4-6F175D3DCCD1}">
                                <a14:hiddenFill xmlns:a14="http://schemas.microsoft.com/office/drawing/2010/main" xmlns="">
                                  <a:solidFill>
                                    <a:srgbClr val="FFFFFF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xmlns=""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  <a:ext uri="{AF507438-7753-43e0-B8FC-AC1667EBCBE1}">
                                <a14:hiddenEffects xmlns:a14="http://schemas.microsoft.com/office/drawing/2010/main" xmlns="">
                                  <a:effectLst>
                                    <a:outerShdw blurRad="63500" dist="38099" dir="2700000" algn="ctr" rotWithShape="0">
                                      <a:srgbClr val="000000">
                                        <a:alpha val="74998"/>
                                      </a:srgbClr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sp>
              <p:nvSpPr>
                <p:cNvPr id="18518" name="Oval 42"/>
                <p:cNvSpPr>
                  <a:spLocks noChangeArrowheads="1"/>
                </p:cNvSpPr>
                <p:nvPr/>
              </p:nvSpPr>
              <p:spPr bwMode="auto">
                <a:xfrm>
                  <a:off x="3456" y="1200"/>
                  <a:ext cx="192" cy="192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8504" name="Group 43"/>
              <p:cNvGrpSpPr>
                <a:grpSpLocks/>
              </p:cNvGrpSpPr>
              <p:nvPr/>
            </p:nvGrpSpPr>
            <p:grpSpPr bwMode="auto">
              <a:xfrm>
                <a:off x="3384" y="2256"/>
                <a:ext cx="200" cy="192"/>
                <a:chOff x="3456" y="1200"/>
                <a:chExt cx="200" cy="192"/>
              </a:xfrm>
            </p:grpSpPr>
            <p:graphicFrame>
              <p:nvGraphicFramePr>
                <p:cNvPr id="18440" name="Object 8"/>
                <p:cNvGraphicFramePr>
                  <a:graphicFrameLocks noChangeAspect="1"/>
                </p:cNvGraphicFramePr>
                <p:nvPr/>
              </p:nvGraphicFramePr>
              <p:xfrm>
                <a:off x="3472" y="1200"/>
                <a:ext cx="184" cy="184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name="Equation" r:id="rId28" imgW="127000" imgH="127000" progId="Equation.DSMT4">
                        <p:embed/>
                      </p:oleObj>
                    </mc:Choice>
                    <mc:Fallback>
                      <p:oleObj name="Equation" r:id="rId28" imgW="127000" imgH="127000" progId="Equation.DSMT4">
                        <p:embed/>
                        <p:pic>
                          <p:nvPicPr>
                            <p:cNvPr id="0" name="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29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3472" y="1200"/>
                              <a:ext cx="184" cy="184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ffectLst/>
                            <a:extLst>
                              <a:ext uri="{909E8E84-426E-40dd-AFC4-6F175D3DCCD1}">
                                <a14:hiddenFill xmlns:a14="http://schemas.microsoft.com/office/drawing/2010/main" xmlns="">
                                  <a:solidFill>
                                    <a:srgbClr val="FFFFFF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xmlns=""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  <a:ext uri="{AF507438-7753-43e0-B8FC-AC1667EBCBE1}">
                                <a14:hiddenEffects xmlns:a14="http://schemas.microsoft.com/office/drawing/2010/main" xmlns="">
                                  <a:effectLst>
                                    <a:outerShdw blurRad="63500" dist="38099" dir="2700000" algn="ctr" rotWithShape="0">
                                      <a:srgbClr val="000000">
                                        <a:alpha val="74998"/>
                                      </a:srgbClr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sp>
              <p:nvSpPr>
                <p:cNvPr id="18517" name="Oval 45"/>
                <p:cNvSpPr>
                  <a:spLocks noChangeArrowheads="1"/>
                </p:cNvSpPr>
                <p:nvPr/>
              </p:nvSpPr>
              <p:spPr bwMode="auto">
                <a:xfrm>
                  <a:off x="3456" y="1200"/>
                  <a:ext cx="192" cy="192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8505" name="Group 46"/>
              <p:cNvGrpSpPr>
                <a:grpSpLocks/>
              </p:cNvGrpSpPr>
              <p:nvPr/>
            </p:nvGrpSpPr>
            <p:grpSpPr bwMode="auto">
              <a:xfrm>
                <a:off x="4144" y="2256"/>
                <a:ext cx="200" cy="192"/>
                <a:chOff x="3456" y="1200"/>
                <a:chExt cx="200" cy="192"/>
              </a:xfrm>
            </p:grpSpPr>
            <p:graphicFrame>
              <p:nvGraphicFramePr>
                <p:cNvPr id="18439" name="Object 7"/>
                <p:cNvGraphicFramePr>
                  <a:graphicFrameLocks noChangeAspect="1"/>
                </p:cNvGraphicFramePr>
                <p:nvPr/>
              </p:nvGraphicFramePr>
              <p:xfrm>
                <a:off x="3472" y="1200"/>
                <a:ext cx="184" cy="184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name="Equation" r:id="rId30" imgW="127000" imgH="127000" progId="Equation.DSMT4">
                        <p:embed/>
                      </p:oleObj>
                    </mc:Choice>
                    <mc:Fallback>
                      <p:oleObj name="Equation" r:id="rId30" imgW="127000" imgH="127000" progId="Equation.DSMT4">
                        <p:embed/>
                        <p:pic>
                          <p:nvPicPr>
                            <p:cNvPr id="0" name="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31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3472" y="1200"/>
                              <a:ext cx="184" cy="184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ffectLst/>
                            <a:extLst>
                              <a:ext uri="{909E8E84-426E-40dd-AFC4-6F175D3DCCD1}">
                                <a14:hiddenFill xmlns:a14="http://schemas.microsoft.com/office/drawing/2010/main" xmlns="">
                                  <a:solidFill>
                                    <a:srgbClr val="FFFFFF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xmlns=""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  <a:ext uri="{AF507438-7753-43e0-B8FC-AC1667EBCBE1}">
                                <a14:hiddenEffects xmlns:a14="http://schemas.microsoft.com/office/drawing/2010/main" xmlns="">
                                  <a:effectLst>
                                    <a:outerShdw blurRad="63500" dist="38099" dir="2700000" algn="ctr" rotWithShape="0">
                                      <a:srgbClr val="000000">
                                        <a:alpha val="74998"/>
                                      </a:srgbClr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sp>
              <p:nvSpPr>
                <p:cNvPr id="18516" name="Oval 48"/>
                <p:cNvSpPr>
                  <a:spLocks noChangeArrowheads="1"/>
                </p:cNvSpPr>
                <p:nvPr/>
              </p:nvSpPr>
              <p:spPr bwMode="auto">
                <a:xfrm>
                  <a:off x="3456" y="1200"/>
                  <a:ext cx="192" cy="192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8506" name="Group 49"/>
              <p:cNvGrpSpPr>
                <a:grpSpLocks/>
              </p:cNvGrpSpPr>
              <p:nvPr/>
            </p:nvGrpSpPr>
            <p:grpSpPr bwMode="auto">
              <a:xfrm>
                <a:off x="1488" y="2736"/>
                <a:ext cx="200" cy="192"/>
                <a:chOff x="3456" y="1200"/>
                <a:chExt cx="200" cy="192"/>
              </a:xfrm>
            </p:grpSpPr>
            <p:graphicFrame>
              <p:nvGraphicFramePr>
                <p:cNvPr id="18438" name="Object 6"/>
                <p:cNvGraphicFramePr>
                  <a:graphicFrameLocks noChangeAspect="1"/>
                </p:cNvGraphicFramePr>
                <p:nvPr/>
              </p:nvGraphicFramePr>
              <p:xfrm>
                <a:off x="3472" y="1200"/>
                <a:ext cx="184" cy="184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name="Equation" r:id="rId32" imgW="127000" imgH="127000" progId="Equation.DSMT4">
                        <p:embed/>
                      </p:oleObj>
                    </mc:Choice>
                    <mc:Fallback>
                      <p:oleObj name="Equation" r:id="rId32" imgW="127000" imgH="127000" progId="Equation.DSMT4">
                        <p:embed/>
                        <p:pic>
                          <p:nvPicPr>
                            <p:cNvPr id="0" name="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33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3472" y="1200"/>
                              <a:ext cx="184" cy="184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ffectLst/>
                            <a:extLst>
                              <a:ext uri="{909E8E84-426E-40dd-AFC4-6F175D3DCCD1}">
                                <a14:hiddenFill xmlns:a14="http://schemas.microsoft.com/office/drawing/2010/main" xmlns="">
                                  <a:solidFill>
                                    <a:srgbClr val="FFFFFF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xmlns=""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  <a:ext uri="{AF507438-7753-43e0-B8FC-AC1667EBCBE1}">
                                <a14:hiddenEffects xmlns:a14="http://schemas.microsoft.com/office/drawing/2010/main" xmlns="">
                                  <a:effectLst>
                                    <a:outerShdw blurRad="63500" dist="38099" dir="2700000" algn="ctr" rotWithShape="0">
                                      <a:srgbClr val="000000">
                                        <a:alpha val="74998"/>
                                      </a:srgbClr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sp>
              <p:nvSpPr>
                <p:cNvPr id="18515" name="Oval 51"/>
                <p:cNvSpPr>
                  <a:spLocks noChangeArrowheads="1"/>
                </p:cNvSpPr>
                <p:nvPr/>
              </p:nvSpPr>
              <p:spPr bwMode="auto">
                <a:xfrm>
                  <a:off x="3456" y="1200"/>
                  <a:ext cx="192" cy="192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8507" name="Group 52"/>
              <p:cNvGrpSpPr>
                <a:grpSpLocks/>
              </p:cNvGrpSpPr>
              <p:nvPr/>
            </p:nvGrpSpPr>
            <p:grpSpPr bwMode="auto">
              <a:xfrm>
                <a:off x="2248" y="2736"/>
                <a:ext cx="200" cy="192"/>
                <a:chOff x="3456" y="1200"/>
                <a:chExt cx="200" cy="192"/>
              </a:xfrm>
            </p:grpSpPr>
            <p:graphicFrame>
              <p:nvGraphicFramePr>
                <p:cNvPr id="18437" name="Object 5"/>
                <p:cNvGraphicFramePr>
                  <a:graphicFrameLocks noChangeAspect="1"/>
                </p:cNvGraphicFramePr>
                <p:nvPr/>
              </p:nvGraphicFramePr>
              <p:xfrm>
                <a:off x="3472" y="1200"/>
                <a:ext cx="184" cy="184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name="Equation" r:id="rId34" imgW="127000" imgH="127000" progId="Equation.DSMT4">
                        <p:embed/>
                      </p:oleObj>
                    </mc:Choice>
                    <mc:Fallback>
                      <p:oleObj name="Equation" r:id="rId34" imgW="127000" imgH="127000" progId="Equation.DSMT4">
                        <p:embed/>
                        <p:pic>
                          <p:nvPicPr>
                            <p:cNvPr id="0" name="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35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3472" y="1200"/>
                              <a:ext cx="184" cy="184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ffectLst/>
                            <a:extLst>
                              <a:ext uri="{909E8E84-426E-40dd-AFC4-6F175D3DCCD1}">
                                <a14:hiddenFill xmlns:a14="http://schemas.microsoft.com/office/drawing/2010/main" xmlns="">
                                  <a:solidFill>
                                    <a:srgbClr val="FFFFFF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xmlns=""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  <a:ext uri="{AF507438-7753-43e0-B8FC-AC1667EBCBE1}">
                                <a14:hiddenEffects xmlns:a14="http://schemas.microsoft.com/office/drawing/2010/main" xmlns="">
                                  <a:effectLst>
                                    <a:outerShdw blurRad="63500" dist="38099" dir="2700000" algn="ctr" rotWithShape="0">
                                      <a:srgbClr val="000000">
                                        <a:alpha val="74998"/>
                                      </a:srgbClr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sp>
              <p:nvSpPr>
                <p:cNvPr id="18514" name="Oval 54"/>
                <p:cNvSpPr>
                  <a:spLocks noChangeArrowheads="1"/>
                </p:cNvSpPr>
                <p:nvPr/>
              </p:nvSpPr>
              <p:spPr bwMode="auto">
                <a:xfrm>
                  <a:off x="3456" y="1200"/>
                  <a:ext cx="192" cy="192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8508" name="Group 55"/>
              <p:cNvGrpSpPr>
                <a:grpSpLocks/>
              </p:cNvGrpSpPr>
              <p:nvPr/>
            </p:nvGrpSpPr>
            <p:grpSpPr bwMode="auto">
              <a:xfrm>
                <a:off x="3008" y="2736"/>
                <a:ext cx="200" cy="192"/>
                <a:chOff x="3456" y="1200"/>
                <a:chExt cx="200" cy="192"/>
              </a:xfrm>
            </p:grpSpPr>
            <p:graphicFrame>
              <p:nvGraphicFramePr>
                <p:cNvPr id="18436" name="Object 4"/>
                <p:cNvGraphicFramePr>
                  <a:graphicFrameLocks noChangeAspect="1"/>
                </p:cNvGraphicFramePr>
                <p:nvPr/>
              </p:nvGraphicFramePr>
              <p:xfrm>
                <a:off x="3472" y="1200"/>
                <a:ext cx="184" cy="184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name="Equation" r:id="rId36" imgW="127000" imgH="127000" progId="Equation.DSMT4">
                        <p:embed/>
                      </p:oleObj>
                    </mc:Choice>
                    <mc:Fallback>
                      <p:oleObj name="Equation" r:id="rId36" imgW="127000" imgH="127000" progId="Equation.DSMT4">
                        <p:embed/>
                        <p:pic>
                          <p:nvPicPr>
                            <p:cNvPr id="0" name="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37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3472" y="1200"/>
                              <a:ext cx="184" cy="184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ffectLst/>
                            <a:extLst>
                              <a:ext uri="{909E8E84-426E-40dd-AFC4-6F175D3DCCD1}">
                                <a14:hiddenFill xmlns:a14="http://schemas.microsoft.com/office/drawing/2010/main" xmlns="">
                                  <a:solidFill>
                                    <a:srgbClr val="FFFFFF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xmlns=""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  <a:ext uri="{AF507438-7753-43e0-B8FC-AC1667EBCBE1}">
                                <a14:hiddenEffects xmlns:a14="http://schemas.microsoft.com/office/drawing/2010/main" xmlns="">
                                  <a:effectLst>
                                    <a:outerShdw blurRad="63500" dist="38099" dir="2700000" algn="ctr" rotWithShape="0">
                                      <a:srgbClr val="000000">
                                        <a:alpha val="74998"/>
                                      </a:srgbClr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sp>
              <p:nvSpPr>
                <p:cNvPr id="18513" name="Oval 57"/>
                <p:cNvSpPr>
                  <a:spLocks noChangeArrowheads="1"/>
                </p:cNvSpPr>
                <p:nvPr/>
              </p:nvSpPr>
              <p:spPr bwMode="auto">
                <a:xfrm>
                  <a:off x="3456" y="1200"/>
                  <a:ext cx="192" cy="192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8509" name="Group 58"/>
              <p:cNvGrpSpPr>
                <a:grpSpLocks/>
              </p:cNvGrpSpPr>
              <p:nvPr/>
            </p:nvGrpSpPr>
            <p:grpSpPr bwMode="auto">
              <a:xfrm>
                <a:off x="3768" y="2736"/>
                <a:ext cx="200" cy="192"/>
                <a:chOff x="3456" y="1200"/>
                <a:chExt cx="200" cy="192"/>
              </a:xfrm>
            </p:grpSpPr>
            <p:graphicFrame>
              <p:nvGraphicFramePr>
                <p:cNvPr id="18435" name="Object 3"/>
                <p:cNvGraphicFramePr>
                  <a:graphicFrameLocks noChangeAspect="1"/>
                </p:cNvGraphicFramePr>
                <p:nvPr/>
              </p:nvGraphicFramePr>
              <p:xfrm>
                <a:off x="3472" y="1200"/>
                <a:ext cx="184" cy="184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name="Equation" r:id="rId38" imgW="127000" imgH="127000" progId="Equation.DSMT4">
                        <p:embed/>
                      </p:oleObj>
                    </mc:Choice>
                    <mc:Fallback>
                      <p:oleObj name="Equation" r:id="rId38" imgW="127000" imgH="127000" progId="Equation.DSMT4">
                        <p:embed/>
                        <p:pic>
                          <p:nvPicPr>
                            <p:cNvPr id="0" name="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39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3472" y="1200"/>
                              <a:ext cx="184" cy="184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ffectLst/>
                            <a:extLst>
                              <a:ext uri="{909E8E84-426E-40dd-AFC4-6F175D3DCCD1}">
                                <a14:hiddenFill xmlns:a14="http://schemas.microsoft.com/office/drawing/2010/main" xmlns="">
                                  <a:solidFill>
                                    <a:srgbClr val="FFFFFF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xmlns=""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  <a:ext uri="{AF507438-7753-43e0-B8FC-AC1667EBCBE1}">
                                <a14:hiddenEffects xmlns:a14="http://schemas.microsoft.com/office/drawing/2010/main" xmlns="">
                                  <a:effectLst>
                                    <a:outerShdw blurRad="63500" dist="38099" dir="2700000" algn="ctr" rotWithShape="0">
                                      <a:srgbClr val="000000">
                                        <a:alpha val="74998"/>
                                      </a:srgbClr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sp>
              <p:nvSpPr>
                <p:cNvPr id="18512" name="Oval 60"/>
                <p:cNvSpPr>
                  <a:spLocks noChangeArrowheads="1"/>
                </p:cNvSpPr>
                <p:nvPr/>
              </p:nvSpPr>
              <p:spPr bwMode="auto">
                <a:xfrm>
                  <a:off x="3456" y="1200"/>
                  <a:ext cx="192" cy="192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8510" name="Group 61"/>
              <p:cNvGrpSpPr>
                <a:grpSpLocks/>
              </p:cNvGrpSpPr>
              <p:nvPr/>
            </p:nvGrpSpPr>
            <p:grpSpPr bwMode="auto">
              <a:xfrm>
                <a:off x="4528" y="2736"/>
                <a:ext cx="200" cy="192"/>
                <a:chOff x="3456" y="1200"/>
                <a:chExt cx="200" cy="192"/>
              </a:xfrm>
            </p:grpSpPr>
            <p:graphicFrame>
              <p:nvGraphicFramePr>
                <p:cNvPr id="18434" name="Object 2"/>
                <p:cNvGraphicFramePr>
                  <a:graphicFrameLocks noChangeAspect="1"/>
                </p:cNvGraphicFramePr>
                <p:nvPr/>
              </p:nvGraphicFramePr>
              <p:xfrm>
                <a:off x="3472" y="1200"/>
                <a:ext cx="184" cy="184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name="Equation" r:id="rId40" imgW="127000" imgH="127000" progId="Equation.DSMT4">
                        <p:embed/>
                      </p:oleObj>
                    </mc:Choice>
                    <mc:Fallback>
                      <p:oleObj name="Equation" r:id="rId40" imgW="127000" imgH="127000" progId="Equation.DSMT4">
                        <p:embed/>
                        <p:pic>
                          <p:nvPicPr>
                            <p:cNvPr id="0" name="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41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3472" y="1200"/>
                              <a:ext cx="184" cy="184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ffectLst/>
                            <a:extLst>
                              <a:ext uri="{909E8E84-426E-40dd-AFC4-6F175D3DCCD1}">
                                <a14:hiddenFill xmlns:a14="http://schemas.microsoft.com/office/drawing/2010/main" xmlns="">
                                  <a:solidFill>
                                    <a:srgbClr val="FFFFFF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xmlns=""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  <a:ext uri="{AF507438-7753-43e0-B8FC-AC1667EBCBE1}">
                                <a14:hiddenEffects xmlns:a14="http://schemas.microsoft.com/office/drawing/2010/main" xmlns="">
                                  <a:effectLst>
                                    <a:outerShdw blurRad="63500" dist="38099" dir="2700000" algn="ctr" rotWithShape="0">
                                      <a:srgbClr val="000000">
                                        <a:alpha val="74998"/>
                                      </a:srgbClr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sp>
              <p:nvSpPr>
                <p:cNvPr id="18511" name="Oval 63"/>
                <p:cNvSpPr>
                  <a:spLocks noChangeArrowheads="1"/>
                </p:cNvSpPr>
                <p:nvPr/>
              </p:nvSpPr>
              <p:spPr bwMode="auto">
                <a:xfrm>
                  <a:off x="3456" y="1200"/>
                  <a:ext cx="192" cy="192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sp>
          <p:nvSpPr>
            <p:cNvPr id="18472" name="Line 64"/>
            <p:cNvSpPr>
              <a:spLocks noChangeShapeType="1"/>
            </p:cNvSpPr>
            <p:nvPr/>
          </p:nvSpPr>
          <p:spPr bwMode="auto">
            <a:xfrm flipH="1">
              <a:off x="1114425" y="3352800"/>
              <a:ext cx="4572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73" name="Line 65"/>
            <p:cNvSpPr>
              <a:spLocks noChangeShapeType="1"/>
            </p:cNvSpPr>
            <p:nvPr/>
          </p:nvSpPr>
          <p:spPr bwMode="auto">
            <a:xfrm flipH="1">
              <a:off x="7515225" y="3352800"/>
              <a:ext cx="4572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74" name="Line 66"/>
            <p:cNvSpPr>
              <a:spLocks noChangeShapeType="1"/>
            </p:cNvSpPr>
            <p:nvPr/>
          </p:nvSpPr>
          <p:spPr bwMode="auto">
            <a:xfrm flipH="1" flipV="1">
              <a:off x="1114425" y="3352800"/>
              <a:ext cx="0" cy="26670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75" name="Line 67"/>
            <p:cNvSpPr>
              <a:spLocks noChangeShapeType="1"/>
            </p:cNvSpPr>
            <p:nvPr/>
          </p:nvSpPr>
          <p:spPr bwMode="auto">
            <a:xfrm flipH="1">
              <a:off x="1114425" y="6019800"/>
              <a:ext cx="32766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76" name="Line 68"/>
            <p:cNvSpPr>
              <a:spLocks noChangeShapeType="1"/>
            </p:cNvSpPr>
            <p:nvPr/>
          </p:nvSpPr>
          <p:spPr bwMode="auto">
            <a:xfrm flipH="1">
              <a:off x="4619625" y="6019800"/>
              <a:ext cx="33528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77" name="Line 69"/>
            <p:cNvSpPr>
              <a:spLocks noChangeShapeType="1"/>
            </p:cNvSpPr>
            <p:nvPr/>
          </p:nvSpPr>
          <p:spPr bwMode="auto">
            <a:xfrm flipH="1" flipV="1">
              <a:off x="7972425" y="3352800"/>
              <a:ext cx="0" cy="1295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78" name="Line 70"/>
            <p:cNvSpPr>
              <a:spLocks noChangeShapeType="1"/>
            </p:cNvSpPr>
            <p:nvPr/>
          </p:nvSpPr>
          <p:spPr bwMode="auto">
            <a:xfrm flipH="1" flipV="1">
              <a:off x="7972425" y="5410200"/>
              <a:ext cx="0" cy="6096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79" name="Line 71"/>
            <p:cNvSpPr>
              <a:spLocks noChangeShapeType="1"/>
            </p:cNvSpPr>
            <p:nvPr/>
          </p:nvSpPr>
          <p:spPr bwMode="auto">
            <a:xfrm>
              <a:off x="7972425" y="4648200"/>
              <a:ext cx="304800" cy="2286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80" name="Line 72"/>
            <p:cNvSpPr>
              <a:spLocks noChangeShapeType="1"/>
            </p:cNvSpPr>
            <p:nvPr/>
          </p:nvSpPr>
          <p:spPr bwMode="auto">
            <a:xfrm flipH="1">
              <a:off x="7667625" y="4876800"/>
              <a:ext cx="609600" cy="3048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81" name="Line 73"/>
            <p:cNvSpPr>
              <a:spLocks noChangeShapeType="1"/>
            </p:cNvSpPr>
            <p:nvPr/>
          </p:nvSpPr>
          <p:spPr bwMode="auto">
            <a:xfrm>
              <a:off x="7667625" y="5181600"/>
              <a:ext cx="304800" cy="2286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82" name="Line 74"/>
            <p:cNvSpPr>
              <a:spLocks noChangeShapeType="1"/>
            </p:cNvSpPr>
            <p:nvPr/>
          </p:nvSpPr>
          <p:spPr bwMode="auto">
            <a:xfrm flipH="1" flipV="1">
              <a:off x="4391025" y="5638800"/>
              <a:ext cx="0" cy="7620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83" name="Line 75"/>
            <p:cNvSpPr>
              <a:spLocks noChangeShapeType="1"/>
            </p:cNvSpPr>
            <p:nvPr/>
          </p:nvSpPr>
          <p:spPr bwMode="auto">
            <a:xfrm flipH="1" flipV="1">
              <a:off x="4619625" y="5867400"/>
              <a:ext cx="0" cy="3048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84" name="Text Box 76"/>
            <p:cNvSpPr txBox="1">
              <a:spLocks noChangeArrowheads="1"/>
            </p:cNvSpPr>
            <p:nvPr/>
          </p:nvSpPr>
          <p:spPr bwMode="auto">
            <a:xfrm>
              <a:off x="7042150" y="1947861"/>
              <a:ext cx="336552" cy="11305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800"/>
                <a:t>B</a:t>
              </a:r>
            </a:p>
          </p:txBody>
        </p:sp>
        <p:sp>
          <p:nvSpPr>
            <p:cNvPr id="18485" name="Text Box 77"/>
            <p:cNvSpPr txBox="1">
              <a:spLocks noChangeArrowheads="1"/>
            </p:cNvSpPr>
            <p:nvPr/>
          </p:nvSpPr>
          <p:spPr bwMode="auto">
            <a:xfrm>
              <a:off x="8229601" y="5105400"/>
              <a:ext cx="349249" cy="11305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800"/>
                <a:t>R</a:t>
              </a:r>
            </a:p>
          </p:txBody>
        </p:sp>
        <p:sp>
          <p:nvSpPr>
            <p:cNvPr id="18486" name="Text Box 78"/>
            <p:cNvSpPr txBox="1">
              <a:spLocks noChangeArrowheads="1"/>
            </p:cNvSpPr>
            <p:nvPr/>
          </p:nvSpPr>
          <p:spPr bwMode="auto">
            <a:xfrm>
              <a:off x="4419600" y="6262689"/>
              <a:ext cx="336552" cy="11305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800"/>
                <a:t>V</a:t>
              </a:r>
            </a:p>
          </p:txBody>
        </p:sp>
        <p:sp>
          <p:nvSpPr>
            <p:cNvPr id="18487" name="Freeform 82"/>
            <p:cNvSpPr>
              <a:spLocks/>
            </p:cNvSpPr>
            <p:nvPr/>
          </p:nvSpPr>
          <p:spPr bwMode="auto">
            <a:xfrm>
              <a:off x="1600200" y="2362200"/>
              <a:ext cx="5943600" cy="990600"/>
            </a:xfrm>
            <a:custGeom>
              <a:avLst/>
              <a:gdLst>
                <a:gd name="T0" fmla="*/ 0 w 3744"/>
                <a:gd name="T1" fmla="*/ 624 h 624"/>
                <a:gd name="T2" fmla="*/ 192 w 3744"/>
                <a:gd name="T3" fmla="*/ 576 h 624"/>
                <a:gd name="T4" fmla="*/ 384 w 3744"/>
                <a:gd name="T5" fmla="*/ 384 h 624"/>
                <a:gd name="T6" fmla="*/ 576 w 3744"/>
                <a:gd name="T7" fmla="*/ 192 h 624"/>
                <a:gd name="T8" fmla="*/ 864 w 3744"/>
                <a:gd name="T9" fmla="*/ 48 h 624"/>
                <a:gd name="T10" fmla="*/ 1680 w 3744"/>
                <a:gd name="T11" fmla="*/ 0 h 624"/>
                <a:gd name="T12" fmla="*/ 2640 w 3744"/>
                <a:gd name="T13" fmla="*/ 48 h 624"/>
                <a:gd name="T14" fmla="*/ 3072 w 3744"/>
                <a:gd name="T15" fmla="*/ 240 h 624"/>
                <a:gd name="T16" fmla="*/ 3360 w 3744"/>
                <a:gd name="T17" fmla="*/ 528 h 624"/>
                <a:gd name="T18" fmla="*/ 3744 w 3744"/>
                <a:gd name="T19" fmla="*/ 624 h 62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744"/>
                <a:gd name="T31" fmla="*/ 0 h 624"/>
                <a:gd name="T32" fmla="*/ 3744 w 3744"/>
                <a:gd name="T33" fmla="*/ 624 h 62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744" h="624">
                  <a:moveTo>
                    <a:pt x="0" y="624"/>
                  </a:moveTo>
                  <a:cubicBezTo>
                    <a:pt x="64" y="620"/>
                    <a:pt x="128" y="616"/>
                    <a:pt x="192" y="576"/>
                  </a:cubicBezTo>
                  <a:cubicBezTo>
                    <a:pt x="256" y="536"/>
                    <a:pt x="320" y="448"/>
                    <a:pt x="384" y="384"/>
                  </a:cubicBezTo>
                  <a:cubicBezTo>
                    <a:pt x="448" y="320"/>
                    <a:pt x="496" y="248"/>
                    <a:pt x="576" y="192"/>
                  </a:cubicBezTo>
                  <a:cubicBezTo>
                    <a:pt x="656" y="136"/>
                    <a:pt x="680" y="80"/>
                    <a:pt x="864" y="48"/>
                  </a:cubicBezTo>
                  <a:cubicBezTo>
                    <a:pt x="1048" y="16"/>
                    <a:pt x="1384" y="0"/>
                    <a:pt x="1680" y="0"/>
                  </a:cubicBezTo>
                  <a:cubicBezTo>
                    <a:pt x="1976" y="0"/>
                    <a:pt x="2408" y="8"/>
                    <a:pt x="2640" y="48"/>
                  </a:cubicBezTo>
                  <a:cubicBezTo>
                    <a:pt x="2872" y="88"/>
                    <a:pt x="2952" y="160"/>
                    <a:pt x="3072" y="240"/>
                  </a:cubicBezTo>
                  <a:cubicBezTo>
                    <a:pt x="3192" y="320"/>
                    <a:pt x="3248" y="464"/>
                    <a:pt x="3360" y="528"/>
                  </a:cubicBezTo>
                  <a:cubicBezTo>
                    <a:pt x="3472" y="592"/>
                    <a:pt x="3680" y="608"/>
                    <a:pt x="3744" y="624"/>
                  </a:cubicBezTo>
                </a:path>
              </a:pathLst>
            </a:custGeom>
            <a:noFill/>
            <a:ln w="571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88" name="Line 83"/>
            <p:cNvSpPr>
              <a:spLocks noChangeShapeType="1"/>
            </p:cNvSpPr>
            <p:nvPr/>
          </p:nvSpPr>
          <p:spPr bwMode="auto">
            <a:xfrm flipH="1" flipV="1">
              <a:off x="3429000" y="2133600"/>
              <a:ext cx="533400" cy="22860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89" name="Line 84"/>
            <p:cNvSpPr>
              <a:spLocks noChangeShapeType="1"/>
            </p:cNvSpPr>
            <p:nvPr/>
          </p:nvSpPr>
          <p:spPr bwMode="auto">
            <a:xfrm flipH="1">
              <a:off x="3429000" y="2362200"/>
              <a:ext cx="533400" cy="22860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cxnSp>
        <p:nvCxnSpPr>
          <p:cNvPr id="18457" name="Straight Connector 85"/>
          <p:cNvCxnSpPr>
            <a:cxnSpLocks noChangeShapeType="1"/>
          </p:cNvCxnSpPr>
          <p:nvPr/>
        </p:nvCxnSpPr>
        <p:spPr bwMode="auto">
          <a:xfrm rot="16200000" flipV="1">
            <a:off x="5905500" y="1257300"/>
            <a:ext cx="5334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8458" name="Straight Connector 87"/>
          <p:cNvCxnSpPr>
            <a:cxnSpLocks noChangeShapeType="1"/>
          </p:cNvCxnSpPr>
          <p:nvPr/>
        </p:nvCxnSpPr>
        <p:spPr bwMode="auto">
          <a:xfrm rot="10800000">
            <a:off x="4953000" y="1143000"/>
            <a:ext cx="1066800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sp>
        <p:nvSpPr>
          <p:cNvPr id="18459" name="Oval 88"/>
          <p:cNvSpPr>
            <a:spLocks noChangeArrowheads="1"/>
          </p:cNvSpPr>
          <p:nvPr/>
        </p:nvSpPr>
        <p:spPr bwMode="auto">
          <a:xfrm>
            <a:off x="4495800" y="914400"/>
            <a:ext cx="457200" cy="457200"/>
          </a:xfrm>
          <a:prstGeom prst="ellips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60" name="TextBox 89"/>
          <p:cNvSpPr txBox="1">
            <a:spLocks noChangeArrowheads="1"/>
          </p:cNvSpPr>
          <p:nvPr/>
        </p:nvSpPr>
        <p:spPr bwMode="auto">
          <a:xfrm>
            <a:off x="4572000" y="990600"/>
            <a:ext cx="3254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400"/>
              <a:t>V</a:t>
            </a:r>
          </a:p>
        </p:txBody>
      </p:sp>
      <p:cxnSp>
        <p:nvCxnSpPr>
          <p:cNvPr id="18461" name="Straight Connector 91"/>
          <p:cNvCxnSpPr>
            <a:cxnSpLocks noChangeShapeType="1"/>
            <a:stCxn id="18459" idx="2"/>
          </p:cNvCxnSpPr>
          <p:nvPr/>
        </p:nvCxnSpPr>
        <p:spPr bwMode="auto">
          <a:xfrm rot="10800000">
            <a:off x="4038600" y="1143000"/>
            <a:ext cx="457200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8462" name="Straight Connector 93"/>
          <p:cNvCxnSpPr>
            <a:cxnSpLocks noChangeShapeType="1"/>
          </p:cNvCxnSpPr>
          <p:nvPr/>
        </p:nvCxnSpPr>
        <p:spPr bwMode="auto">
          <a:xfrm rot="5400000">
            <a:off x="2743201" y="2438400"/>
            <a:ext cx="2590800" cy="31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8463" name="Straight Connector 95"/>
          <p:cNvCxnSpPr>
            <a:cxnSpLocks noChangeShapeType="1"/>
          </p:cNvCxnSpPr>
          <p:nvPr/>
        </p:nvCxnSpPr>
        <p:spPr bwMode="auto">
          <a:xfrm>
            <a:off x="4038600" y="3733800"/>
            <a:ext cx="304800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8464" name="Straight Connector 97"/>
          <p:cNvCxnSpPr>
            <a:cxnSpLocks noChangeShapeType="1"/>
          </p:cNvCxnSpPr>
          <p:nvPr/>
        </p:nvCxnSpPr>
        <p:spPr bwMode="auto">
          <a:xfrm>
            <a:off x="4648200" y="3733800"/>
            <a:ext cx="1676400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sp>
        <p:nvSpPr>
          <p:cNvPr id="18465" name="Freeform 98"/>
          <p:cNvSpPr>
            <a:spLocks noChangeArrowheads="1"/>
          </p:cNvSpPr>
          <p:nvPr/>
        </p:nvSpPr>
        <p:spPr bwMode="auto">
          <a:xfrm>
            <a:off x="4340225" y="3614738"/>
            <a:ext cx="311150" cy="119062"/>
          </a:xfrm>
          <a:custGeom>
            <a:avLst/>
            <a:gdLst>
              <a:gd name="T0" fmla="*/ 0 w 311150"/>
              <a:gd name="T1" fmla="*/ 119592 h 119592"/>
              <a:gd name="T2" fmla="*/ 38100 w 311150"/>
              <a:gd name="T3" fmla="*/ 65617 h 119592"/>
              <a:gd name="T4" fmla="*/ 101600 w 311150"/>
              <a:gd name="T5" fmla="*/ 21167 h 119592"/>
              <a:gd name="T6" fmla="*/ 155575 w 311150"/>
              <a:gd name="T7" fmla="*/ 2117 h 119592"/>
              <a:gd name="T8" fmla="*/ 241300 w 311150"/>
              <a:gd name="T9" fmla="*/ 33867 h 119592"/>
              <a:gd name="T10" fmla="*/ 311150 w 311150"/>
              <a:gd name="T11" fmla="*/ 116417 h 11959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11150"/>
              <a:gd name="T19" fmla="*/ 0 h 119592"/>
              <a:gd name="T20" fmla="*/ 311150 w 311150"/>
              <a:gd name="T21" fmla="*/ 119592 h 11959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311150" h="119592">
                <a:moveTo>
                  <a:pt x="0" y="119592"/>
                </a:moveTo>
                <a:cubicBezTo>
                  <a:pt x="10583" y="100806"/>
                  <a:pt x="21167" y="82021"/>
                  <a:pt x="38100" y="65617"/>
                </a:cubicBezTo>
                <a:cubicBezTo>
                  <a:pt x="55033" y="49213"/>
                  <a:pt x="82021" y="31750"/>
                  <a:pt x="101600" y="21167"/>
                </a:cubicBezTo>
                <a:cubicBezTo>
                  <a:pt x="121179" y="10584"/>
                  <a:pt x="132292" y="0"/>
                  <a:pt x="155575" y="2117"/>
                </a:cubicBezTo>
                <a:cubicBezTo>
                  <a:pt x="178858" y="4234"/>
                  <a:pt x="215371" y="14817"/>
                  <a:pt x="241300" y="33867"/>
                </a:cubicBezTo>
                <a:cubicBezTo>
                  <a:pt x="267229" y="52917"/>
                  <a:pt x="311150" y="116417"/>
                  <a:pt x="311150" y="116417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cxnSp>
        <p:nvCxnSpPr>
          <p:cNvPr id="18466" name="Straight Connector 100"/>
          <p:cNvCxnSpPr>
            <a:cxnSpLocks noChangeShapeType="1"/>
          </p:cNvCxnSpPr>
          <p:nvPr/>
        </p:nvCxnSpPr>
        <p:spPr bwMode="auto">
          <a:xfrm rot="5400000" flipH="1" flipV="1">
            <a:off x="6134101" y="3543300"/>
            <a:ext cx="381000" cy="31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sp>
        <p:nvSpPr>
          <p:cNvPr id="18467" name="TextBox 101"/>
          <p:cNvSpPr txBox="1">
            <a:spLocks noChangeArrowheads="1"/>
          </p:cNvSpPr>
          <p:nvPr/>
        </p:nvSpPr>
        <p:spPr bwMode="auto">
          <a:xfrm>
            <a:off x="4876800" y="838200"/>
            <a:ext cx="2889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400"/>
              <a:t>+</a:t>
            </a:r>
          </a:p>
        </p:txBody>
      </p:sp>
      <p:sp>
        <p:nvSpPr>
          <p:cNvPr id="18468" name="TextBox 102"/>
          <p:cNvSpPr txBox="1">
            <a:spLocks noChangeArrowheads="1"/>
          </p:cNvSpPr>
          <p:nvPr/>
        </p:nvSpPr>
        <p:spPr bwMode="auto">
          <a:xfrm>
            <a:off x="4267200" y="758825"/>
            <a:ext cx="2873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400"/>
              <a:t>_</a:t>
            </a:r>
          </a:p>
        </p:txBody>
      </p:sp>
      <p:sp>
        <p:nvSpPr>
          <p:cNvPr id="18469" name="Rectangle 103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9" name="TextBox 98"/>
          <p:cNvSpPr txBox="1">
            <a:spLocks noChangeArrowheads="1"/>
          </p:cNvSpPr>
          <p:nvPr/>
        </p:nvSpPr>
        <p:spPr bwMode="auto">
          <a:xfrm>
            <a:off x="8719662" y="6472238"/>
            <a:ext cx="389017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56.)</a:t>
            </a:r>
          </a:p>
        </p:txBody>
      </p:sp>
      <p:sp>
        <p:nvSpPr>
          <p:cNvPr id="100" name="Text Box 79"/>
          <p:cNvSpPr txBox="1">
            <a:spLocks noChangeArrowheads="1"/>
          </p:cNvSpPr>
          <p:nvPr/>
        </p:nvSpPr>
        <p:spPr bwMode="auto">
          <a:xfrm>
            <a:off x="222250" y="4464268"/>
            <a:ext cx="8886917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000" dirty="0">
                <a:latin typeface="Times New Roman"/>
                <a:cs typeface="Times New Roman"/>
              </a:rPr>
              <a:t>In fact,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if</a:t>
            </a:r>
            <a:r>
              <a:rPr lang="en-US" sz="2000" dirty="0">
                <a:latin typeface="Times New Roman"/>
                <a:cs typeface="Times New Roman"/>
              </a:rPr>
              <a:t> this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experiment</a:t>
            </a:r>
            <a:r>
              <a:rPr lang="en-US" sz="2000" dirty="0">
                <a:latin typeface="Times New Roman"/>
                <a:cs typeface="Times New Roman"/>
              </a:rPr>
              <a:t> was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done</a:t>
            </a:r>
            <a:r>
              <a:rPr lang="en-US" sz="2000" dirty="0">
                <a:latin typeface="Times New Roman"/>
                <a:cs typeface="Times New Roman"/>
              </a:rPr>
              <a:t>,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needle</a:t>
            </a:r>
            <a:r>
              <a:rPr lang="en-US" sz="2000" dirty="0">
                <a:latin typeface="Times New Roman"/>
                <a:cs typeface="Times New Roman"/>
              </a:rPr>
              <a:t> would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swing</a:t>
            </a:r>
            <a:r>
              <a:rPr lang="en-US" sz="2000" dirty="0">
                <a:latin typeface="Times New Roman"/>
                <a:cs typeface="Times New Roman"/>
              </a:rPr>
              <a:t> in the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wrong direction</a:t>
            </a:r>
            <a:r>
              <a:rPr lang="en-US" sz="2000" i="1" dirty="0">
                <a:latin typeface="Times New Roman"/>
                <a:cs typeface="Times New Roman"/>
              </a:rPr>
              <a:t>.</a:t>
            </a:r>
            <a:r>
              <a:rPr lang="en-US" sz="2000" dirty="0">
                <a:latin typeface="Times New Roman"/>
                <a:cs typeface="Times New Roman"/>
              </a:rPr>
              <a:t>  In other words, the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the meter is hooked up wrong</a:t>
            </a:r>
            <a:r>
              <a:rPr lang="en-US" sz="2000" dirty="0">
                <a:latin typeface="Times New Roman"/>
                <a:cs typeface="Times New Roman"/>
              </a:rPr>
              <a:t>.  What are accumulating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on the upper side of the plate 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are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 not positive charges, 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they are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NEGATIVE charges</a:t>
            </a:r>
            <a:r>
              <a:rPr lang="en-US" sz="2000" dirty="0">
                <a:latin typeface="Times New Roman"/>
                <a:cs typeface="Times New Roman"/>
              </a:rPr>
              <a:t>. </a:t>
            </a:r>
          </a:p>
        </p:txBody>
      </p:sp>
      <p:sp>
        <p:nvSpPr>
          <p:cNvPr id="101" name="Text Box 79"/>
          <p:cNvSpPr txBox="1">
            <a:spLocks noChangeArrowheads="1"/>
          </p:cNvSpPr>
          <p:nvPr/>
        </p:nvSpPr>
        <p:spPr bwMode="auto">
          <a:xfrm>
            <a:off x="228599" y="5704870"/>
            <a:ext cx="866457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000" dirty="0">
                <a:latin typeface="Times New Roman"/>
                <a:cs typeface="Times New Roman"/>
              </a:rPr>
              <a:t>In short, it is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negative charge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that flows </a:t>
            </a:r>
            <a:r>
              <a:rPr lang="en-US" sz="2000" dirty="0">
                <a:latin typeface="Times New Roman"/>
                <a:cs typeface="Times New Roman"/>
              </a:rPr>
              <a:t>through circuits.</a:t>
            </a:r>
          </a:p>
        </p:txBody>
      </p:sp>
    </p:spTree>
    <p:extLst>
      <p:ext uri="{BB962C8B-B14F-4D97-AF65-F5344CB8AC3E}">
        <p14:creationId xmlns:p14="http://schemas.microsoft.com/office/powerpoint/2010/main" val="3601674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" grpId="0"/>
      <p:bldP spid="101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1026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76200"/>
            <a:ext cx="9144000" cy="6858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dirty="0">
                <a:solidFill>
                  <a:srgbClr val="FF0000"/>
                </a:solidFill>
                <a:latin typeface="Apple Chancery"/>
                <a:ea typeface="ＭＳ Ｐゴシック" charset="0"/>
                <a:cs typeface="Apple Chancery"/>
              </a:rPr>
              <a:t>3 Types of Magnetism</a:t>
            </a:r>
          </a:p>
        </p:txBody>
      </p:sp>
      <p:sp>
        <p:nvSpPr>
          <p:cNvPr id="78851" name="Text Box 1027"/>
          <p:cNvSpPr txBox="1">
            <a:spLocks noChangeArrowheads="1"/>
          </p:cNvSpPr>
          <p:nvPr/>
        </p:nvSpPr>
        <p:spPr bwMode="auto">
          <a:xfrm>
            <a:off x="304800" y="1219200"/>
            <a:ext cx="8534400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000" i="1" dirty="0">
                <a:solidFill>
                  <a:srgbClr val="FF0000"/>
                </a:solidFill>
                <a:latin typeface="Apple Chancery"/>
                <a:cs typeface="Apple Chancery"/>
              </a:rPr>
              <a:t>Ferromagnetism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>
                <a:latin typeface="Times New Roman"/>
                <a:cs typeface="Times New Roman"/>
              </a:rPr>
              <a:t>- material has a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permanent </a:t>
            </a:r>
            <a:r>
              <a:rPr lang="ja-JP" alt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“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magnetic moment,</a:t>
            </a:r>
            <a:r>
              <a:rPr lang="ja-JP" alt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”</a:t>
            </a:r>
            <a:r>
              <a:rPr lang="en-US" sz="2000" dirty="0">
                <a:latin typeface="Times New Roman"/>
                <a:cs typeface="Times New Roman"/>
              </a:rPr>
              <a:t> due to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microscopic </a:t>
            </a:r>
            <a:r>
              <a:rPr lang="ja-JP" alt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“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domains</a:t>
            </a:r>
            <a:r>
              <a:rPr lang="ja-JP" alt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”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>
                <a:latin typeface="Times New Roman"/>
                <a:cs typeface="Times New Roman"/>
              </a:rPr>
              <a:t>in which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moments are aligned</a:t>
            </a:r>
            <a:r>
              <a:rPr lang="en-US" sz="2000" dirty="0">
                <a:latin typeface="Times New Roman"/>
                <a:cs typeface="Times New Roman"/>
              </a:rPr>
              <a:t>.</a:t>
            </a:r>
          </a:p>
          <a:p>
            <a:pPr>
              <a:spcBef>
                <a:spcPct val="50000"/>
              </a:spcBef>
            </a:pPr>
            <a:r>
              <a:rPr lang="en-US" sz="2000" i="1" dirty="0" err="1">
                <a:solidFill>
                  <a:srgbClr val="FF0000"/>
                </a:solidFill>
                <a:latin typeface="Apple Chancery"/>
                <a:cs typeface="Apple Chancery"/>
              </a:rPr>
              <a:t>Paramagnetism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>
                <a:latin typeface="Times New Roman"/>
                <a:cs typeface="Times New Roman"/>
              </a:rPr>
              <a:t>- materials has a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small magnetic susceptibility</a:t>
            </a:r>
            <a:r>
              <a:rPr lang="en-US" sz="2000" dirty="0">
                <a:latin typeface="Times New Roman"/>
                <a:cs typeface="Times New Roman"/>
              </a:rPr>
              <a:t>, that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only becomes evident when placed in </a:t>
            </a:r>
            <a:r>
              <a:rPr lang="en-US" sz="2000" dirty="0">
                <a:latin typeface="Times New Roman"/>
                <a:cs typeface="Times New Roman"/>
              </a:rPr>
              <a:t>an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external magnetic field.</a:t>
            </a:r>
          </a:p>
          <a:p>
            <a:pPr>
              <a:spcBef>
                <a:spcPct val="50000"/>
              </a:spcBef>
            </a:pPr>
            <a:r>
              <a:rPr lang="en-US" sz="2000" i="1" dirty="0">
                <a:solidFill>
                  <a:srgbClr val="FF0000"/>
                </a:solidFill>
                <a:latin typeface="Apple Chancery"/>
                <a:cs typeface="Apple Chancery"/>
              </a:rPr>
              <a:t>Diamagnetism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>
                <a:latin typeface="Times New Roman"/>
                <a:cs typeface="Times New Roman"/>
              </a:rPr>
              <a:t>- material does </a:t>
            </a:r>
            <a:r>
              <a:rPr lang="en-US" sz="2000" u="sng" dirty="0">
                <a:solidFill>
                  <a:srgbClr val="0000FF"/>
                </a:solidFill>
                <a:latin typeface="Times New Roman"/>
                <a:cs typeface="Times New Roman"/>
              </a:rPr>
              <a:t>not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 have permanent magnetic moments</a:t>
            </a:r>
            <a:r>
              <a:rPr lang="en-US" sz="2000" dirty="0">
                <a:latin typeface="Times New Roman"/>
                <a:cs typeface="Times New Roman"/>
              </a:rPr>
              <a:t>. In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presence of an external magnetic field</a:t>
            </a:r>
            <a:r>
              <a:rPr lang="en-US" sz="2000" dirty="0">
                <a:latin typeface="Times New Roman"/>
                <a:cs typeface="Times New Roman"/>
              </a:rPr>
              <a:t>, a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weak magnetic moment is induced </a:t>
            </a:r>
            <a:r>
              <a:rPr lang="en-US" sz="2000" dirty="0">
                <a:solidFill>
                  <a:srgbClr val="008000"/>
                </a:solidFill>
                <a:latin typeface="Times New Roman"/>
                <a:cs typeface="Times New Roman"/>
              </a:rPr>
              <a:t>in a direction opposite to the external field</a:t>
            </a:r>
            <a:r>
              <a:rPr lang="en-US" sz="2000" dirty="0">
                <a:latin typeface="Times New Roman"/>
                <a:cs typeface="Times New Roman"/>
              </a:rPr>
              <a:t>.</a:t>
            </a:r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5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017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57.)</a:t>
            </a:r>
          </a:p>
        </p:txBody>
      </p:sp>
    </p:spTree>
    <p:extLst>
      <p:ext uri="{BB962C8B-B14F-4D97-AF65-F5344CB8AC3E}">
        <p14:creationId xmlns:p14="http://schemas.microsoft.com/office/powerpoint/2010/main" val="16492449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102346</TotalTime>
  <Words>5505</Words>
  <Application>Microsoft Macintosh PowerPoint</Application>
  <PresentationFormat>On-screen Show (4:3)</PresentationFormat>
  <Paragraphs>535</Paragraphs>
  <Slides>57</Slides>
  <Notes>33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57</vt:i4>
      </vt:variant>
    </vt:vector>
  </HeadingPairs>
  <TitlesOfParts>
    <vt:vector size="67" baseType="lpstr">
      <vt:lpstr>Apple Chancery</vt:lpstr>
      <vt:lpstr>Arial</vt:lpstr>
      <vt:lpstr>Calibri</vt:lpstr>
      <vt:lpstr>Gill Sans</vt:lpstr>
      <vt:lpstr>Lucida Grande</vt:lpstr>
      <vt:lpstr>Palatino</vt:lpstr>
      <vt:lpstr>Times</vt:lpstr>
      <vt:lpstr>Times New Roman</vt:lpstr>
      <vt:lpstr>Office Theme</vt:lpstr>
      <vt:lpstr>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Example 1: (courtesy of Mr. White)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3 Types of Magnetism</vt:lpstr>
    </vt:vector>
  </TitlesOfParts>
  <Company>Polytechnic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Craig Fletcher</dc:creator>
  <cp:lastModifiedBy>Craig Fletcher</cp:lastModifiedBy>
  <cp:revision>2037</cp:revision>
  <cp:lastPrinted>2019-03-22T18:01:58Z</cp:lastPrinted>
  <dcterms:created xsi:type="dcterms:W3CDTF">2017-08-16T17:34:12Z</dcterms:created>
  <dcterms:modified xsi:type="dcterms:W3CDTF">2025-10-03T00:10:37Z</dcterms:modified>
</cp:coreProperties>
</file>